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0" r:id="rId2"/>
    <p:sldId id="281" r:id="rId3"/>
    <p:sldId id="279" r:id="rId4"/>
    <p:sldId id="271" r:id="rId5"/>
    <p:sldId id="282" r:id="rId6"/>
    <p:sldId id="264" r:id="rId7"/>
    <p:sldId id="265" r:id="rId8"/>
    <p:sldId id="275" r:id="rId9"/>
    <p:sldId id="273" r:id="rId10"/>
    <p:sldId id="283" r:id="rId11"/>
    <p:sldId id="272" r:id="rId12"/>
    <p:sldId id="274" r:id="rId13"/>
    <p:sldId id="284" r:id="rId14"/>
    <p:sldId id="285" r:id="rId15"/>
    <p:sldId id="286" r:id="rId16"/>
    <p:sldId id="287" r:id="rId17"/>
    <p:sldId id="288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800000"/>
    <a:srgbClr val="000099"/>
    <a:srgbClr val="CC0000"/>
    <a:srgbClr val="0000CC"/>
    <a:srgbClr val="000000"/>
    <a:srgbClr val="FF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91" autoAdjust="0"/>
    <p:restoredTop sz="96380" autoAdjust="0"/>
  </p:normalViewPr>
  <p:slideViewPr>
    <p:cSldViewPr snapToGrid="0">
      <p:cViewPr>
        <p:scale>
          <a:sx n="100" d="100"/>
          <a:sy n="100" d="100"/>
        </p:scale>
        <p:origin x="-300" y="-264"/>
      </p:cViewPr>
      <p:guideLst>
        <p:guide orient="horz" pos="2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123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B9E7DC3D-A6A8-4D55-B561-A57B5E8F804B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901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57275" y="2014538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17733BDD-C0CB-40EA-B080-7A9686D0AE8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33BDD-C0CB-40EA-B080-7A9686D0AE88}" type="slidenum">
              <a:rPr lang="en-US" altLang="zh-CN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E9EFB-2ED4-4E0B-AD98-B45F3607758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189D3-D31D-4704-A76A-96D549C6EB0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57AC8-AE9A-4083-9E9E-A351B15257A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01A662A-C228-4D4F-89DB-9271DD130A6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A5474-3D27-4368-B704-49ECD511336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56852-88DD-4398-BAC8-9AECD806C21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3FBF8-1160-4F25-9C81-2A84E14E1D3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D13A2-0ADD-4920-A17E-840F7C342BC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EED70C-55C6-4B8F-8C18-D0EBC664064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526AC-E6AA-4F91-9522-F9182A7C207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8B1E2-1E82-47EB-B5CE-8E9095F61BE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DED585-C162-4C08-8574-AE73371AEA7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D1DA3767-3826-4EA3-B1F4-837982353D33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image" Target="../media/image12.GIF"/><Relationship Id="rId5" Type="http://schemas.openxmlformats.org/officeDocument/2006/relationships/image" Target="../media/image11.wmf"/><Relationship Id="rId10" Type="http://schemas.openxmlformats.org/officeDocument/2006/relationships/image" Target="../media/image9.emf"/><Relationship Id="rId4" Type="http://schemas.openxmlformats.org/officeDocument/2006/relationships/image" Target="../media/image10.GIF"/><Relationship Id="rId9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4"/>
          <p:cNvSpPr txBox="1">
            <a:spLocks noChangeArrowheads="1"/>
          </p:cNvSpPr>
          <p:nvPr/>
        </p:nvSpPr>
        <p:spPr bwMode="auto">
          <a:xfrm>
            <a:off x="0" y="1887847"/>
            <a:ext cx="9144000" cy="96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一次函数与二元一次方程的关系</a:t>
            </a:r>
          </a:p>
        </p:txBody>
      </p:sp>
      <p:sp>
        <p:nvSpPr>
          <p:cNvPr id="3" name="矩形 2"/>
          <p:cNvSpPr/>
          <p:nvPr/>
        </p:nvSpPr>
        <p:spPr>
          <a:xfrm>
            <a:off x="2924754" y="5310911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002" name="Group 2"/>
          <p:cNvGrpSpPr/>
          <p:nvPr/>
        </p:nvGrpSpPr>
        <p:grpSpPr bwMode="auto">
          <a:xfrm>
            <a:off x="214313" y="4762"/>
            <a:ext cx="8267700" cy="1169988"/>
            <a:chOff x="113" y="20"/>
            <a:chExt cx="5208" cy="737"/>
          </a:xfrm>
        </p:grpSpPr>
        <p:grpSp>
          <p:nvGrpSpPr>
            <p:cNvPr id="128004" name="Group 4"/>
            <p:cNvGrpSpPr/>
            <p:nvPr/>
          </p:nvGrpSpPr>
          <p:grpSpPr bwMode="auto">
            <a:xfrm>
              <a:off x="476" y="20"/>
              <a:ext cx="4845" cy="737"/>
              <a:chOff x="476" y="0"/>
              <a:chExt cx="4845" cy="734"/>
            </a:xfrm>
          </p:grpSpPr>
          <p:sp>
            <p:nvSpPr>
              <p:cNvPr id="128005" name="Text Box 5"/>
              <p:cNvSpPr txBox="1">
                <a:spLocks noChangeArrowheads="1"/>
              </p:cNvSpPr>
              <p:nvPr/>
            </p:nvSpPr>
            <p:spPr bwMode="auto">
              <a:xfrm>
                <a:off x="480" y="48"/>
                <a:ext cx="110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zh-CN" altLang="en-US">
                    <a:latin typeface="Times New Roman" panose="02020603050405020304" pitchFamily="18" charset="0"/>
                    <a:ea typeface="华文细黑" panose="02010600040101010101" pitchFamily="2" charset="-122"/>
                  </a:rPr>
                  <a:t>八年级   数学</a:t>
                </a:r>
              </a:p>
            </p:txBody>
          </p:sp>
          <p:sp>
            <p:nvSpPr>
              <p:cNvPr id="128006" name="Text Box 6"/>
              <p:cNvSpPr txBox="1">
                <a:spLocks noChangeArrowheads="1"/>
              </p:cNvSpPr>
              <p:nvPr/>
            </p:nvSpPr>
            <p:spPr bwMode="auto">
              <a:xfrm>
                <a:off x="2160" y="0"/>
                <a:ext cx="2160" cy="3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5000"/>
                  </a:lnSpc>
                  <a:spcBef>
                    <a:spcPct val="50000"/>
                  </a:spcBef>
                </a:pPr>
                <a:endParaRPr kumimoji="1" lang="zh-CN" altLang="zh-CN" sz="2400"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pic>
            <p:nvPicPr>
              <p:cNvPr id="128007" name="Picture 7" descr="Globe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040" y="432"/>
                <a:ext cx="281" cy="3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8008" name="Text Box 8"/>
              <p:cNvSpPr txBox="1">
                <a:spLocks noChangeArrowheads="1"/>
              </p:cNvSpPr>
              <p:nvPr/>
            </p:nvSpPr>
            <p:spPr bwMode="auto">
              <a:xfrm>
                <a:off x="476" y="379"/>
                <a:ext cx="116" cy="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zh-CN" sz="2400" b="1"/>
              </a:p>
            </p:txBody>
          </p:sp>
        </p:grpSp>
        <p:grpSp>
          <p:nvGrpSpPr>
            <p:cNvPr id="128009" name="Group 9"/>
            <p:cNvGrpSpPr/>
            <p:nvPr/>
          </p:nvGrpSpPr>
          <p:grpSpPr bwMode="auto">
            <a:xfrm>
              <a:off x="113" y="376"/>
              <a:ext cx="4836" cy="333"/>
              <a:chOff x="158" y="376"/>
              <a:chExt cx="4836" cy="333"/>
            </a:xfrm>
          </p:grpSpPr>
          <p:sp>
            <p:nvSpPr>
              <p:cNvPr id="128010" name="Text Box 10"/>
              <p:cNvSpPr txBox="1">
                <a:spLocks noChangeArrowheads="1"/>
              </p:cNvSpPr>
              <p:nvPr/>
            </p:nvSpPr>
            <p:spPr bwMode="auto">
              <a:xfrm>
                <a:off x="158" y="376"/>
                <a:ext cx="116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zh-CN" b="1"/>
              </a:p>
            </p:txBody>
          </p:sp>
          <p:sp>
            <p:nvSpPr>
              <p:cNvPr id="128011" name="Text Box 11"/>
              <p:cNvSpPr txBox="1">
                <a:spLocks noChangeArrowheads="1"/>
              </p:cNvSpPr>
              <p:nvPr/>
            </p:nvSpPr>
            <p:spPr bwMode="auto">
              <a:xfrm>
                <a:off x="2562" y="421"/>
                <a:ext cx="243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zh-CN" altLang="en-US" sz="2400" b="1"/>
                  <a:t>一元函数与二元一次方程组</a:t>
                </a:r>
              </a:p>
            </p:txBody>
          </p:sp>
        </p:grpSp>
      </p:grpSp>
      <p:grpSp>
        <p:nvGrpSpPr>
          <p:cNvPr id="5" name="Group 12"/>
          <p:cNvGrpSpPr/>
          <p:nvPr/>
        </p:nvGrpSpPr>
        <p:grpSpPr bwMode="auto">
          <a:xfrm>
            <a:off x="5214938" y="1828800"/>
            <a:ext cx="3929062" cy="4491038"/>
            <a:chOff x="3178" y="844"/>
            <a:chExt cx="2475" cy="2829"/>
          </a:xfrm>
        </p:grpSpPr>
        <p:pic>
          <p:nvPicPr>
            <p:cNvPr id="128013" name="Picture 13"/>
            <p:cNvPicPr>
              <a:picLocks noChangeAspect="1" noChangeArrowheads="1"/>
            </p:cNvPicPr>
            <p:nvPr/>
          </p:nvPicPr>
          <p:blipFill>
            <a:blip r:embed="rId5" cstate="email"/>
            <a:srcRect l="36099" t="12213" r="25653" b="29985"/>
            <a:stretch>
              <a:fillRect/>
            </a:stretch>
          </p:blipFill>
          <p:spPr bwMode="auto">
            <a:xfrm>
              <a:off x="3178" y="1015"/>
              <a:ext cx="2226" cy="2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8014" name="Group 14"/>
            <p:cNvGrpSpPr/>
            <p:nvPr/>
          </p:nvGrpSpPr>
          <p:grpSpPr bwMode="auto">
            <a:xfrm>
              <a:off x="3281" y="844"/>
              <a:ext cx="2372" cy="2829"/>
              <a:chOff x="3281" y="844"/>
              <a:chExt cx="2372" cy="2829"/>
            </a:xfrm>
          </p:grpSpPr>
          <p:sp>
            <p:nvSpPr>
              <p:cNvPr id="128015" name="Text Box 15"/>
              <p:cNvSpPr txBox="1">
                <a:spLocks noChangeArrowheads="1"/>
              </p:cNvSpPr>
              <p:nvPr/>
            </p:nvSpPr>
            <p:spPr bwMode="auto">
              <a:xfrm>
                <a:off x="4069" y="918"/>
                <a:ext cx="217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800" b="1"/>
                  <a:t>y</a:t>
                </a:r>
              </a:p>
            </p:txBody>
          </p:sp>
          <p:pic>
            <p:nvPicPr>
              <p:cNvPr id="128016" name="Picture 16"/>
              <p:cNvPicPr>
                <a:picLocks noChangeAspect="1" noChangeArrowheads="1"/>
              </p:cNvPicPr>
              <p:nvPr/>
            </p:nvPicPr>
            <p:blipFill>
              <a:blip r:embed="rId6" cstate="email"/>
              <a:srcRect l="58504" t="23827" r="4553" b="17067"/>
              <a:stretch>
                <a:fillRect/>
              </a:stretch>
            </p:blipFill>
            <p:spPr bwMode="auto">
              <a:xfrm>
                <a:off x="3281" y="1113"/>
                <a:ext cx="2372" cy="2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8017" name="Line 17"/>
              <p:cNvSpPr>
                <a:spLocks noChangeShapeType="1"/>
              </p:cNvSpPr>
              <p:nvPr/>
            </p:nvSpPr>
            <p:spPr bwMode="auto">
              <a:xfrm flipV="1">
                <a:off x="3978" y="854"/>
                <a:ext cx="0" cy="273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8018" name="Line 18"/>
              <p:cNvSpPr>
                <a:spLocks noChangeShapeType="1"/>
              </p:cNvSpPr>
              <p:nvPr/>
            </p:nvSpPr>
            <p:spPr bwMode="auto">
              <a:xfrm>
                <a:off x="3291" y="2496"/>
                <a:ext cx="23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8019" name="Text Box 19"/>
              <p:cNvSpPr txBox="1">
                <a:spLocks noChangeArrowheads="1"/>
              </p:cNvSpPr>
              <p:nvPr/>
            </p:nvSpPr>
            <p:spPr bwMode="auto">
              <a:xfrm>
                <a:off x="3449" y="2415"/>
                <a:ext cx="217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800" b="1"/>
                  <a:t>o</a:t>
                </a:r>
              </a:p>
            </p:txBody>
          </p:sp>
          <p:sp>
            <p:nvSpPr>
              <p:cNvPr id="128020" name="Text Box 20"/>
              <p:cNvSpPr txBox="1">
                <a:spLocks noChangeArrowheads="1"/>
              </p:cNvSpPr>
              <p:nvPr/>
            </p:nvSpPr>
            <p:spPr bwMode="auto">
              <a:xfrm>
                <a:off x="5402" y="2441"/>
                <a:ext cx="217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800" b="1"/>
                  <a:t>x</a:t>
                </a:r>
              </a:p>
            </p:txBody>
          </p:sp>
          <p:graphicFrame>
            <p:nvGraphicFramePr>
              <p:cNvPr id="128021" name="Object 84"/>
              <p:cNvGraphicFramePr>
                <a:graphicFrameLocks noChangeAspect="1"/>
              </p:cNvGraphicFramePr>
              <p:nvPr/>
            </p:nvGraphicFramePr>
            <p:xfrm>
              <a:off x="4595" y="3263"/>
              <a:ext cx="868" cy="23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8055" name="Equation" r:id="rId7" imgW="977900" imgH="266700" progId="">
                      <p:embed/>
                    </p:oleObj>
                  </mc:Choice>
                  <mc:Fallback>
                    <p:oleObj name="Equation" r:id="rId7" imgW="977900" imgH="266700" progId="">
                      <p:embed/>
                      <p:pic>
                        <p:nvPicPr>
                          <p:cNvPr id="0" name="Object 8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95" y="3263"/>
                            <a:ext cx="868" cy="23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28022" name="Object 85"/>
              <p:cNvGraphicFramePr>
                <a:graphicFrameLocks noChangeAspect="1"/>
              </p:cNvGraphicFramePr>
              <p:nvPr/>
            </p:nvGraphicFramePr>
            <p:xfrm>
              <a:off x="5139" y="844"/>
              <a:ext cx="464" cy="2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8056" name="Equation" r:id="rId9" imgW="495300" imgH="215900" progId="">
                      <p:embed/>
                    </p:oleObj>
                  </mc:Choice>
                  <mc:Fallback>
                    <p:oleObj name="Equation" r:id="rId9" imgW="495300" imgH="215900" progId="">
                      <p:embed/>
                      <p:pic>
                        <p:nvPicPr>
                          <p:cNvPr id="0" name="Object 8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39" y="844"/>
                            <a:ext cx="464" cy="20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128023" name="Group 23"/>
          <p:cNvGrpSpPr/>
          <p:nvPr/>
        </p:nvGrpSpPr>
        <p:grpSpPr bwMode="auto">
          <a:xfrm>
            <a:off x="3505200" y="1143000"/>
            <a:ext cx="2565400" cy="1295400"/>
            <a:chOff x="1159" y="485"/>
            <a:chExt cx="1420" cy="866"/>
          </a:xfrm>
        </p:grpSpPr>
        <p:sp>
          <p:nvSpPr>
            <p:cNvPr id="128024" name="AutoShape 24"/>
            <p:cNvSpPr/>
            <p:nvPr/>
          </p:nvSpPr>
          <p:spPr bwMode="auto">
            <a:xfrm>
              <a:off x="1159" y="720"/>
              <a:ext cx="92" cy="503"/>
            </a:xfrm>
            <a:prstGeom prst="leftBrace">
              <a:avLst>
                <a:gd name="adj1" fmla="val 45562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kumimoji="1"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28025" name="Text Box 25"/>
            <p:cNvSpPr txBox="1">
              <a:spLocks noChangeArrowheads="1"/>
            </p:cNvSpPr>
            <p:nvPr/>
          </p:nvSpPr>
          <p:spPr bwMode="auto">
            <a:xfrm>
              <a:off x="1225" y="485"/>
              <a:ext cx="1344" cy="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3600" b="1">
                  <a:solidFill>
                    <a:srgbClr val="CC0000"/>
                  </a:solidFill>
                </a:rPr>
                <a:t>x-y=0</a:t>
              </a:r>
            </a:p>
          </p:txBody>
        </p:sp>
        <p:sp>
          <p:nvSpPr>
            <p:cNvPr id="128026" name="Text Box 26"/>
            <p:cNvSpPr txBox="1">
              <a:spLocks noChangeArrowheads="1"/>
            </p:cNvSpPr>
            <p:nvPr/>
          </p:nvSpPr>
          <p:spPr bwMode="auto">
            <a:xfrm>
              <a:off x="1235" y="922"/>
              <a:ext cx="1344" cy="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3600" b="1">
                  <a:solidFill>
                    <a:srgbClr val="0000CC"/>
                  </a:solidFill>
                </a:rPr>
                <a:t>2x+y=5</a:t>
              </a:r>
            </a:p>
          </p:txBody>
        </p:sp>
      </p:grpSp>
      <p:sp>
        <p:nvSpPr>
          <p:cNvPr id="73755" name="Text Box 27"/>
          <p:cNvSpPr txBox="1">
            <a:spLocks noChangeArrowheads="1"/>
          </p:cNvSpPr>
          <p:nvPr/>
        </p:nvSpPr>
        <p:spPr bwMode="auto">
          <a:xfrm>
            <a:off x="5867400" y="6019800"/>
            <a:ext cx="26114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200" b="1"/>
              <a:t>作出图象：</a:t>
            </a:r>
          </a:p>
        </p:txBody>
      </p:sp>
      <p:sp>
        <p:nvSpPr>
          <p:cNvPr id="73756" name="Text Box 28"/>
          <p:cNvSpPr txBox="1">
            <a:spLocks noChangeArrowheads="1"/>
          </p:cNvSpPr>
          <p:nvPr/>
        </p:nvSpPr>
        <p:spPr bwMode="auto">
          <a:xfrm>
            <a:off x="381000" y="2743200"/>
            <a:ext cx="4505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/>
              <a:t>观察图象得：交点</a:t>
            </a:r>
            <a:r>
              <a:rPr lang="en-US" altLang="zh-CN" sz="2800" b="1"/>
              <a:t>(1.7,1.7)</a:t>
            </a:r>
          </a:p>
        </p:txBody>
      </p:sp>
      <p:sp>
        <p:nvSpPr>
          <p:cNvPr id="73757" name="Text Box 29"/>
          <p:cNvSpPr txBox="1">
            <a:spLocks noChangeArrowheads="1"/>
          </p:cNvSpPr>
          <p:nvPr/>
        </p:nvSpPr>
        <p:spPr bwMode="auto">
          <a:xfrm>
            <a:off x="533400" y="3352800"/>
            <a:ext cx="393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/>
              <a:t>∴</a:t>
            </a:r>
            <a:r>
              <a:rPr lang="zh-CN" altLang="en-US" sz="2800" b="1"/>
              <a:t>方程组的解为</a:t>
            </a:r>
          </a:p>
        </p:txBody>
      </p:sp>
      <p:grpSp>
        <p:nvGrpSpPr>
          <p:cNvPr id="8" name="Group 30"/>
          <p:cNvGrpSpPr/>
          <p:nvPr/>
        </p:nvGrpSpPr>
        <p:grpSpPr bwMode="auto">
          <a:xfrm>
            <a:off x="3352800" y="3276600"/>
            <a:ext cx="1641475" cy="968375"/>
            <a:chOff x="3419" y="631"/>
            <a:chExt cx="1421" cy="610"/>
          </a:xfrm>
        </p:grpSpPr>
        <p:sp>
          <p:nvSpPr>
            <p:cNvPr id="128031" name="AutoShape 31"/>
            <p:cNvSpPr/>
            <p:nvPr/>
          </p:nvSpPr>
          <p:spPr bwMode="auto">
            <a:xfrm>
              <a:off x="3419" y="713"/>
              <a:ext cx="74" cy="457"/>
            </a:xfrm>
            <a:prstGeom prst="leftBrace">
              <a:avLst>
                <a:gd name="adj1" fmla="val 5146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kumimoji="1"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28032" name="Text Box 32"/>
            <p:cNvSpPr txBox="1">
              <a:spLocks noChangeArrowheads="1"/>
            </p:cNvSpPr>
            <p:nvPr/>
          </p:nvSpPr>
          <p:spPr bwMode="auto">
            <a:xfrm>
              <a:off x="3485" y="631"/>
              <a:ext cx="1344" cy="327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CC0000"/>
                  </a:solidFill>
                </a:rPr>
                <a:t>x=1.7</a:t>
              </a:r>
            </a:p>
          </p:txBody>
        </p:sp>
        <p:sp>
          <p:nvSpPr>
            <p:cNvPr id="128033" name="Text Box 33"/>
            <p:cNvSpPr txBox="1">
              <a:spLocks noChangeArrowheads="1"/>
            </p:cNvSpPr>
            <p:nvPr/>
          </p:nvSpPr>
          <p:spPr bwMode="auto">
            <a:xfrm>
              <a:off x="3496" y="914"/>
              <a:ext cx="1344" cy="327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CC0000"/>
                  </a:solidFill>
                </a:rPr>
                <a:t>y=1.7</a:t>
              </a:r>
            </a:p>
          </p:txBody>
        </p:sp>
      </p:grpSp>
      <p:sp>
        <p:nvSpPr>
          <p:cNvPr id="73762" name="Text Box 34"/>
          <p:cNvSpPr txBox="1">
            <a:spLocks noChangeArrowheads="1"/>
          </p:cNvSpPr>
          <p:nvPr/>
        </p:nvSpPr>
        <p:spPr bwMode="auto">
          <a:xfrm>
            <a:off x="1828800" y="3962400"/>
            <a:ext cx="21717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chemeClr val="accent2"/>
                </a:solidFill>
                <a:ea typeface="隶书" panose="02010509060101010101" pitchFamily="49" charset="-122"/>
              </a:rPr>
              <a:t>精确！</a:t>
            </a:r>
          </a:p>
        </p:txBody>
      </p:sp>
      <p:sp>
        <p:nvSpPr>
          <p:cNvPr id="73763" name="Rectangle 35"/>
          <p:cNvSpPr>
            <a:spLocks noChangeArrowheads="1"/>
          </p:cNvSpPr>
          <p:nvPr/>
        </p:nvSpPr>
        <p:spPr bwMode="auto">
          <a:xfrm>
            <a:off x="228600" y="2133600"/>
            <a:ext cx="18161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/>
              <a:t>图象法：</a:t>
            </a:r>
          </a:p>
        </p:txBody>
      </p:sp>
      <p:sp>
        <p:nvSpPr>
          <p:cNvPr id="128036" name="Rectangle 36"/>
          <p:cNvSpPr>
            <a:spLocks noChangeArrowheads="1"/>
          </p:cNvSpPr>
          <p:nvPr/>
        </p:nvSpPr>
        <p:spPr bwMode="auto">
          <a:xfrm>
            <a:off x="5257800" y="1295400"/>
            <a:ext cx="3040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3200" b="1">
                <a:solidFill>
                  <a:srgbClr val="1414DC"/>
                </a:solidFill>
                <a:latin typeface="Times New Roman" panose="02020603050405020304" pitchFamily="18" charset="0"/>
              </a:rPr>
              <a:t>你有哪些方法？</a:t>
            </a:r>
          </a:p>
        </p:txBody>
      </p:sp>
      <p:sp>
        <p:nvSpPr>
          <p:cNvPr id="128037" name="Rectangle 37"/>
          <p:cNvSpPr>
            <a:spLocks noChangeArrowheads="1"/>
          </p:cNvSpPr>
          <p:nvPr/>
        </p:nvSpPr>
        <p:spPr bwMode="auto">
          <a:xfrm>
            <a:off x="990600" y="1447800"/>
            <a:ext cx="18161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ea typeface="楷体_GB2312" pitchFamily="49" charset="-122"/>
              </a:rPr>
              <a:t>解方程组</a:t>
            </a:r>
          </a:p>
        </p:txBody>
      </p:sp>
      <p:sp>
        <p:nvSpPr>
          <p:cNvPr id="73766" name="Rectangle 38"/>
          <p:cNvSpPr>
            <a:spLocks noChangeArrowheads="1"/>
          </p:cNvSpPr>
          <p:nvPr/>
        </p:nvSpPr>
        <p:spPr bwMode="auto">
          <a:xfrm>
            <a:off x="304800" y="4114800"/>
            <a:ext cx="18161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3200" b="1"/>
              <a:t>代数法：</a:t>
            </a:r>
          </a:p>
        </p:txBody>
      </p:sp>
      <p:grpSp>
        <p:nvGrpSpPr>
          <p:cNvPr id="9" name="Group 39"/>
          <p:cNvGrpSpPr/>
          <p:nvPr/>
        </p:nvGrpSpPr>
        <p:grpSpPr bwMode="auto">
          <a:xfrm>
            <a:off x="3352800" y="4572000"/>
            <a:ext cx="1641475" cy="968375"/>
            <a:chOff x="3419" y="631"/>
            <a:chExt cx="1421" cy="610"/>
          </a:xfrm>
        </p:grpSpPr>
        <p:sp>
          <p:nvSpPr>
            <p:cNvPr id="128040" name="AutoShape 40"/>
            <p:cNvSpPr/>
            <p:nvPr/>
          </p:nvSpPr>
          <p:spPr bwMode="auto">
            <a:xfrm>
              <a:off x="3419" y="713"/>
              <a:ext cx="74" cy="457"/>
            </a:xfrm>
            <a:prstGeom prst="leftBrace">
              <a:avLst>
                <a:gd name="adj1" fmla="val 5146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kumimoji="1"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28041" name="Text Box 41"/>
            <p:cNvSpPr txBox="1">
              <a:spLocks noChangeArrowheads="1"/>
            </p:cNvSpPr>
            <p:nvPr/>
          </p:nvSpPr>
          <p:spPr bwMode="auto">
            <a:xfrm>
              <a:off x="3485" y="631"/>
              <a:ext cx="1344" cy="327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CC0000"/>
                  </a:solidFill>
                </a:rPr>
                <a:t>x=5/3</a:t>
              </a:r>
            </a:p>
          </p:txBody>
        </p:sp>
        <p:sp>
          <p:nvSpPr>
            <p:cNvPr id="128042" name="Text Box 42"/>
            <p:cNvSpPr txBox="1">
              <a:spLocks noChangeArrowheads="1"/>
            </p:cNvSpPr>
            <p:nvPr/>
          </p:nvSpPr>
          <p:spPr bwMode="auto">
            <a:xfrm>
              <a:off x="3496" y="914"/>
              <a:ext cx="1344" cy="327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CC0000"/>
                  </a:solidFill>
                </a:rPr>
                <a:t>y=5/3</a:t>
              </a:r>
            </a:p>
          </p:txBody>
        </p:sp>
      </p:grpSp>
      <p:sp>
        <p:nvSpPr>
          <p:cNvPr id="73771" name="Text Box 43"/>
          <p:cNvSpPr txBox="1">
            <a:spLocks noChangeArrowheads="1"/>
          </p:cNvSpPr>
          <p:nvPr/>
        </p:nvSpPr>
        <p:spPr bwMode="auto">
          <a:xfrm>
            <a:off x="685800" y="4800600"/>
            <a:ext cx="393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/>
              <a:t>∴</a:t>
            </a:r>
            <a:r>
              <a:rPr lang="zh-CN" altLang="en-US" sz="2800" b="1"/>
              <a:t>方程组的解为</a:t>
            </a:r>
          </a:p>
        </p:txBody>
      </p:sp>
      <p:sp>
        <p:nvSpPr>
          <p:cNvPr id="73772" name="Rectangle 44"/>
          <p:cNvSpPr>
            <a:spLocks noChangeArrowheads="1"/>
          </p:cNvSpPr>
          <p:nvPr/>
        </p:nvSpPr>
        <p:spPr bwMode="auto">
          <a:xfrm>
            <a:off x="304800" y="5638800"/>
            <a:ext cx="4724400" cy="1044575"/>
          </a:xfrm>
          <a:prstGeom prst="rect">
            <a:avLst/>
          </a:prstGeom>
          <a:solidFill>
            <a:srgbClr val="FFCCFF"/>
          </a:solidFill>
          <a:ln w="38100">
            <a:solidFill>
              <a:srgbClr val="FF3300"/>
            </a:solidFill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9900CC"/>
                </a:solidFill>
                <a:latin typeface="宋体" panose="02010600030101010101" pitchFamily="2" charset="-122"/>
              </a:rPr>
              <a:t>用作图象的方法可以直观地获得问题</a:t>
            </a:r>
            <a:r>
              <a:rPr lang="zh-CN" altLang="zh-CN" sz="2000" b="1">
                <a:solidFill>
                  <a:srgbClr val="9900CC"/>
                </a:solidFill>
                <a:latin typeface="宋体" panose="02010600030101010101" pitchFamily="2" charset="-122"/>
              </a:rPr>
              <a:t>的</a:t>
            </a:r>
            <a:r>
              <a:rPr lang="zh-CN" altLang="en-US" sz="2000" b="1">
                <a:solidFill>
                  <a:srgbClr val="9900CC"/>
                </a:solidFill>
                <a:latin typeface="宋体" panose="02010600030101010101" pitchFamily="2" charset="-122"/>
              </a:rPr>
              <a:t>结果</a:t>
            </a:r>
            <a:r>
              <a:rPr lang="en-US" altLang="zh-CN" sz="2000" b="1">
                <a:solidFill>
                  <a:srgbClr val="9900CC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000" b="1">
                <a:solidFill>
                  <a:srgbClr val="9900CC"/>
                </a:solidFill>
                <a:latin typeface="宋体" panose="02010600030101010101" pitchFamily="2" charset="-122"/>
              </a:rPr>
              <a:t>但有时却难以准确</a:t>
            </a:r>
            <a:r>
              <a:rPr lang="en-US" altLang="zh-CN" sz="2000" b="1">
                <a:solidFill>
                  <a:srgbClr val="9900CC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2000" b="1">
                <a:solidFill>
                  <a:srgbClr val="9900CC"/>
                </a:solidFill>
                <a:latin typeface="宋体" panose="02010600030101010101" pitchFamily="2" charset="-122"/>
              </a:rPr>
              <a:t>为了获得准确的结果</a:t>
            </a:r>
            <a:r>
              <a:rPr lang="en-US" altLang="zh-CN" sz="2000" b="1">
                <a:solidFill>
                  <a:srgbClr val="9900CC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000" b="1">
                <a:solidFill>
                  <a:srgbClr val="9900CC"/>
                </a:solidFill>
                <a:latin typeface="宋体" panose="02010600030101010101" pitchFamily="2" charset="-122"/>
              </a:rPr>
              <a:t>我们一般用代数方法</a:t>
            </a:r>
            <a:r>
              <a:rPr lang="en-US" altLang="zh-CN" sz="2000" b="1">
                <a:solidFill>
                  <a:srgbClr val="9900CC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73773" name="Text Box 45"/>
          <p:cNvSpPr txBox="1">
            <a:spLocks noChangeArrowheads="1"/>
          </p:cNvSpPr>
          <p:nvPr/>
        </p:nvSpPr>
        <p:spPr bwMode="auto">
          <a:xfrm>
            <a:off x="1752600" y="2057400"/>
            <a:ext cx="21717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4400" b="1" dirty="0">
                <a:solidFill>
                  <a:srgbClr val="FF3300"/>
                </a:solidFill>
                <a:ea typeface="隶书" panose="02010509060101010101" pitchFamily="49" charset="-122"/>
              </a:rPr>
              <a:t>近似！</a:t>
            </a:r>
          </a:p>
        </p:txBody>
      </p:sp>
      <p:pic>
        <p:nvPicPr>
          <p:cNvPr id="128046" name="Picture 63" descr="22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477250" y="0"/>
            <a:ext cx="6667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3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3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3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3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3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3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3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3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55" grpId="0" autoUpdateAnimBg="0"/>
      <p:bldP spid="73756" grpId="0" autoUpdateAnimBg="0"/>
      <p:bldP spid="73757" grpId="0" autoUpdateAnimBg="0"/>
      <p:bldP spid="73762" grpId="0" autoUpdateAnimBg="0"/>
      <p:bldP spid="73763" grpId="0" autoUpdateAnimBg="0"/>
      <p:bldP spid="73766" grpId="0" autoUpdateAnimBg="0"/>
      <p:bldP spid="73771" grpId="0" autoUpdateAnimBg="0"/>
      <p:bldP spid="73772" grpId="0" animBg="1" autoUpdateAnimBg="0"/>
      <p:bldP spid="7377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99" name="Group 23"/>
          <p:cNvGrpSpPr/>
          <p:nvPr/>
        </p:nvGrpSpPr>
        <p:grpSpPr bwMode="auto">
          <a:xfrm>
            <a:off x="698500" y="3609975"/>
            <a:ext cx="8816975" cy="2776538"/>
            <a:chOff x="440" y="2274"/>
            <a:chExt cx="5554" cy="1749"/>
          </a:xfrm>
        </p:grpSpPr>
        <p:sp>
          <p:nvSpPr>
            <p:cNvPr id="101384" name="Text Box 8"/>
            <p:cNvSpPr txBox="1">
              <a:spLocks noChangeArrowheads="1"/>
            </p:cNvSpPr>
            <p:nvPr/>
          </p:nvSpPr>
          <p:spPr bwMode="auto">
            <a:xfrm>
              <a:off x="440" y="2430"/>
              <a:ext cx="5170" cy="15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Wingdings" panose="05000000000000000000" pitchFamily="2" charset="2"/>
                <a:buChar char="u"/>
              </a:pPr>
              <a:r>
                <a:rPr lang="zh-CN" altLang="en-US" sz="3200" b="1"/>
                <a:t>若二元一次方程组              的解为          ，</a:t>
              </a:r>
              <a:br>
                <a:rPr lang="zh-CN" altLang="en-US" sz="3200" b="1"/>
              </a:br>
              <a:r>
                <a:rPr lang="zh-CN" altLang="en-US" sz="3200" b="1"/>
                <a:t/>
              </a:r>
              <a:br>
                <a:rPr lang="zh-CN" altLang="en-US" sz="3200" b="1"/>
              </a:br>
              <a:r>
                <a:rPr lang="zh-CN" altLang="en-US" sz="3200" b="1"/>
                <a:t>则函数</a:t>
              </a:r>
              <a:r>
                <a:rPr lang="en-US" altLang="zh-CN" sz="3200" b="1"/>
                <a:t>y=0.5x+1</a:t>
              </a:r>
              <a:r>
                <a:rPr lang="zh-CN" altLang="en-US" sz="3200" b="1"/>
                <a:t>与</a:t>
              </a:r>
              <a:r>
                <a:rPr lang="en-US" altLang="zh-CN" sz="3200" b="1"/>
                <a:t>y=2x-2</a:t>
              </a:r>
              <a:r>
                <a:rPr lang="zh-CN" altLang="en-US" sz="3200" b="1"/>
                <a:t>的图象的交点坐标</a:t>
              </a:r>
              <a:br>
                <a:rPr lang="zh-CN" altLang="en-US" sz="3200" b="1"/>
              </a:br>
              <a:r>
                <a:rPr lang="zh-CN" altLang="en-US" sz="3200" b="1"/>
                <a:t/>
              </a:r>
              <a:br>
                <a:rPr lang="zh-CN" altLang="en-US" sz="3200" b="1"/>
              </a:br>
              <a:r>
                <a:rPr lang="zh-CN" altLang="en-US" sz="3200" b="1"/>
                <a:t>为</a:t>
              </a:r>
              <a:r>
                <a:rPr lang="zh-CN" altLang="en-US" sz="3200" b="1" u="sng"/>
                <a:t>                  </a:t>
              </a:r>
              <a:r>
                <a:rPr lang="zh-CN" altLang="en-US" sz="3200" b="1"/>
                <a:t> </a:t>
              </a:r>
              <a:r>
                <a:rPr lang="en-US" altLang="zh-CN" sz="3200" b="1"/>
                <a:t>.</a:t>
              </a:r>
            </a:p>
          </p:txBody>
        </p:sp>
        <p:grpSp>
          <p:nvGrpSpPr>
            <p:cNvPr id="101386" name="Group 10"/>
            <p:cNvGrpSpPr/>
            <p:nvPr/>
          </p:nvGrpSpPr>
          <p:grpSpPr bwMode="auto">
            <a:xfrm>
              <a:off x="4574" y="2293"/>
              <a:ext cx="1420" cy="611"/>
              <a:chOff x="3419" y="631"/>
              <a:chExt cx="1420" cy="611"/>
            </a:xfrm>
          </p:grpSpPr>
          <p:sp>
            <p:nvSpPr>
              <p:cNvPr id="101387" name="AutoShape 11"/>
              <p:cNvSpPr/>
              <p:nvPr/>
            </p:nvSpPr>
            <p:spPr bwMode="auto">
              <a:xfrm>
                <a:off x="3419" y="713"/>
                <a:ext cx="74" cy="457"/>
              </a:xfrm>
              <a:prstGeom prst="leftBrace">
                <a:avLst>
                  <a:gd name="adj1" fmla="val 51464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1388" name="Text Box 12"/>
              <p:cNvSpPr txBox="1">
                <a:spLocks noChangeArrowheads="1"/>
              </p:cNvSpPr>
              <p:nvPr/>
            </p:nvSpPr>
            <p:spPr bwMode="auto">
              <a:xfrm>
                <a:off x="3485" y="631"/>
                <a:ext cx="134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solidFill>
                      <a:srgbClr val="CC0000"/>
                    </a:solidFill>
                  </a:rPr>
                  <a:t>x=2</a:t>
                </a:r>
              </a:p>
            </p:txBody>
          </p:sp>
          <p:sp>
            <p:nvSpPr>
              <p:cNvPr id="101389" name="Text Box 13"/>
              <p:cNvSpPr txBox="1">
                <a:spLocks noChangeArrowheads="1"/>
              </p:cNvSpPr>
              <p:nvPr/>
            </p:nvSpPr>
            <p:spPr bwMode="auto">
              <a:xfrm>
                <a:off x="3495" y="915"/>
                <a:ext cx="134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solidFill>
                      <a:srgbClr val="CC0000"/>
                    </a:solidFill>
                  </a:rPr>
                  <a:t>y=2</a:t>
                </a:r>
              </a:p>
            </p:txBody>
          </p:sp>
        </p:grpSp>
        <p:grpSp>
          <p:nvGrpSpPr>
            <p:cNvPr id="101394" name="Group 18"/>
            <p:cNvGrpSpPr/>
            <p:nvPr/>
          </p:nvGrpSpPr>
          <p:grpSpPr bwMode="auto">
            <a:xfrm>
              <a:off x="2851" y="2274"/>
              <a:ext cx="1420" cy="611"/>
              <a:chOff x="3419" y="631"/>
              <a:chExt cx="1420" cy="611"/>
            </a:xfrm>
          </p:grpSpPr>
          <p:sp>
            <p:nvSpPr>
              <p:cNvPr id="101395" name="AutoShape 19"/>
              <p:cNvSpPr/>
              <p:nvPr/>
            </p:nvSpPr>
            <p:spPr bwMode="auto">
              <a:xfrm>
                <a:off x="3419" y="713"/>
                <a:ext cx="74" cy="457"/>
              </a:xfrm>
              <a:prstGeom prst="leftBrace">
                <a:avLst>
                  <a:gd name="adj1" fmla="val 51464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1396" name="Text Box 20"/>
              <p:cNvSpPr txBox="1">
                <a:spLocks noChangeArrowheads="1"/>
              </p:cNvSpPr>
              <p:nvPr/>
            </p:nvSpPr>
            <p:spPr bwMode="auto">
              <a:xfrm>
                <a:off x="3485" y="631"/>
                <a:ext cx="134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1"/>
                  <a:t>x-2y=-2</a:t>
                </a:r>
              </a:p>
            </p:txBody>
          </p:sp>
          <p:sp>
            <p:nvSpPr>
              <p:cNvPr id="101397" name="Text Box 21"/>
              <p:cNvSpPr txBox="1">
                <a:spLocks noChangeArrowheads="1"/>
              </p:cNvSpPr>
              <p:nvPr/>
            </p:nvSpPr>
            <p:spPr bwMode="auto">
              <a:xfrm>
                <a:off x="3495" y="915"/>
                <a:ext cx="134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1"/>
                  <a:t>2x-y=2</a:t>
                </a:r>
              </a:p>
            </p:txBody>
          </p:sp>
        </p:grpSp>
      </p:grpSp>
      <p:grpSp>
        <p:nvGrpSpPr>
          <p:cNvPr id="101398" name="Group 22"/>
          <p:cNvGrpSpPr/>
          <p:nvPr/>
        </p:nvGrpSpPr>
        <p:grpSpPr bwMode="auto">
          <a:xfrm>
            <a:off x="652463" y="1370013"/>
            <a:ext cx="7918450" cy="1787525"/>
            <a:chOff x="411" y="863"/>
            <a:chExt cx="4988" cy="1126"/>
          </a:xfrm>
        </p:grpSpPr>
        <p:sp>
          <p:nvSpPr>
            <p:cNvPr id="101378" name="Text Box 2"/>
            <p:cNvSpPr txBox="1">
              <a:spLocks noChangeArrowheads="1"/>
            </p:cNvSpPr>
            <p:nvPr/>
          </p:nvSpPr>
          <p:spPr bwMode="auto">
            <a:xfrm>
              <a:off x="411" y="863"/>
              <a:ext cx="4988" cy="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Wingdings" panose="05000000000000000000" pitchFamily="2" charset="2"/>
                <a:buChar char="u"/>
              </a:pPr>
              <a:r>
                <a:rPr lang="zh-CN" altLang="en-US" sz="3200" b="1"/>
                <a:t>函数</a:t>
              </a:r>
              <a:r>
                <a:rPr lang="en-US" altLang="zh-CN" sz="3200" b="1"/>
                <a:t>y=-x+4</a:t>
              </a:r>
              <a:r>
                <a:rPr lang="zh-CN" altLang="en-US" sz="3200" b="1"/>
                <a:t>和</a:t>
              </a:r>
              <a:r>
                <a:rPr lang="en-US" altLang="zh-CN" sz="3200" b="1"/>
                <a:t>y=2x+1</a:t>
              </a:r>
              <a:r>
                <a:rPr lang="zh-CN" altLang="en-US" sz="3200" b="1"/>
                <a:t>图象的交点为</a:t>
              </a:r>
              <a:r>
                <a:rPr lang="en-US" altLang="zh-CN" sz="3200" b="1">
                  <a:solidFill>
                    <a:srgbClr val="CC0000"/>
                  </a:solidFill>
                </a:rPr>
                <a:t>(1,3),</a:t>
              </a:r>
              <a:r>
                <a:rPr lang="en-US" altLang="zh-CN" sz="3200" b="1"/>
                <a:t/>
              </a:r>
              <a:br>
                <a:rPr lang="en-US" altLang="zh-CN" sz="3200" b="1"/>
              </a:br>
              <a:r>
                <a:rPr lang="en-US" altLang="zh-CN" sz="3200" b="1"/>
                <a:t/>
              </a:r>
              <a:br>
                <a:rPr lang="en-US" altLang="zh-CN" sz="3200" b="1"/>
              </a:br>
              <a:r>
                <a:rPr lang="en-US" altLang="zh-CN" sz="3200" b="1"/>
                <a:t>  </a:t>
              </a:r>
              <a:r>
                <a:rPr lang="zh-CN" altLang="en-US" sz="3200" b="1"/>
                <a:t>则方程组               的解为</a:t>
              </a:r>
              <a:r>
                <a:rPr lang="zh-CN" altLang="en-US" sz="3200" b="1" u="sng"/>
                <a:t>              </a:t>
              </a:r>
              <a:r>
                <a:rPr lang="en-US" altLang="zh-CN" sz="3200" b="1"/>
                <a:t>.</a:t>
              </a:r>
            </a:p>
          </p:txBody>
        </p:sp>
        <p:grpSp>
          <p:nvGrpSpPr>
            <p:cNvPr id="101390" name="Group 14"/>
            <p:cNvGrpSpPr/>
            <p:nvPr/>
          </p:nvGrpSpPr>
          <p:grpSpPr bwMode="auto">
            <a:xfrm>
              <a:off x="1717" y="1378"/>
              <a:ext cx="1420" cy="611"/>
              <a:chOff x="3419" y="631"/>
              <a:chExt cx="1420" cy="611"/>
            </a:xfrm>
          </p:grpSpPr>
          <p:sp>
            <p:nvSpPr>
              <p:cNvPr id="101391" name="AutoShape 15"/>
              <p:cNvSpPr/>
              <p:nvPr/>
            </p:nvSpPr>
            <p:spPr bwMode="auto">
              <a:xfrm>
                <a:off x="3419" y="713"/>
                <a:ext cx="74" cy="457"/>
              </a:xfrm>
              <a:prstGeom prst="leftBrace">
                <a:avLst>
                  <a:gd name="adj1" fmla="val 51464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1392" name="Text Box 16"/>
              <p:cNvSpPr txBox="1">
                <a:spLocks noChangeArrowheads="1"/>
              </p:cNvSpPr>
              <p:nvPr/>
            </p:nvSpPr>
            <p:spPr bwMode="auto">
              <a:xfrm>
                <a:off x="3485" y="631"/>
                <a:ext cx="134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1"/>
                  <a:t>y+x=4</a:t>
                </a:r>
              </a:p>
            </p:txBody>
          </p:sp>
          <p:sp>
            <p:nvSpPr>
              <p:cNvPr id="101393" name="Text Box 17"/>
              <p:cNvSpPr txBox="1">
                <a:spLocks noChangeArrowheads="1"/>
              </p:cNvSpPr>
              <p:nvPr/>
            </p:nvSpPr>
            <p:spPr bwMode="auto">
              <a:xfrm>
                <a:off x="3495" y="915"/>
                <a:ext cx="134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1"/>
                  <a:t>y-2x=1</a:t>
                </a:r>
              </a:p>
            </p:txBody>
          </p:sp>
        </p:grpSp>
      </p:grpSp>
      <p:grpSp>
        <p:nvGrpSpPr>
          <p:cNvPr id="101379" name="Group 3"/>
          <p:cNvGrpSpPr/>
          <p:nvPr/>
        </p:nvGrpSpPr>
        <p:grpSpPr bwMode="auto">
          <a:xfrm>
            <a:off x="5543550" y="1901825"/>
            <a:ext cx="2254250" cy="969963"/>
            <a:chOff x="3419" y="631"/>
            <a:chExt cx="1420" cy="611"/>
          </a:xfrm>
        </p:grpSpPr>
        <p:sp>
          <p:nvSpPr>
            <p:cNvPr id="101380" name="AutoShape 4"/>
            <p:cNvSpPr/>
            <p:nvPr/>
          </p:nvSpPr>
          <p:spPr bwMode="auto">
            <a:xfrm>
              <a:off x="3419" y="713"/>
              <a:ext cx="74" cy="457"/>
            </a:xfrm>
            <a:prstGeom prst="leftBrace">
              <a:avLst>
                <a:gd name="adj1" fmla="val 5146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1381" name="Text Box 5"/>
            <p:cNvSpPr txBox="1">
              <a:spLocks noChangeArrowheads="1"/>
            </p:cNvSpPr>
            <p:nvPr/>
          </p:nvSpPr>
          <p:spPr bwMode="auto">
            <a:xfrm>
              <a:off x="3485" y="631"/>
              <a:ext cx="13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CC0000"/>
                  </a:solidFill>
                </a:rPr>
                <a:t>x=1</a:t>
              </a:r>
            </a:p>
          </p:txBody>
        </p:sp>
        <p:sp>
          <p:nvSpPr>
            <p:cNvPr id="101382" name="Text Box 6"/>
            <p:cNvSpPr txBox="1">
              <a:spLocks noChangeArrowheads="1"/>
            </p:cNvSpPr>
            <p:nvPr/>
          </p:nvSpPr>
          <p:spPr bwMode="auto">
            <a:xfrm>
              <a:off x="3495" y="915"/>
              <a:ext cx="13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CC0000"/>
                  </a:solidFill>
                </a:rPr>
                <a:t>y=3</a:t>
              </a:r>
            </a:p>
          </p:txBody>
        </p:sp>
      </p:grp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1465263" y="5545138"/>
            <a:ext cx="1638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>
                <a:solidFill>
                  <a:srgbClr val="CC0000"/>
                </a:solidFill>
              </a:rPr>
              <a:t>(2,2)</a:t>
            </a:r>
          </a:p>
        </p:txBody>
      </p:sp>
      <p:sp>
        <p:nvSpPr>
          <p:cNvPr id="101385" name="Text Box 9"/>
          <p:cNvSpPr txBox="1">
            <a:spLocks noChangeArrowheads="1"/>
          </p:cNvSpPr>
          <p:nvPr/>
        </p:nvSpPr>
        <p:spPr bwMode="auto">
          <a:xfrm>
            <a:off x="1233488" y="449263"/>
            <a:ext cx="18732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/>
              <a:t>练习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1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608013" y="333375"/>
            <a:ext cx="70056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u"/>
            </a:pPr>
            <a:r>
              <a:rPr lang="zh-CN" altLang="en-US" sz="3600" b="1"/>
              <a:t>例</a:t>
            </a:r>
            <a:r>
              <a:rPr lang="en-US" altLang="zh-CN" b="1"/>
              <a:t>.    </a:t>
            </a:r>
            <a:r>
              <a:rPr lang="zh-CN" altLang="en-US" sz="3600" b="1"/>
              <a:t>求如图的两条直线的交点：</a:t>
            </a:r>
          </a:p>
        </p:txBody>
      </p:sp>
      <p:grpSp>
        <p:nvGrpSpPr>
          <p:cNvPr id="104537" name="Group 89"/>
          <p:cNvGrpSpPr/>
          <p:nvPr/>
        </p:nvGrpSpPr>
        <p:grpSpPr bwMode="auto">
          <a:xfrm>
            <a:off x="3767138" y="974725"/>
            <a:ext cx="5376862" cy="4933950"/>
            <a:chOff x="1096" y="870"/>
            <a:chExt cx="3387" cy="3108"/>
          </a:xfrm>
        </p:grpSpPr>
        <p:pic>
          <p:nvPicPr>
            <p:cNvPr id="104456" name="Picture 8"/>
            <p:cNvPicPr>
              <a:picLocks noChangeAspect="1" noChangeArrowheads="1"/>
            </p:cNvPicPr>
            <p:nvPr/>
          </p:nvPicPr>
          <p:blipFill>
            <a:blip r:embed="rId2" cstate="email"/>
            <a:srcRect l="38162" t="16548" r="30945" b="31949"/>
            <a:stretch>
              <a:fillRect/>
            </a:stretch>
          </p:blipFill>
          <p:spPr bwMode="auto">
            <a:xfrm>
              <a:off x="1941" y="1508"/>
              <a:ext cx="1798" cy="20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4454" name="Line 6"/>
            <p:cNvSpPr>
              <a:spLocks noChangeShapeType="1"/>
            </p:cNvSpPr>
            <p:nvPr/>
          </p:nvSpPr>
          <p:spPr bwMode="auto">
            <a:xfrm flipV="1">
              <a:off x="2641" y="967"/>
              <a:ext cx="0" cy="25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455" name="Line 7"/>
            <p:cNvSpPr>
              <a:spLocks noChangeShapeType="1"/>
            </p:cNvSpPr>
            <p:nvPr/>
          </p:nvSpPr>
          <p:spPr bwMode="auto">
            <a:xfrm>
              <a:off x="1941" y="2822"/>
              <a:ext cx="25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104531" name="Picture 83"/>
            <p:cNvPicPr>
              <a:picLocks noChangeAspect="1" noChangeArrowheads="1"/>
            </p:cNvPicPr>
            <p:nvPr/>
          </p:nvPicPr>
          <p:blipFill>
            <a:blip r:embed="rId3" cstate="email"/>
            <a:srcRect l="4707" r="62680" b="51173"/>
            <a:stretch>
              <a:fillRect/>
            </a:stretch>
          </p:blipFill>
          <p:spPr bwMode="auto">
            <a:xfrm>
              <a:off x="2269" y="1537"/>
              <a:ext cx="1898" cy="19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4532" name="Text Box 84"/>
            <p:cNvSpPr txBox="1">
              <a:spLocks noChangeArrowheads="1"/>
            </p:cNvSpPr>
            <p:nvPr/>
          </p:nvSpPr>
          <p:spPr bwMode="auto">
            <a:xfrm>
              <a:off x="4153" y="2809"/>
              <a:ext cx="23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/>
                <a:t>x</a:t>
              </a:r>
            </a:p>
          </p:txBody>
        </p:sp>
        <p:sp>
          <p:nvSpPr>
            <p:cNvPr id="104533" name="Text Box 85"/>
            <p:cNvSpPr txBox="1">
              <a:spLocks noChangeArrowheads="1"/>
            </p:cNvSpPr>
            <p:nvPr/>
          </p:nvSpPr>
          <p:spPr bwMode="auto">
            <a:xfrm>
              <a:off x="2627" y="870"/>
              <a:ext cx="23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/>
                <a:t>y</a:t>
              </a:r>
            </a:p>
          </p:txBody>
        </p:sp>
        <p:sp>
          <p:nvSpPr>
            <p:cNvPr id="104534" name="Text Box 86"/>
            <p:cNvSpPr txBox="1">
              <a:spLocks noChangeArrowheads="1"/>
            </p:cNvSpPr>
            <p:nvPr/>
          </p:nvSpPr>
          <p:spPr bwMode="auto">
            <a:xfrm>
              <a:off x="2473" y="2761"/>
              <a:ext cx="23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/>
                <a:t>o</a:t>
              </a:r>
            </a:p>
          </p:txBody>
        </p:sp>
        <p:pic>
          <p:nvPicPr>
            <p:cNvPr id="104535" name="Object 87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096" y="2969"/>
              <a:ext cx="881" cy="5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04536" name="Object 88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856" y="3463"/>
              <a:ext cx="897" cy="5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104538" name="Line 90"/>
          <p:cNvSpPr>
            <a:spLocks noChangeShapeType="1"/>
          </p:cNvSpPr>
          <p:nvPr/>
        </p:nvSpPr>
        <p:spPr bwMode="auto">
          <a:xfrm>
            <a:off x="7283450" y="3998913"/>
            <a:ext cx="12700" cy="68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4549" name="Line 101"/>
          <p:cNvSpPr>
            <a:spLocks noChangeShapeType="1"/>
          </p:cNvSpPr>
          <p:nvPr/>
        </p:nvSpPr>
        <p:spPr bwMode="auto">
          <a:xfrm>
            <a:off x="6191250" y="2989263"/>
            <a:ext cx="809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4550" name="Text Box 102"/>
          <p:cNvSpPr txBox="1">
            <a:spLocks noChangeArrowheads="1"/>
          </p:cNvSpPr>
          <p:nvPr/>
        </p:nvSpPr>
        <p:spPr bwMode="auto">
          <a:xfrm>
            <a:off x="7110413" y="4052888"/>
            <a:ext cx="531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/>
              <a:t>3</a:t>
            </a:r>
          </a:p>
        </p:txBody>
      </p:sp>
      <p:sp>
        <p:nvSpPr>
          <p:cNvPr id="104551" name="Text Box 103"/>
          <p:cNvSpPr txBox="1">
            <a:spLocks noChangeArrowheads="1"/>
          </p:cNvSpPr>
          <p:nvPr/>
        </p:nvSpPr>
        <p:spPr bwMode="auto">
          <a:xfrm>
            <a:off x="5821363" y="2782888"/>
            <a:ext cx="531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/>
              <a:t>3</a:t>
            </a:r>
          </a:p>
        </p:txBody>
      </p:sp>
      <p:sp>
        <p:nvSpPr>
          <p:cNvPr id="104552" name="Text Box 104"/>
          <p:cNvSpPr txBox="1">
            <a:spLocks noChangeArrowheads="1"/>
          </p:cNvSpPr>
          <p:nvPr/>
        </p:nvSpPr>
        <p:spPr bwMode="auto">
          <a:xfrm>
            <a:off x="395288" y="1260475"/>
            <a:ext cx="44354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 b="1" dirty="0"/>
              <a:t>解</a:t>
            </a:r>
            <a:r>
              <a:rPr lang="en-US" altLang="zh-CN" sz="3200" b="1" dirty="0"/>
              <a:t>:</a:t>
            </a:r>
            <a:r>
              <a:rPr lang="zh-CN" altLang="en-US" sz="3200" b="1" dirty="0">
                <a:solidFill>
                  <a:srgbClr val="000099"/>
                </a:solidFill>
              </a:rPr>
              <a:t>由图可知</a:t>
            </a:r>
            <a:r>
              <a:rPr lang="en-US" altLang="zh-CN" sz="3200" b="1" dirty="0">
                <a:solidFill>
                  <a:srgbClr val="000099"/>
                </a:solidFill>
              </a:rPr>
              <a:t>:   </a:t>
            </a:r>
            <a:r>
              <a:rPr lang="zh-CN" altLang="en-US" sz="3200" b="1" dirty="0">
                <a:solidFill>
                  <a:srgbClr val="000099"/>
                </a:solidFill>
              </a:rPr>
              <a:t>两条直线的交点坐标为</a:t>
            </a:r>
            <a:r>
              <a:rPr lang="en-US" altLang="zh-CN" sz="3200" b="1" dirty="0">
                <a:solidFill>
                  <a:srgbClr val="000099"/>
                </a:solidFill>
              </a:rPr>
              <a:t>(3,3)</a:t>
            </a:r>
          </a:p>
          <a:p>
            <a:pPr>
              <a:spcBef>
                <a:spcPct val="50000"/>
              </a:spcBef>
            </a:pPr>
            <a:r>
              <a:rPr lang="zh-CN" altLang="en-US" sz="3600" b="1" dirty="0"/>
              <a:t>检验</a:t>
            </a:r>
            <a:r>
              <a:rPr lang="en-US" altLang="zh-CN" sz="3600" b="1" dirty="0"/>
              <a:t>:</a:t>
            </a:r>
          </a:p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0099"/>
                </a:solidFill>
              </a:rPr>
              <a:t>代</a:t>
            </a:r>
            <a:r>
              <a:rPr lang="en-US" altLang="zh-CN" sz="3600" b="1" dirty="0">
                <a:solidFill>
                  <a:srgbClr val="000099"/>
                </a:solidFill>
              </a:rPr>
              <a:t>(3,3)</a:t>
            </a:r>
            <a:r>
              <a:rPr lang="zh-CN" altLang="en-US" sz="3600" b="1" dirty="0">
                <a:solidFill>
                  <a:srgbClr val="000099"/>
                </a:solidFill>
              </a:rPr>
              <a:t>分别入函数</a:t>
            </a:r>
          </a:p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0099"/>
                </a:solidFill>
              </a:rPr>
              <a:t>y=2/3x+1</a:t>
            </a:r>
            <a:r>
              <a:rPr lang="zh-CN" altLang="en-US" sz="3600" b="1" dirty="0">
                <a:solidFill>
                  <a:srgbClr val="000099"/>
                </a:solidFill>
              </a:rPr>
              <a:t>和</a:t>
            </a:r>
          </a:p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0099"/>
                </a:solidFill>
              </a:rPr>
              <a:t>y=3/5-2</a:t>
            </a:r>
            <a:r>
              <a:rPr lang="zh-CN" altLang="en-US" sz="3600" b="1" dirty="0">
                <a:solidFill>
                  <a:srgbClr val="000099"/>
                </a:solidFill>
              </a:rPr>
              <a:t>中</a:t>
            </a:r>
            <a:r>
              <a:rPr lang="en-US" altLang="zh-CN" sz="3600" b="1" dirty="0">
                <a:solidFill>
                  <a:srgbClr val="000099"/>
                </a:solidFill>
              </a:rPr>
              <a:t>,</a:t>
            </a:r>
            <a:r>
              <a:rPr lang="zh-CN" altLang="en-US" sz="3600" b="1" dirty="0">
                <a:solidFill>
                  <a:srgbClr val="000099"/>
                </a:solidFill>
              </a:rPr>
              <a:t>都适合</a:t>
            </a:r>
            <a:r>
              <a:rPr lang="en-US" altLang="zh-CN" b="1" dirty="0"/>
              <a:t>.</a:t>
            </a:r>
          </a:p>
        </p:txBody>
      </p:sp>
      <p:sp>
        <p:nvSpPr>
          <p:cNvPr id="104564" name="Line 116"/>
          <p:cNvSpPr>
            <a:spLocks noChangeShapeType="1"/>
          </p:cNvSpPr>
          <p:nvPr/>
        </p:nvSpPr>
        <p:spPr bwMode="auto">
          <a:xfrm flipH="1">
            <a:off x="6210300" y="2974975"/>
            <a:ext cx="1077913" cy="26988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4565" name="Line 117"/>
          <p:cNvSpPr>
            <a:spLocks noChangeShapeType="1"/>
          </p:cNvSpPr>
          <p:nvPr/>
        </p:nvSpPr>
        <p:spPr bwMode="auto">
          <a:xfrm>
            <a:off x="7288213" y="2962275"/>
            <a:ext cx="0" cy="110490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538" grpId="0" animBg="1"/>
      <p:bldP spid="104549" grpId="0" animBg="1"/>
      <p:bldP spid="104550" grpId="0"/>
      <p:bldP spid="104551" grpId="0"/>
      <p:bldP spid="104564" grpId="0" animBg="1"/>
      <p:bldP spid="10456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026" name="Group 2"/>
          <p:cNvGrpSpPr/>
          <p:nvPr/>
        </p:nvGrpSpPr>
        <p:grpSpPr bwMode="auto">
          <a:xfrm>
            <a:off x="971550" y="333375"/>
            <a:ext cx="3657600" cy="838200"/>
            <a:chOff x="336" y="240"/>
            <a:chExt cx="2304" cy="528"/>
          </a:xfrm>
        </p:grpSpPr>
        <p:sp>
          <p:nvSpPr>
            <p:cNvPr id="129027" name="AutoShape 3"/>
            <p:cNvSpPr>
              <a:spLocks noChangeArrowheads="1"/>
            </p:cNvSpPr>
            <p:nvPr/>
          </p:nvSpPr>
          <p:spPr bwMode="auto">
            <a:xfrm>
              <a:off x="624" y="240"/>
              <a:ext cx="2016" cy="528"/>
            </a:xfrm>
            <a:prstGeom prst="ribbon">
              <a:avLst>
                <a:gd name="adj1" fmla="val 12500"/>
                <a:gd name="adj2" fmla="val 62148"/>
              </a:avLst>
            </a:prstGeom>
            <a:gradFill rotWithShape="1">
              <a:gsLst>
                <a:gs pos="0">
                  <a:srgbClr val="FFFFCC"/>
                </a:gs>
                <a:gs pos="50000">
                  <a:srgbClr val="FFFFCC">
                    <a:gamma/>
                    <a:shade val="46275"/>
                    <a:invGamma/>
                  </a:srgbClr>
                </a:gs>
                <a:gs pos="100000">
                  <a:srgbClr val="FFFFCC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9028" name="Text Box 4"/>
            <p:cNvSpPr txBox="1">
              <a:spLocks noChangeArrowheads="1"/>
            </p:cNvSpPr>
            <p:nvPr/>
          </p:nvSpPr>
          <p:spPr bwMode="auto">
            <a:xfrm>
              <a:off x="336" y="240"/>
              <a:ext cx="211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4000" dirty="0">
                  <a:solidFill>
                    <a:srgbClr val="FF5050"/>
                  </a:solidFill>
                  <a:latin typeface="Times New Roman" panose="02020603050405020304" pitchFamily="18" charset="0"/>
                </a:rPr>
                <a:t>四、课堂练习</a:t>
              </a:r>
            </a:p>
          </p:txBody>
        </p:sp>
      </p:grpSp>
      <p:sp>
        <p:nvSpPr>
          <p:cNvPr id="129029" name="Text Box 5"/>
          <p:cNvSpPr txBox="1">
            <a:spLocks noChangeArrowheads="1"/>
          </p:cNvSpPr>
          <p:nvPr/>
        </p:nvSpPr>
        <p:spPr bwMode="auto">
          <a:xfrm>
            <a:off x="990600" y="13716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dirty="0">
                <a:latin typeface="Times New Roman" panose="02020603050405020304" pitchFamily="18" charset="0"/>
              </a:rPr>
              <a:t>1.</a:t>
            </a:r>
            <a:r>
              <a:rPr kumimoji="1" lang="zh-CN" altLang="en-US" sz="3200" dirty="0">
                <a:latin typeface="Times New Roman" panose="02020603050405020304" pitchFamily="18" charset="0"/>
              </a:rPr>
              <a:t>函数</a:t>
            </a:r>
            <a:r>
              <a:rPr kumimoji="1" lang="en-US" altLang="zh-CN" sz="3200" dirty="0">
                <a:latin typeface="Times New Roman" panose="02020603050405020304" pitchFamily="18" charset="0"/>
              </a:rPr>
              <a:t>y=2x</a:t>
            </a:r>
            <a:r>
              <a:rPr kumimoji="1" lang="zh-CN" altLang="en-US" sz="3200" dirty="0">
                <a:latin typeface="Times New Roman" panose="02020603050405020304" pitchFamily="18" charset="0"/>
              </a:rPr>
              <a:t>－</a:t>
            </a:r>
            <a:r>
              <a:rPr kumimoji="1" lang="en-US" altLang="zh-CN" sz="3200" dirty="0">
                <a:latin typeface="Times New Roman" panose="02020603050405020304" pitchFamily="18" charset="0"/>
              </a:rPr>
              <a:t>3</a:t>
            </a:r>
            <a:r>
              <a:rPr kumimoji="1" lang="zh-CN" altLang="en-US" sz="3200" dirty="0">
                <a:latin typeface="Times New Roman" panose="02020603050405020304" pitchFamily="18" charset="0"/>
              </a:rPr>
              <a:t>的图象任意一点的坐标都一定满足二元一次方程是：</a:t>
            </a:r>
            <a:r>
              <a:rPr kumimoji="1" lang="en-US" altLang="zh-CN" sz="3200" dirty="0">
                <a:latin typeface="Times New Roman" panose="02020603050405020304" pitchFamily="18" charset="0"/>
              </a:rPr>
              <a:t>____________</a:t>
            </a:r>
          </a:p>
        </p:txBody>
      </p:sp>
      <p:sp>
        <p:nvSpPr>
          <p:cNvPr id="129030" name="Text Box 6"/>
          <p:cNvSpPr txBox="1">
            <a:spLocks noChangeArrowheads="1"/>
          </p:cNvSpPr>
          <p:nvPr/>
        </p:nvSpPr>
        <p:spPr bwMode="auto">
          <a:xfrm>
            <a:off x="5638800" y="18288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>
                <a:solidFill>
                  <a:srgbClr val="FF5050"/>
                </a:solidFill>
                <a:latin typeface="Times New Roman" panose="02020603050405020304" pitchFamily="18" charset="0"/>
              </a:rPr>
              <a:t>2x</a:t>
            </a:r>
            <a:r>
              <a:rPr kumimoji="1" lang="zh-CN" altLang="en-US" sz="3200">
                <a:solidFill>
                  <a:srgbClr val="FF5050"/>
                </a:solidFill>
                <a:latin typeface="Times New Roman" panose="02020603050405020304" pitchFamily="18" charset="0"/>
              </a:rPr>
              <a:t>－</a:t>
            </a:r>
            <a:r>
              <a:rPr kumimoji="1" lang="en-US" altLang="zh-CN" sz="3200">
                <a:solidFill>
                  <a:srgbClr val="FF5050"/>
                </a:solidFill>
                <a:latin typeface="Times New Roman" panose="02020603050405020304" pitchFamily="18" charset="0"/>
              </a:rPr>
              <a:t>y=3</a:t>
            </a:r>
          </a:p>
        </p:txBody>
      </p:sp>
      <p:sp>
        <p:nvSpPr>
          <p:cNvPr id="129031" name="Text Box 7"/>
          <p:cNvSpPr txBox="1">
            <a:spLocks noChangeArrowheads="1"/>
          </p:cNvSpPr>
          <p:nvPr/>
        </p:nvSpPr>
        <p:spPr bwMode="auto">
          <a:xfrm>
            <a:off x="990600" y="2514600"/>
            <a:ext cx="41148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dirty="0">
                <a:latin typeface="Times New Roman" panose="02020603050405020304" pitchFamily="18" charset="0"/>
              </a:rPr>
              <a:t>2.</a:t>
            </a:r>
            <a:r>
              <a:rPr kumimoji="1" lang="zh-CN" altLang="en-US" sz="3200" dirty="0">
                <a:latin typeface="Times New Roman" panose="02020603050405020304" pitchFamily="18" charset="0"/>
              </a:rPr>
              <a:t>如右图，两条直线</a:t>
            </a:r>
            <a:r>
              <a:rPr kumimoji="1" lang="en-US" altLang="zh-CN" sz="3200" dirty="0">
                <a:latin typeface="Times New Roman" panose="02020603050405020304" pitchFamily="18" charset="0"/>
              </a:rPr>
              <a:t>l</a:t>
            </a:r>
            <a:r>
              <a:rPr kumimoji="1" lang="en-US" altLang="zh-CN" sz="3200" baseline="-25000" dirty="0">
                <a:latin typeface="Times New Roman" panose="02020603050405020304" pitchFamily="18" charset="0"/>
              </a:rPr>
              <a:t>1</a:t>
            </a:r>
            <a:r>
              <a:rPr kumimoji="1" lang="zh-CN" altLang="en-US" sz="3200" dirty="0">
                <a:latin typeface="Times New Roman" panose="02020603050405020304" pitchFamily="18" charset="0"/>
              </a:rPr>
              <a:t>和</a:t>
            </a:r>
            <a:r>
              <a:rPr kumimoji="1" lang="en-US" altLang="zh-CN" sz="3200" dirty="0">
                <a:latin typeface="Times New Roman" panose="02020603050405020304" pitchFamily="18" charset="0"/>
              </a:rPr>
              <a:t>l</a:t>
            </a:r>
            <a:r>
              <a:rPr kumimoji="1" lang="en-US" altLang="zh-CN" sz="3200" baseline="-25000" dirty="0">
                <a:latin typeface="Times New Roman" panose="02020603050405020304" pitchFamily="18" charset="0"/>
              </a:rPr>
              <a:t>2</a:t>
            </a:r>
            <a:r>
              <a:rPr kumimoji="1" lang="zh-CN" altLang="en-US" sz="3200" dirty="0">
                <a:latin typeface="Times New Roman" panose="02020603050405020304" pitchFamily="18" charset="0"/>
              </a:rPr>
              <a:t>的交点可以看作是哪个二元一次方程组的解？</a:t>
            </a:r>
          </a:p>
        </p:txBody>
      </p:sp>
      <p:grpSp>
        <p:nvGrpSpPr>
          <p:cNvPr id="129032" name="Group 8"/>
          <p:cNvGrpSpPr/>
          <p:nvPr/>
        </p:nvGrpSpPr>
        <p:grpSpPr bwMode="auto">
          <a:xfrm>
            <a:off x="1600200" y="4724400"/>
            <a:ext cx="2743200" cy="1112838"/>
            <a:chOff x="1152" y="2976"/>
            <a:chExt cx="1728" cy="701"/>
          </a:xfrm>
        </p:grpSpPr>
        <p:sp>
          <p:nvSpPr>
            <p:cNvPr id="129033" name="Text Box 9"/>
            <p:cNvSpPr txBox="1">
              <a:spLocks noChangeArrowheads="1"/>
            </p:cNvSpPr>
            <p:nvPr/>
          </p:nvSpPr>
          <p:spPr bwMode="auto">
            <a:xfrm>
              <a:off x="1200" y="2976"/>
              <a:ext cx="168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200" dirty="0">
                  <a:solidFill>
                    <a:srgbClr val="FF5050"/>
                  </a:solidFill>
                  <a:latin typeface="Times New Roman" panose="02020603050405020304" pitchFamily="18" charset="0"/>
                </a:rPr>
                <a:t>2x</a:t>
              </a:r>
              <a:r>
                <a:rPr kumimoji="1" lang="zh-CN" altLang="en-US" sz="3200" dirty="0">
                  <a:solidFill>
                    <a:srgbClr val="FF5050"/>
                  </a:solidFill>
                  <a:latin typeface="Times New Roman" panose="02020603050405020304" pitchFamily="18" charset="0"/>
                </a:rPr>
                <a:t>－</a:t>
              </a:r>
              <a:r>
                <a:rPr kumimoji="1" lang="en-US" altLang="zh-CN" sz="3200" dirty="0">
                  <a:solidFill>
                    <a:srgbClr val="FF5050"/>
                  </a:solidFill>
                  <a:latin typeface="Times New Roman" panose="02020603050405020304" pitchFamily="18" charset="0"/>
                </a:rPr>
                <a:t>y</a:t>
              </a:r>
              <a:r>
                <a:rPr kumimoji="1" lang="zh-CN" altLang="en-US" sz="3200" dirty="0">
                  <a:solidFill>
                    <a:srgbClr val="FF5050"/>
                  </a:solidFill>
                  <a:latin typeface="Times New Roman" panose="02020603050405020304" pitchFamily="18" charset="0"/>
                </a:rPr>
                <a:t>＋</a:t>
              </a:r>
              <a:r>
                <a:rPr kumimoji="1" lang="en-US" altLang="zh-CN" sz="3200" dirty="0">
                  <a:solidFill>
                    <a:srgbClr val="FF5050"/>
                  </a:solidFill>
                  <a:latin typeface="Times New Roman" panose="02020603050405020304" pitchFamily="18" charset="0"/>
                </a:rPr>
                <a:t>1=0</a:t>
              </a:r>
            </a:p>
          </p:txBody>
        </p:sp>
        <p:sp>
          <p:nvSpPr>
            <p:cNvPr id="129034" name="Text Box 10"/>
            <p:cNvSpPr txBox="1">
              <a:spLocks noChangeArrowheads="1"/>
            </p:cNvSpPr>
            <p:nvPr/>
          </p:nvSpPr>
          <p:spPr bwMode="auto">
            <a:xfrm>
              <a:off x="1248" y="3312"/>
              <a:ext cx="13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200" dirty="0">
                  <a:solidFill>
                    <a:srgbClr val="FF5050"/>
                  </a:solidFill>
                  <a:latin typeface="Times New Roman" panose="02020603050405020304" pitchFamily="18" charset="0"/>
                </a:rPr>
                <a:t>x</a:t>
              </a:r>
              <a:r>
                <a:rPr kumimoji="1" lang="zh-CN" altLang="en-US" sz="3200" dirty="0">
                  <a:solidFill>
                    <a:srgbClr val="FF5050"/>
                  </a:solidFill>
                  <a:latin typeface="Times New Roman" panose="02020603050405020304" pitchFamily="18" charset="0"/>
                </a:rPr>
                <a:t>－</a:t>
              </a:r>
              <a:r>
                <a:rPr kumimoji="1" lang="en-US" altLang="zh-CN" sz="3200" dirty="0">
                  <a:solidFill>
                    <a:srgbClr val="FF5050"/>
                  </a:solidFill>
                  <a:latin typeface="Times New Roman" panose="02020603050405020304" pitchFamily="18" charset="0"/>
                </a:rPr>
                <a:t>y</a:t>
              </a:r>
              <a:r>
                <a:rPr kumimoji="1" lang="zh-CN" altLang="en-US" sz="3200" dirty="0">
                  <a:solidFill>
                    <a:srgbClr val="FF5050"/>
                  </a:solidFill>
                  <a:latin typeface="Times New Roman" panose="02020603050405020304" pitchFamily="18" charset="0"/>
                </a:rPr>
                <a:t>－</a:t>
              </a:r>
              <a:r>
                <a:rPr kumimoji="1" lang="en-US" altLang="zh-CN" sz="3200" dirty="0">
                  <a:solidFill>
                    <a:srgbClr val="FF5050"/>
                  </a:solidFill>
                  <a:latin typeface="Times New Roman" panose="02020603050405020304" pitchFamily="18" charset="0"/>
                </a:rPr>
                <a:t>1=0</a:t>
              </a:r>
            </a:p>
          </p:txBody>
        </p:sp>
        <p:sp>
          <p:nvSpPr>
            <p:cNvPr id="129035" name="AutoShape 11"/>
            <p:cNvSpPr/>
            <p:nvPr/>
          </p:nvSpPr>
          <p:spPr bwMode="auto">
            <a:xfrm>
              <a:off x="1152" y="3072"/>
              <a:ext cx="48" cy="576"/>
            </a:xfrm>
            <a:prstGeom prst="leftBrace">
              <a:avLst>
                <a:gd name="adj1" fmla="val 100000"/>
                <a:gd name="adj2" fmla="val 50000"/>
              </a:avLst>
            </a:prstGeom>
            <a:noFill/>
            <a:ln w="9525">
              <a:solidFill>
                <a:srgbClr val="FF505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zh-CN" altLang="zh-CN" sz="2400">
                <a:solidFill>
                  <a:srgbClr val="FF505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9036" name="Group 12"/>
          <p:cNvGrpSpPr/>
          <p:nvPr/>
        </p:nvGrpSpPr>
        <p:grpSpPr bwMode="auto">
          <a:xfrm>
            <a:off x="3962400" y="2438400"/>
            <a:ext cx="4648200" cy="4200525"/>
            <a:chOff x="2496" y="1536"/>
            <a:chExt cx="2928" cy="2646"/>
          </a:xfrm>
        </p:grpSpPr>
        <p:pic>
          <p:nvPicPr>
            <p:cNvPr id="129037" name="Picture 1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68" y="1536"/>
              <a:ext cx="2162" cy="26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9038" name="Line 14"/>
            <p:cNvSpPr>
              <a:spLocks noChangeShapeType="1"/>
            </p:cNvSpPr>
            <p:nvPr/>
          </p:nvSpPr>
          <p:spPr bwMode="auto">
            <a:xfrm>
              <a:off x="3696" y="2640"/>
              <a:ext cx="0" cy="720"/>
            </a:xfrm>
            <a:prstGeom prst="line">
              <a:avLst/>
            </a:prstGeom>
            <a:noFill/>
            <a:ln w="38100">
              <a:solidFill>
                <a:srgbClr val="FF5050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9039" name="Line 15"/>
            <p:cNvSpPr>
              <a:spLocks noChangeShapeType="1"/>
            </p:cNvSpPr>
            <p:nvPr/>
          </p:nvSpPr>
          <p:spPr bwMode="auto">
            <a:xfrm>
              <a:off x="3696" y="3360"/>
              <a:ext cx="528" cy="0"/>
            </a:xfrm>
            <a:prstGeom prst="line">
              <a:avLst/>
            </a:prstGeom>
            <a:noFill/>
            <a:ln w="38100">
              <a:solidFill>
                <a:srgbClr val="FF5050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9040" name="Line 16"/>
            <p:cNvSpPr>
              <a:spLocks noChangeShapeType="1"/>
            </p:cNvSpPr>
            <p:nvPr/>
          </p:nvSpPr>
          <p:spPr bwMode="auto">
            <a:xfrm flipV="1">
              <a:off x="3408" y="1968"/>
              <a:ext cx="1680" cy="1680"/>
            </a:xfrm>
            <a:prstGeom prst="line">
              <a:avLst/>
            </a:prstGeom>
            <a:noFill/>
            <a:ln w="50800">
              <a:solidFill>
                <a:srgbClr val="00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9041" name="Line 17"/>
            <p:cNvSpPr>
              <a:spLocks noChangeShapeType="1"/>
            </p:cNvSpPr>
            <p:nvPr/>
          </p:nvSpPr>
          <p:spPr bwMode="auto">
            <a:xfrm flipV="1">
              <a:off x="3456" y="1728"/>
              <a:ext cx="1056" cy="2064"/>
            </a:xfrm>
            <a:prstGeom prst="line">
              <a:avLst/>
            </a:prstGeom>
            <a:noFill/>
            <a:ln w="50800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9042" name="Text Box 18"/>
            <p:cNvSpPr txBox="1">
              <a:spLocks noChangeArrowheads="1"/>
            </p:cNvSpPr>
            <p:nvPr/>
          </p:nvSpPr>
          <p:spPr bwMode="auto">
            <a:xfrm>
              <a:off x="4512" y="1536"/>
              <a:ext cx="3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200">
                  <a:solidFill>
                    <a:srgbClr val="FF00FF"/>
                  </a:solidFill>
                  <a:latin typeface="Times New Roman" panose="02020603050405020304" pitchFamily="18" charset="0"/>
                </a:rPr>
                <a:t>l</a:t>
              </a:r>
              <a:r>
                <a:rPr kumimoji="1" lang="en-US" altLang="zh-CN" sz="3200" baseline="-25000">
                  <a:solidFill>
                    <a:srgbClr val="FF00FF"/>
                  </a:solidFill>
                  <a:latin typeface="Times New Roman" panose="02020603050405020304" pitchFamily="18" charset="0"/>
                </a:rPr>
                <a:t>1</a:t>
              </a:r>
              <a:endParaRPr kumimoji="1" lang="en-US" altLang="zh-CN" sz="3200">
                <a:solidFill>
                  <a:srgbClr val="FF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9043" name="Text Box 19"/>
            <p:cNvSpPr txBox="1">
              <a:spLocks noChangeArrowheads="1"/>
            </p:cNvSpPr>
            <p:nvPr/>
          </p:nvSpPr>
          <p:spPr bwMode="auto">
            <a:xfrm>
              <a:off x="5040" y="1776"/>
              <a:ext cx="3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200">
                  <a:solidFill>
                    <a:srgbClr val="0066FF"/>
                  </a:solidFill>
                  <a:latin typeface="Times New Roman" panose="02020603050405020304" pitchFamily="18" charset="0"/>
                </a:rPr>
                <a:t>l</a:t>
              </a:r>
              <a:r>
                <a:rPr kumimoji="1" lang="en-US" altLang="zh-CN" sz="3200" baseline="-25000">
                  <a:solidFill>
                    <a:srgbClr val="0066FF"/>
                  </a:solidFill>
                  <a:latin typeface="Times New Roman" panose="02020603050405020304" pitchFamily="18" charset="0"/>
                </a:rPr>
                <a:t>2</a:t>
              </a:r>
              <a:endParaRPr kumimoji="1" lang="en-US" altLang="zh-CN" sz="320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9044" name="Text Box 20"/>
            <p:cNvSpPr txBox="1">
              <a:spLocks noChangeArrowheads="1"/>
            </p:cNvSpPr>
            <p:nvPr/>
          </p:nvSpPr>
          <p:spPr bwMode="auto">
            <a:xfrm>
              <a:off x="2496" y="3120"/>
              <a:ext cx="12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200">
                  <a:solidFill>
                    <a:srgbClr val="FF5050"/>
                  </a:solidFill>
                  <a:latin typeface="Times New Roman" panose="02020603050405020304" pitchFamily="18" charset="0"/>
                </a:rPr>
                <a:t>(</a:t>
              </a:r>
              <a:r>
                <a:rPr kumimoji="1" lang="zh-CN" altLang="en-US" sz="3200">
                  <a:solidFill>
                    <a:srgbClr val="FF5050"/>
                  </a:solidFill>
                  <a:latin typeface="Times New Roman" panose="02020603050405020304" pitchFamily="18" charset="0"/>
                </a:rPr>
                <a:t>－</a:t>
              </a:r>
              <a:r>
                <a:rPr kumimoji="1" lang="en-US" altLang="zh-CN" sz="3200">
                  <a:solidFill>
                    <a:srgbClr val="FF5050"/>
                  </a:solidFill>
                  <a:latin typeface="Times New Roman" panose="02020603050405020304" pitchFamily="18" charset="0"/>
                </a:rPr>
                <a:t>2, </a:t>
              </a:r>
              <a:r>
                <a:rPr kumimoji="1" lang="zh-CN" altLang="en-US" sz="3200">
                  <a:solidFill>
                    <a:srgbClr val="FF5050"/>
                  </a:solidFill>
                  <a:latin typeface="Times New Roman" panose="02020603050405020304" pitchFamily="18" charset="0"/>
                </a:rPr>
                <a:t>－</a:t>
              </a:r>
              <a:r>
                <a:rPr kumimoji="1" lang="en-US" altLang="zh-CN" sz="3200">
                  <a:solidFill>
                    <a:srgbClr val="FF5050"/>
                  </a:solidFill>
                  <a:latin typeface="Times New Roman" panose="02020603050405020304" pitchFamily="18" charset="0"/>
                </a:rPr>
                <a:t>3)</a:t>
              </a:r>
            </a:p>
          </p:txBody>
        </p:sp>
        <p:sp>
          <p:nvSpPr>
            <p:cNvPr id="129045" name="AutoShape 21"/>
            <p:cNvSpPr>
              <a:spLocks noChangeArrowheads="1"/>
            </p:cNvSpPr>
            <p:nvPr/>
          </p:nvSpPr>
          <p:spPr bwMode="auto">
            <a:xfrm flipH="1">
              <a:off x="3456" y="2016"/>
              <a:ext cx="528" cy="288"/>
            </a:xfrm>
            <a:prstGeom prst="wedgeRectCallout">
              <a:avLst>
                <a:gd name="adj1" fmla="val -82579"/>
                <a:gd name="adj2" fmla="val 7464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kumimoji="1" lang="en-US" altLang="zh-CN" sz="2800">
                  <a:solidFill>
                    <a:srgbClr val="FF5050"/>
                  </a:solidFill>
                  <a:latin typeface="Times New Roman" panose="02020603050405020304" pitchFamily="18" charset="0"/>
                </a:rPr>
                <a:t>(0,1)</a:t>
              </a:r>
            </a:p>
          </p:txBody>
        </p:sp>
        <p:sp>
          <p:nvSpPr>
            <p:cNvPr id="129046" name="AutoShape 22"/>
            <p:cNvSpPr>
              <a:spLocks noChangeArrowheads="1"/>
            </p:cNvSpPr>
            <p:nvPr/>
          </p:nvSpPr>
          <p:spPr bwMode="auto">
            <a:xfrm flipV="1">
              <a:off x="4464" y="2832"/>
              <a:ext cx="576" cy="288"/>
            </a:xfrm>
            <a:prstGeom prst="wedgeRectCallout">
              <a:avLst>
                <a:gd name="adj1" fmla="val -51218"/>
                <a:gd name="adj2" fmla="val 11909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r>
                <a:rPr kumimoji="1" lang="en-US" altLang="zh-CN" sz="2800">
                  <a:solidFill>
                    <a:srgbClr val="FF5050"/>
                  </a:solidFill>
                  <a:latin typeface="Times New Roman" panose="02020603050405020304" pitchFamily="18" charset="0"/>
                </a:rPr>
                <a:t>(1,0)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12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9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9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9" grpId="0" autoUpdateAnimBg="0"/>
      <p:bldP spid="129030" grpId="0" autoUpdateAnimBg="0"/>
      <p:bldP spid="12903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2"/>
          <p:cNvSpPr txBox="1">
            <a:spLocks noChangeArrowheads="1"/>
          </p:cNvSpPr>
          <p:nvPr/>
        </p:nvSpPr>
        <p:spPr bwMode="auto">
          <a:xfrm>
            <a:off x="358774" y="1233488"/>
            <a:ext cx="8785225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Tahoma" panose="020B0604030504040204" pitchFamily="34" charset="0"/>
              </a:rPr>
              <a:t>例</a:t>
            </a:r>
            <a:r>
              <a:rPr kumimoji="1" lang="en-US" altLang="zh-CN" sz="2800" b="1" dirty="0">
                <a:solidFill>
                  <a:srgbClr val="0000FF"/>
                </a:solidFill>
                <a:latin typeface="Tahoma" panose="020B0604030504040204" pitchFamily="34" charset="0"/>
              </a:rPr>
              <a:t>3</a:t>
            </a:r>
            <a:r>
              <a:rPr kumimoji="1" lang="zh-CN" altLang="en-US" sz="2800" b="1" dirty="0">
                <a:solidFill>
                  <a:srgbClr val="0000FF"/>
                </a:solidFill>
                <a:latin typeface="Tahoma" panose="020B0604030504040204" pitchFamily="34" charset="0"/>
              </a:rPr>
              <a:t>：</a:t>
            </a: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老师为了教学，需要在家上网查资料。电信公司</a:t>
            </a:r>
            <a:b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</a:b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      提供了两种上网收费方式：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       方式 </a:t>
            </a:r>
            <a:r>
              <a:rPr kumimoji="1" lang="en-US" altLang="zh-CN" sz="2400" dirty="0">
                <a:solidFill>
                  <a:srgbClr val="0000FF"/>
                </a:solidFill>
                <a:latin typeface="Tahoma" panose="020B0604030504040204" pitchFamily="34" charset="0"/>
              </a:rPr>
              <a:t>1 </a:t>
            </a: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：按上网时间以每分钟 </a:t>
            </a:r>
            <a:r>
              <a:rPr kumimoji="1" lang="en-US" altLang="zh-CN" sz="2400" dirty="0">
                <a:solidFill>
                  <a:srgbClr val="0000FF"/>
                </a:solidFill>
                <a:latin typeface="Tahoma" panose="020B0604030504040204" pitchFamily="34" charset="0"/>
              </a:rPr>
              <a:t>0.1 </a:t>
            </a: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元计费；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       方式 </a:t>
            </a:r>
            <a:r>
              <a:rPr kumimoji="1" lang="en-US" altLang="zh-CN" sz="2400" dirty="0">
                <a:solidFill>
                  <a:srgbClr val="0000FF"/>
                </a:solidFill>
                <a:latin typeface="Tahoma" panose="020B0604030504040204" pitchFamily="34" charset="0"/>
              </a:rPr>
              <a:t>2 </a:t>
            </a: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：月租费 </a:t>
            </a:r>
            <a:r>
              <a:rPr kumimoji="1" lang="en-US" altLang="zh-CN" sz="2400" dirty="0">
                <a:solidFill>
                  <a:srgbClr val="0000FF"/>
                </a:solidFill>
                <a:latin typeface="Tahoma" panose="020B0604030504040204" pitchFamily="34" charset="0"/>
              </a:rPr>
              <a:t>20 </a:t>
            </a: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元，再按上网时间</a:t>
            </a:r>
            <a:b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</a:b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                     以每分钟 </a:t>
            </a:r>
            <a:r>
              <a:rPr kumimoji="1" lang="en-US" altLang="zh-CN" sz="2400" dirty="0">
                <a:solidFill>
                  <a:srgbClr val="0000FF"/>
                </a:solidFill>
                <a:latin typeface="Tahoma" panose="020B0604030504040204" pitchFamily="34" charset="0"/>
              </a:rPr>
              <a:t>0.05 </a:t>
            </a: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元计费。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   请</a:t>
            </a: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同学们帮老师选择：以何种方式上网更合算？</a:t>
            </a: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560387" y="579437"/>
            <a:ext cx="4287837" cy="46166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kumimoji="1" lang="zh-CN" altLang="en-US" sz="2400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一次函数 与 二元一次方程组</a:t>
            </a:r>
          </a:p>
        </p:txBody>
      </p:sp>
      <p:sp>
        <p:nvSpPr>
          <p:cNvPr id="130052" name="Text Box 7"/>
          <p:cNvSpPr txBox="1">
            <a:spLocks noChangeArrowheads="1"/>
          </p:cNvSpPr>
          <p:nvPr/>
        </p:nvSpPr>
        <p:spPr bwMode="auto">
          <a:xfrm>
            <a:off x="6135688" y="-47625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kumimoji="1" lang="zh-CN" altLang="zh-CN" sz="2400" b="1">
              <a:solidFill>
                <a:srgbClr val="FF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0053" name="Text Box 9"/>
          <p:cNvSpPr txBox="1">
            <a:spLocks noChangeArrowheads="1"/>
          </p:cNvSpPr>
          <p:nvPr/>
        </p:nvSpPr>
        <p:spPr bwMode="auto">
          <a:xfrm>
            <a:off x="6788150" y="582612"/>
            <a:ext cx="1717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zh-CN" altLang="en-US" sz="2400" b="1" dirty="0">
                <a:solidFill>
                  <a:srgbClr val="CC66FF"/>
                </a:solidFill>
                <a:latin typeface="Times New Roman" panose="02020603050405020304" pitchFamily="18" charset="0"/>
              </a:rPr>
              <a:t>乘坐智慧快车</a:t>
            </a:r>
          </a:p>
        </p:txBody>
      </p:sp>
      <p:pic>
        <p:nvPicPr>
          <p:cNvPr id="130054" name="Picture 13" descr="7_corp_title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1444" y="4157663"/>
            <a:ext cx="3132137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Line 2"/>
          <p:cNvSpPr>
            <a:spLocks noChangeShapeType="1"/>
          </p:cNvSpPr>
          <p:nvPr/>
        </p:nvSpPr>
        <p:spPr bwMode="auto">
          <a:xfrm>
            <a:off x="898525" y="5949950"/>
            <a:ext cx="4610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1075" name="Line 3"/>
          <p:cNvSpPr>
            <a:spLocks noChangeShapeType="1"/>
          </p:cNvSpPr>
          <p:nvPr/>
        </p:nvSpPr>
        <p:spPr bwMode="auto">
          <a:xfrm>
            <a:off x="898525" y="2708275"/>
            <a:ext cx="0" cy="324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611188" y="58769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400">
                <a:solidFill>
                  <a:srgbClr val="0000FF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250825" y="2708275"/>
            <a:ext cx="674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400">
                <a:solidFill>
                  <a:srgbClr val="0000FF"/>
                </a:solidFill>
                <a:latin typeface="Times New Roman" panose="02020603050405020304" pitchFamily="18" charset="0"/>
              </a:rPr>
              <a:t>y/</a:t>
            </a:r>
            <a:r>
              <a:rPr kumimoji="1" lang="zh-CN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元</a:t>
            </a:r>
          </a:p>
        </p:txBody>
      </p:sp>
      <p:sp>
        <p:nvSpPr>
          <p:cNvPr id="131078" name="Text Box 6"/>
          <p:cNvSpPr txBox="1">
            <a:spLocks noChangeArrowheads="1"/>
          </p:cNvSpPr>
          <p:nvPr/>
        </p:nvSpPr>
        <p:spPr bwMode="auto">
          <a:xfrm>
            <a:off x="4932363" y="6021388"/>
            <a:ext cx="1223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400">
                <a:solidFill>
                  <a:srgbClr val="0000FF"/>
                </a:solidFill>
                <a:latin typeface="Times New Roman" panose="02020603050405020304" pitchFamily="18" charset="0"/>
              </a:rPr>
              <a:t>x /</a:t>
            </a:r>
            <a:r>
              <a:rPr kumimoji="1" lang="zh-CN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分</a:t>
            </a:r>
          </a:p>
        </p:txBody>
      </p:sp>
      <p:sp>
        <p:nvSpPr>
          <p:cNvPr id="131079" name="Line 7"/>
          <p:cNvSpPr>
            <a:spLocks noChangeShapeType="1"/>
          </p:cNvSpPr>
          <p:nvPr/>
        </p:nvSpPr>
        <p:spPr bwMode="auto">
          <a:xfrm>
            <a:off x="1690688" y="5878513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1080" name="Line 8"/>
          <p:cNvSpPr>
            <a:spLocks noChangeShapeType="1"/>
          </p:cNvSpPr>
          <p:nvPr/>
        </p:nvSpPr>
        <p:spPr bwMode="auto">
          <a:xfrm>
            <a:off x="2555875" y="5876925"/>
            <a:ext cx="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1081" name="Line 9"/>
          <p:cNvSpPr>
            <a:spLocks noChangeShapeType="1"/>
          </p:cNvSpPr>
          <p:nvPr/>
        </p:nvSpPr>
        <p:spPr bwMode="auto">
          <a:xfrm>
            <a:off x="4138613" y="5876925"/>
            <a:ext cx="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1082" name="Line 10"/>
          <p:cNvSpPr>
            <a:spLocks noChangeShapeType="1"/>
          </p:cNvSpPr>
          <p:nvPr/>
        </p:nvSpPr>
        <p:spPr bwMode="auto">
          <a:xfrm>
            <a:off x="898525" y="4941888"/>
            <a:ext cx="73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1083" name="Line 11"/>
          <p:cNvSpPr>
            <a:spLocks noChangeShapeType="1"/>
          </p:cNvSpPr>
          <p:nvPr/>
        </p:nvSpPr>
        <p:spPr bwMode="auto">
          <a:xfrm>
            <a:off x="898525" y="3933825"/>
            <a:ext cx="73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0364" name="Line 12"/>
          <p:cNvSpPr>
            <a:spLocks noChangeShapeType="1"/>
          </p:cNvSpPr>
          <p:nvPr/>
        </p:nvSpPr>
        <p:spPr bwMode="auto">
          <a:xfrm>
            <a:off x="4140200" y="4005263"/>
            <a:ext cx="0" cy="2087562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0365" name="Line 13"/>
          <p:cNvSpPr>
            <a:spLocks noChangeShapeType="1"/>
          </p:cNvSpPr>
          <p:nvPr/>
        </p:nvSpPr>
        <p:spPr bwMode="auto">
          <a:xfrm>
            <a:off x="971550" y="3933825"/>
            <a:ext cx="3240088" cy="0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0366" name="Line 14"/>
          <p:cNvSpPr>
            <a:spLocks noChangeShapeType="1"/>
          </p:cNvSpPr>
          <p:nvPr/>
        </p:nvSpPr>
        <p:spPr bwMode="auto">
          <a:xfrm flipV="1">
            <a:off x="898525" y="2925763"/>
            <a:ext cx="4824413" cy="3024187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0367" name="Line 15"/>
          <p:cNvSpPr>
            <a:spLocks noChangeShapeType="1"/>
          </p:cNvSpPr>
          <p:nvPr/>
        </p:nvSpPr>
        <p:spPr bwMode="auto">
          <a:xfrm flipV="1">
            <a:off x="898525" y="3429000"/>
            <a:ext cx="4824413" cy="151288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1088" name="Text Box 16"/>
          <p:cNvSpPr txBox="1">
            <a:spLocks noChangeArrowheads="1"/>
          </p:cNvSpPr>
          <p:nvPr/>
        </p:nvSpPr>
        <p:spPr bwMode="auto">
          <a:xfrm>
            <a:off x="466725" y="4725988"/>
            <a:ext cx="576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>
                <a:solidFill>
                  <a:srgbClr val="0000FF"/>
                </a:solidFill>
                <a:latin typeface="Tahoma" panose="020B0604030504040204" pitchFamily="34" charset="0"/>
              </a:rPr>
              <a:t>20</a:t>
            </a:r>
          </a:p>
        </p:txBody>
      </p:sp>
      <p:sp>
        <p:nvSpPr>
          <p:cNvPr id="131089" name="Text Box 17"/>
          <p:cNvSpPr txBox="1">
            <a:spLocks noChangeArrowheads="1"/>
          </p:cNvSpPr>
          <p:nvPr/>
        </p:nvSpPr>
        <p:spPr bwMode="auto">
          <a:xfrm>
            <a:off x="3851275" y="6021388"/>
            <a:ext cx="576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>
                <a:solidFill>
                  <a:srgbClr val="0000FF"/>
                </a:solidFill>
                <a:latin typeface="Tahoma" panose="020B0604030504040204" pitchFamily="34" charset="0"/>
              </a:rPr>
              <a:t>400</a:t>
            </a:r>
          </a:p>
        </p:txBody>
      </p:sp>
      <p:sp>
        <p:nvSpPr>
          <p:cNvPr id="131090" name="Text Box 18"/>
          <p:cNvSpPr txBox="1">
            <a:spLocks noChangeArrowheads="1"/>
          </p:cNvSpPr>
          <p:nvPr/>
        </p:nvSpPr>
        <p:spPr bwMode="auto">
          <a:xfrm>
            <a:off x="2266950" y="6021388"/>
            <a:ext cx="576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>
                <a:solidFill>
                  <a:srgbClr val="0000FF"/>
                </a:solidFill>
                <a:latin typeface="Tahoma" panose="020B0604030504040204" pitchFamily="34" charset="0"/>
              </a:rPr>
              <a:t>200</a:t>
            </a:r>
          </a:p>
        </p:txBody>
      </p:sp>
      <p:sp>
        <p:nvSpPr>
          <p:cNvPr id="100371" name="Text Box 19"/>
          <p:cNvSpPr txBox="1">
            <a:spLocks noChangeArrowheads="1"/>
          </p:cNvSpPr>
          <p:nvPr/>
        </p:nvSpPr>
        <p:spPr bwMode="auto">
          <a:xfrm rot="-2021404">
            <a:off x="3924300" y="2924175"/>
            <a:ext cx="2016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400">
                <a:solidFill>
                  <a:srgbClr val="FF0000"/>
                </a:solidFill>
                <a:latin typeface="Tahoma" panose="020B0604030504040204" pitchFamily="34" charset="0"/>
              </a:rPr>
              <a:t>y</a:t>
            </a:r>
            <a:r>
              <a:rPr kumimoji="1" lang="en-US" altLang="zh-CN" sz="1400">
                <a:solidFill>
                  <a:srgbClr val="FF0000"/>
                </a:solidFill>
                <a:latin typeface="Tahoma" panose="020B0604030504040204" pitchFamily="34" charset="0"/>
              </a:rPr>
              <a:t>1</a:t>
            </a:r>
            <a:r>
              <a:rPr kumimoji="1" lang="en-US" altLang="zh-CN" sz="2400">
                <a:solidFill>
                  <a:srgbClr val="FF0000"/>
                </a:solidFill>
                <a:latin typeface="Tahoma" panose="020B0604030504040204" pitchFamily="34" charset="0"/>
              </a:rPr>
              <a:t> =0.1x</a:t>
            </a:r>
          </a:p>
        </p:txBody>
      </p:sp>
      <p:sp>
        <p:nvSpPr>
          <p:cNvPr id="100372" name="Text Box 20"/>
          <p:cNvSpPr txBox="1">
            <a:spLocks noChangeArrowheads="1"/>
          </p:cNvSpPr>
          <p:nvPr/>
        </p:nvSpPr>
        <p:spPr bwMode="auto">
          <a:xfrm rot="-1054276">
            <a:off x="4283075" y="3357563"/>
            <a:ext cx="2952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400">
                <a:solidFill>
                  <a:srgbClr val="FF0066"/>
                </a:solidFill>
                <a:latin typeface="Tahoma" panose="020B0604030504040204" pitchFamily="34" charset="0"/>
              </a:rPr>
              <a:t>y </a:t>
            </a:r>
            <a:r>
              <a:rPr kumimoji="1" lang="en-US" altLang="zh-CN" sz="1400">
                <a:solidFill>
                  <a:srgbClr val="FF0066"/>
                </a:solidFill>
                <a:latin typeface="Tahoma" panose="020B0604030504040204" pitchFamily="34" charset="0"/>
              </a:rPr>
              <a:t>2</a:t>
            </a:r>
            <a:r>
              <a:rPr kumimoji="1" lang="en-US" altLang="zh-CN" sz="2400">
                <a:solidFill>
                  <a:srgbClr val="FF0066"/>
                </a:solidFill>
                <a:latin typeface="Tahoma" panose="020B0604030504040204" pitchFamily="34" charset="0"/>
              </a:rPr>
              <a:t>=0.05x+20</a:t>
            </a:r>
          </a:p>
        </p:txBody>
      </p:sp>
      <p:sp>
        <p:nvSpPr>
          <p:cNvPr id="100373" name="Line 21"/>
          <p:cNvSpPr>
            <a:spLocks noChangeShapeType="1"/>
          </p:cNvSpPr>
          <p:nvPr/>
        </p:nvSpPr>
        <p:spPr bwMode="auto">
          <a:xfrm flipV="1">
            <a:off x="2555875" y="4149725"/>
            <a:ext cx="0" cy="1800225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0374" name="Line 22"/>
          <p:cNvSpPr>
            <a:spLocks noChangeShapeType="1"/>
          </p:cNvSpPr>
          <p:nvPr/>
        </p:nvSpPr>
        <p:spPr bwMode="auto">
          <a:xfrm>
            <a:off x="898525" y="4941888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0375" name="Line 23"/>
          <p:cNvSpPr>
            <a:spLocks noChangeShapeType="1"/>
          </p:cNvSpPr>
          <p:nvPr/>
        </p:nvSpPr>
        <p:spPr bwMode="auto">
          <a:xfrm>
            <a:off x="898525" y="44370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0376" name="Oval 24"/>
          <p:cNvSpPr>
            <a:spLocks noChangeArrowheads="1"/>
          </p:cNvSpPr>
          <p:nvPr/>
        </p:nvSpPr>
        <p:spPr bwMode="auto">
          <a:xfrm>
            <a:off x="4140200" y="3860800"/>
            <a:ext cx="71438" cy="71438"/>
          </a:xfrm>
          <a:prstGeom prst="ellipse">
            <a:avLst/>
          </a:prstGeom>
          <a:solidFill>
            <a:srgbClr val="FF0000"/>
          </a:solidFill>
          <a:ln w="19050" algn="ctr">
            <a:solidFill>
              <a:schemeClr val="tx1"/>
            </a:solidFill>
            <a:round/>
          </a:ln>
        </p:spPr>
        <p:txBody>
          <a:bodyPr anchor="ctr">
            <a:spAutoFit/>
          </a:bodyPr>
          <a:lstStyle/>
          <a:p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31097" name="Text Box 25"/>
          <p:cNvSpPr txBox="1">
            <a:spLocks noChangeArrowheads="1"/>
          </p:cNvSpPr>
          <p:nvPr/>
        </p:nvSpPr>
        <p:spPr bwMode="auto">
          <a:xfrm>
            <a:off x="466725" y="3716338"/>
            <a:ext cx="576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>
                <a:solidFill>
                  <a:srgbClr val="0000FF"/>
                </a:solidFill>
                <a:latin typeface="Tahoma" panose="020B0604030504040204" pitchFamily="34" charset="0"/>
              </a:rPr>
              <a:t>40</a:t>
            </a:r>
          </a:p>
        </p:txBody>
      </p:sp>
      <p:sp>
        <p:nvSpPr>
          <p:cNvPr id="131098" name="Text Box 26"/>
          <p:cNvSpPr txBox="1">
            <a:spLocks noChangeArrowheads="1"/>
          </p:cNvSpPr>
          <p:nvPr/>
        </p:nvSpPr>
        <p:spPr bwMode="auto">
          <a:xfrm>
            <a:off x="466725" y="4221163"/>
            <a:ext cx="576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>
                <a:solidFill>
                  <a:srgbClr val="0000FF"/>
                </a:solidFill>
                <a:latin typeface="Tahoma" panose="020B0604030504040204" pitchFamily="34" charset="0"/>
              </a:rPr>
              <a:t>30</a:t>
            </a:r>
          </a:p>
        </p:txBody>
      </p:sp>
      <p:sp>
        <p:nvSpPr>
          <p:cNvPr id="100379" name="Oval 27"/>
          <p:cNvSpPr>
            <a:spLocks noChangeArrowheads="1"/>
          </p:cNvSpPr>
          <p:nvPr/>
        </p:nvSpPr>
        <p:spPr bwMode="auto">
          <a:xfrm>
            <a:off x="2484438" y="4868863"/>
            <a:ext cx="71437" cy="71437"/>
          </a:xfrm>
          <a:prstGeom prst="ellipse">
            <a:avLst/>
          </a:prstGeom>
          <a:solidFill>
            <a:srgbClr val="FF0000"/>
          </a:solidFill>
          <a:ln w="19050" algn="ctr">
            <a:solidFill>
              <a:schemeClr val="tx1"/>
            </a:solidFill>
            <a:round/>
          </a:ln>
        </p:spPr>
        <p:txBody>
          <a:bodyPr anchor="ctr">
            <a:spAutoFit/>
          </a:bodyPr>
          <a:lstStyle/>
          <a:p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00380" name="Oval 28"/>
          <p:cNvSpPr>
            <a:spLocks noChangeArrowheads="1"/>
          </p:cNvSpPr>
          <p:nvPr/>
        </p:nvSpPr>
        <p:spPr bwMode="auto">
          <a:xfrm>
            <a:off x="2484438" y="4365625"/>
            <a:ext cx="71437" cy="71438"/>
          </a:xfrm>
          <a:prstGeom prst="ellipse">
            <a:avLst/>
          </a:prstGeom>
          <a:solidFill>
            <a:srgbClr val="FF0000"/>
          </a:solidFill>
          <a:ln w="19050" algn="ctr">
            <a:solidFill>
              <a:schemeClr val="tx1"/>
            </a:solidFill>
            <a:round/>
          </a:ln>
        </p:spPr>
        <p:txBody>
          <a:bodyPr anchor="ctr">
            <a:spAutoFit/>
          </a:bodyPr>
          <a:lstStyle/>
          <a:p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31101" name="Line 29"/>
          <p:cNvSpPr>
            <a:spLocks noChangeShapeType="1"/>
          </p:cNvSpPr>
          <p:nvPr/>
        </p:nvSpPr>
        <p:spPr bwMode="auto">
          <a:xfrm>
            <a:off x="898525" y="4437063"/>
            <a:ext cx="73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1102" name="Text Box 30"/>
          <p:cNvSpPr txBox="1">
            <a:spLocks noChangeArrowheads="1"/>
          </p:cNvSpPr>
          <p:nvPr/>
        </p:nvSpPr>
        <p:spPr bwMode="auto">
          <a:xfrm>
            <a:off x="500063" y="1428750"/>
            <a:ext cx="73453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Tahoma" panose="020B0604030504040204" pitchFamily="34" charset="0"/>
              </a:rPr>
              <a:t>在同一坐标系中分别画出这两个函数的图像</a:t>
            </a:r>
          </a:p>
        </p:txBody>
      </p:sp>
      <p:sp>
        <p:nvSpPr>
          <p:cNvPr id="100383" name="AutoShape 31"/>
          <p:cNvSpPr/>
          <p:nvPr/>
        </p:nvSpPr>
        <p:spPr bwMode="auto">
          <a:xfrm>
            <a:off x="6084888" y="4078288"/>
            <a:ext cx="2574925" cy="863600"/>
          </a:xfrm>
          <a:prstGeom prst="borderCallout2">
            <a:avLst>
              <a:gd name="adj1" fmla="val 13236"/>
              <a:gd name="adj2" fmla="val -2958"/>
              <a:gd name="adj3" fmla="val 13236"/>
              <a:gd name="adj4" fmla="val -73981"/>
              <a:gd name="adj5" fmla="val -12500"/>
              <a:gd name="adj6" fmla="val -74292"/>
            </a:avLst>
          </a:prstGeom>
          <a:solidFill>
            <a:schemeClr val="bg2"/>
          </a:solidFill>
          <a:ln w="28575" cap="rnd">
            <a:solidFill>
              <a:schemeClr val="tx1"/>
            </a:solidFill>
            <a:prstDash val="sysDot"/>
            <a:miter lim="800000"/>
            <a:tailEnd type="triangle" w="med" len="med"/>
          </a:ln>
        </p:spPr>
        <p:txBody>
          <a:bodyPr/>
          <a:lstStyle/>
          <a:p>
            <a:r>
              <a:rPr kumimoji="1" lang="zh-CN" altLang="en-US" sz="2400">
                <a:solidFill>
                  <a:srgbClr val="0000FF"/>
                </a:solidFill>
                <a:latin typeface="Tahoma" panose="020B0604030504040204" pitchFamily="34" charset="0"/>
              </a:rPr>
              <a:t>当 </a:t>
            </a:r>
            <a:r>
              <a:rPr kumimoji="1" lang="en-US" altLang="zh-CN" sz="2400">
                <a:solidFill>
                  <a:srgbClr val="0000FF"/>
                </a:solidFill>
                <a:latin typeface="Tahoma" panose="020B0604030504040204" pitchFamily="34" charset="0"/>
              </a:rPr>
              <a:t>x = 400 </a:t>
            </a:r>
            <a:r>
              <a:rPr kumimoji="1" lang="zh-CN" altLang="en-US" sz="2400">
                <a:solidFill>
                  <a:srgbClr val="0000FF"/>
                </a:solidFill>
                <a:latin typeface="Tahoma" panose="020B0604030504040204" pitchFamily="34" charset="0"/>
              </a:rPr>
              <a:t>时</a:t>
            </a:r>
            <a:r>
              <a:rPr kumimoji="1" lang="en-US" altLang="zh-CN" sz="2400">
                <a:solidFill>
                  <a:srgbClr val="0000FF"/>
                </a:solidFill>
                <a:latin typeface="Tahoma" panose="020B0604030504040204" pitchFamily="34" charset="0"/>
              </a:rPr>
              <a:t>,</a:t>
            </a:r>
          </a:p>
          <a:p>
            <a:r>
              <a:rPr kumimoji="1" lang="en-US" altLang="zh-CN">
                <a:solidFill>
                  <a:srgbClr val="0000FF"/>
                </a:solidFill>
                <a:latin typeface="Tahoma" panose="020B0604030504040204" pitchFamily="34" charset="0"/>
              </a:rPr>
              <a:t>    </a:t>
            </a:r>
            <a:r>
              <a:rPr kumimoji="1" lang="en-US" altLang="zh-CN" sz="2800">
                <a:solidFill>
                  <a:srgbClr val="0000FF"/>
                </a:solidFill>
                <a:latin typeface="Tahoma" panose="020B0604030504040204" pitchFamily="34" charset="0"/>
              </a:rPr>
              <a:t>y</a:t>
            </a:r>
            <a:r>
              <a:rPr kumimoji="1" lang="en-US" altLang="zh-CN">
                <a:solidFill>
                  <a:srgbClr val="0000FF"/>
                </a:solidFill>
                <a:latin typeface="Tahoma" panose="020B0604030504040204" pitchFamily="34" charset="0"/>
              </a:rPr>
              <a:t>1</a:t>
            </a:r>
            <a:r>
              <a:rPr kumimoji="1" lang="en-US" altLang="zh-CN" sz="2400">
                <a:solidFill>
                  <a:srgbClr val="0000FF"/>
                </a:solidFill>
                <a:latin typeface="Tahoma" panose="020B0604030504040204" pitchFamily="34" charset="0"/>
              </a:rPr>
              <a:t> = </a:t>
            </a:r>
            <a:r>
              <a:rPr kumimoji="1" lang="en-US" altLang="zh-CN" sz="2800">
                <a:solidFill>
                  <a:srgbClr val="0000FF"/>
                </a:solidFill>
                <a:latin typeface="Tahoma" panose="020B0604030504040204" pitchFamily="34" charset="0"/>
              </a:rPr>
              <a:t>y</a:t>
            </a:r>
            <a:r>
              <a:rPr kumimoji="1" lang="en-US" altLang="zh-CN">
                <a:solidFill>
                  <a:srgbClr val="0000FF"/>
                </a:solidFill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100384" name="Line 32"/>
          <p:cNvSpPr>
            <a:spLocks noChangeShapeType="1"/>
          </p:cNvSpPr>
          <p:nvPr/>
        </p:nvSpPr>
        <p:spPr bwMode="auto">
          <a:xfrm>
            <a:off x="5076825" y="2781300"/>
            <a:ext cx="0" cy="31686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0385" name="Oval 33"/>
          <p:cNvSpPr>
            <a:spLocks noChangeArrowheads="1"/>
          </p:cNvSpPr>
          <p:nvPr/>
        </p:nvSpPr>
        <p:spPr bwMode="auto">
          <a:xfrm>
            <a:off x="900113" y="5878513"/>
            <a:ext cx="71437" cy="71437"/>
          </a:xfrm>
          <a:prstGeom prst="ellipse">
            <a:avLst/>
          </a:prstGeom>
          <a:solidFill>
            <a:srgbClr val="FF0000"/>
          </a:solidFill>
          <a:ln w="19050" algn="ctr">
            <a:solidFill>
              <a:schemeClr val="tx1"/>
            </a:solidFill>
            <a:round/>
          </a:ln>
        </p:spPr>
        <p:txBody>
          <a:bodyPr anchor="ctr">
            <a:spAutoFit/>
          </a:bodyPr>
          <a:lstStyle/>
          <a:p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00386" name="Oval 34"/>
          <p:cNvSpPr>
            <a:spLocks noChangeArrowheads="1"/>
          </p:cNvSpPr>
          <p:nvPr/>
        </p:nvSpPr>
        <p:spPr bwMode="auto">
          <a:xfrm>
            <a:off x="900113" y="4868863"/>
            <a:ext cx="71437" cy="71437"/>
          </a:xfrm>
          <a:prstGeom prst="ellipse">
            <a:avLst/>
          </a:prstGeom>
          <a:solidFill>
            <a:srgbClr val="FF0000"/>
          </a:solidFill>
          <a:ln w="19050" algn="ctr">
            <a:solidFill>
              <a:schemeClr val="tx1"/>
            </a:solidFill>
            <a:round/>
          </a:ln>
        </p:spPr>
        <p:txBody>
          <a:bodyPr anchor="ctr">
            <a:spAutoFit/>
          </a:bodyPr>
          <a:lstStyle/>
          <a:p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00387" name="AutoShape 35"/>
          <p:cNvSpPr/>
          <p:nvPr/>
        </p:nvSpPr>
        <p:spPr bwMode="auto">
          <a:xfrm>
            <a:off x="6084888" y="2636838"/>
            <a:ext cx="2590800" cy="979487"/>
          </a:xfrm>
          <a:prstGeom prst="borderCallout1">
            <a:avLst>
              <a:gd name="adj1" fmla="val 11671"/>
              <a:gd name="adj2" fmla="val -2940"/>
              <a:gd name="adj3" fmla="val 69366"/>
              <a:gd name="adj4" fmla="val -19181"/>
            </a:avLst>
          </a:prstGeom>
          <a:solidFill>
            <a:schemeClr val="bg2"/>
          </a:solidFill>
          <a:ln w="28575" cap="rnd">
            <a:solidFill>
              <a:schemeClr val="tx1"/>
            </a:solidFill>
            <a:prstDash val="sysDot"/>
            <a:miter lim="800000"/>
            <a:tailEnd type="triangle" w="med" len="med"/>
          </a:ln>
        </p:spPr>
        <p:txBody>
          <a:bodyPr/>
          <a:lstStyle/>
          <a:p>
            <a:r>
              <a:rPr kumimoji="1" lang="zh-CN" altLang="en-US" sz="2400" b="1">
                <a:solidFill>
                  <a:srgbClr val="0000FF"/>
                </a:solidFill>
                <a:latin typeface="Tahoma" panose="020B0604030504040204" pitchFamily="34" charset="0"/>
              </a:rPr>
              <a:t>当</a:t>
            </a:r>
            <a:r>
              <a:rPr kumimoji="1" lang="zh-CN" altLang="en-US" sz="240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kumimoji="1" lang="en-US" altLang="zh-CN" sz="2400">
                <a:solidFill>
                  <a:srgbClr val="0000FF"/>
                </a:solidFill>
                <a:latin typeface="Tahoma" panose="020B0604030504040204" pitchFamily="34" charset="0"/>
              </a:rPr>
              <a:t>x</a:t>
            </a:r>
            <a:r>
              <a:rPr kumimoji="1" lang="zh-CN" altLang="en-US" sz="2800" b="1">
                <a:solidFill>
                  <a:srgbClr val="0000FF"/>
                </a:solidFill>
                <a:latin typeface="Tahoma" panose="020B0604030504040204" pitchFamily="34" charset="0"/>
              </a:rPr>
              <a:t>＞</a:t>
            </a:r>
            <a:r>
              <a:rPr kumimoji="1" lang="en-US" altLang="zh-CN" sz="2400">
                <a:solidFill>
                  <a:srgbClr val="0000FF"/>
                </a:solidFill>
                <a:latin typeface="Tahoma" panose="020B0604030504040204" pitchFamily="34" charset="0"/>
              </a:rPr>
              <a:t>400</a:t>
            </a:r>
            <a:r>
              <a:rPr kumimoji="1" lang="en-US" altLang="zh-CN" sz="2400" b="1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kumimoji="1" lang="zh-CN" altLang="en-US" sz="2400" b="1">
                <a:solidFill>
                  <a:srgbClr val="0000FF"/>
                </a:solidFill>
                <a:latin typeface="Tahoma" panose="020B0604030504040204" pitchFamily="34" charset="0"/>
              </a:rPr>
              <a:t>时</a:t>
            </a:r>
            <a:r>
              <a:rPr kumimoji="1" lang="en-US" altLang="zh-CN" sz="2400" b="1">
                <a:solidFill>
                  <a:srgbClr val="0000FF"/>
                </a:solidFill>
                <a:latin typeface="Tahoma" panose="020B0604030504040204" pitchFamily="34" charset="0"/>
              </a:rPr>
              <a:t>,</a:t>
            </a:r>
          </a:p>
          <a:p>
            <a:r>
              <a:rPr kumimoji="1" lang="en-US" altLang="zh-CN" sz="2800">
                <a:solidFill>
                  <a:schemeClr val="accent1"/>
                </a:solidFill>
                <a:latin typeface="Tahoma" panose="020B0604030504040204" pitchFamily="34" charset="0"/>
              </a:rPr>
              <a:t>   </a:t>
            </a:r>
            <a:r>
              <a:rPr kumimoji="1" lang="en-US" altLang="zh-CN" sz="2800">
                <a:solidFill>
                  <a:srgbClr val="0000FF"/>
                </a:solidFill>
                <a:latin typeface="Tahoma" panose="020B0604030504040204" pitchFamily="34" charset="0"/>
              </a:rPr>
              <a:t>y</a:t>
            </a:r>
            <a:r>
              <a:rPr kumimoji="1" lang="en-US" altLang="zh-CN" sz="1400">
                <a:solidFill>
                  <a:srgbClr val="0000FF"/>
                </a:solidFill>
                <a:latin typeface="Tahoma" panose="020B0604030504040204" pitchFamily="34" charset="0"/>
              </a:rPr>
              <a:t>1</a:t>
            </a:r>
            <a:r>
              <a:rPr kumimoji="1" lang="en-US" altLang="zh-CN" sz="2800" b="1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kumimoji="1" lang="zh-CN" altLang="en-US" sz="2800" b="1">
                <a:solidFill>
                  <a:srgbClr val="0000FF"/>
                </a:solidFill>
                <a:latin typeface="Tahoma" panose="020B0604030504040204" pitchFamily="34" charset="0"/>
              </a:rPr>
              <a:t>＞</a:t>
            </a:r>
            <a:r>
              <a:rPr kumimoji="1" lang="zh-CN" altLang="en-US" sz="2400" b="1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kumimoji="1" lang="en-US" altLang="zh-CN" sz="2800">
                <a:solidFill>
                  <a:srgbClr val="0000FF"/>
                </a:solidFill>
                <a:latin typeface="Tahoma" panose="020B0604030504040204" pitchFamily="34" charset="0"/>
              </a:rPr>
              <a:t>y</a:t>
            </a:r>
            <a:r>
              <a:rPr kumimoji="1" lang="en-US" altLang="zh-CN">
                <a:solidFill>
                  <a:srgbClr val="0000FF"/>
                </a:solidFill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100388" name="AutoShape 36"/>
          <p:cNvSpPr/>
          <p:nvPr/>
        </p:nvSpPr>
        <p:spPr bwMode="auto">
          <a:xfrm>
            <a:off x="6084888" y="5300663"/>
            <a:ext cx="2587625" cy="935037"/>
          </a:xfrm>
          <a:prstGeom prst="borderCallout2">
            <a:avLst>
              <a:gd name="adj1" fmla="val 12222"/>
              <a:gd name="adj2" fmla="val -2944"/>
              <a:gd name="adj3" fmla="val 12222"/>
              <a:gd name="adj4" fmla="val -82699"/>
              <a:gd name="adj5" fmla="val -37861"/>
              <a:gd name="adj6" fmla="val -135398"/>
            </a:avLst>
          </a:prstGeom>
          <a:solidFill>
            <a:schemeClr val="bg2"/>
          </a:solidFill>
          <a:ln w="28575" cap="rnd">
            <a:solidFill>
              <a:schemeClr val="accent2"/>
            </a:solidFill>
            <a:prstDash val="sysDot"/>
            <a:miter lim="800000"/>
            <a:tailEnd type="triangle" w="med" len="med"/>
          </a:ln>
        </p:spPr>
        <p:txBody>
          <a:bodyPr/>
          <a:lstStyle/>
          <a:p>
            <a:r>
              <a:rPr kumimoji="1" lang="zh-CN" altLang="en-US" sz="2400" b="1">
                <a:solidFill>
                  <a:srgbClr val="0000FF"/>
                </a:solidFill>
                <a:latin typeface="Tahoma" panose="020B0604030504040204" pitchFamily="34" charset="0"/>
              </a:rPr>
              <a:t>当</a:t>
            </a:r>
            <a:r>
              <a:rPr kumimoji="1" lang="zh-CN" altLang="en-US" sz="240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kumimoji="1" lang="en-US" altLang="zh-CN" sz="2400">
                <a:solidFill>
                  <a:srgbClr val="0000FF"/>
                </a:solidFill>
                <a:latin typeface="Tahoma" panose="020B0604030504040204" pitchFamily="34" charset="0"/>
              </a:rPr>
              <a:t>0</a:t>
            </a:r>
            <a:r>
              <a:rPr kumimoji="1" lang="en-US" altLang="zh-CN" sz="2800" b="1">
                <a:solidFill>
                  <a:srgbClr val="0000FF"/>
                </a:solidFill>
                <a:latin typeface="Tahoma" panose="020B0604030504040204" pitchFamily="34" charset="0"/>
              </a:rPr>
              <a:t>≤</a:t>
            </a:r>
            <a:r>
              <a:rPr kumimoji="1" lang="en-US" altLang="zh-CN" sz="2400">
                <a:solidFill>
                  <a:srgbClr val="0000FF"/>
                </a:solidFill>
                <a:latin typeface="Tahoma" panose="020B0604030504040204" pitchFamily="34" charset="0"/>
              </a:rPr>
              <a:t>x</a:t>
            </a:r>
            <a:r>
              <a:rPr kumimoji="1" lang="zh-CN" altLang="en-US" sz="2800" b="1">
                <a:solidFill>
                  <a:srgbClr val="0000FF"/>
                </a:solidFill>
                <a:latin typeface="Tahoma" panose="020B0604030504040204" pitchFamily="34" charset="0"/>
              </a:rPr>
              <a:t>＜</a:t>
            </a:r>
            <a:r>
              <a:rPr kumimoji="1" lang="en-US" altLang="zh-CN" sz="2400">
                <a:solidFill>
                  <a:srgbClr val="0000FF"/>
                </a:solidFill>
                <a:latin typeface="Tahoma" panose="020B0604030504040204" pitchFamily="34" charset="0"/>
              </a:rPr>
              <a:t>400</a:t>
            </a:r>
            <a:r>
              <a:rPr kumimoji="1" lang="en-US" altLang="zh-CN" sz="2400" b="1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kumimoji="1" lang="zh-CN" altLang="en-US" sz="2400" b="1">
                <a:solidFill>
                  <a:srgbClr val="0000FF"/>
                </a:solidFill>
                <a:latin typeface="Tahoma" panose="020B0604030504040204" pitchFamily="34" charset="0"/>
              </a:rPr>
              <a:t>时</a:t>
            </a:r>
            <a:r>
              <a:rPr kumimoji="1" lang="en-US" altLang="zh-CN" sz="2400" b="1">
                <a:solidFill>
                  <a:srgbClr val="0000FF"/>
                </a:solidFill>
                <a:latin typeface="Tahoma" panose="020B0604030504040204" pitchFamily="34" charset="0"/>
              </a:rPr>
              <a:t>,</a:t>
            </a:r>
          </a:p>
          <a:p>
            <a:r>
              <a:rPr kumimoji="1" lang="en-US" altLang="zh-CN">
                <a:solidFill>
                  <a:srgbClr val="0000FF"/>
                </a:solidFill>
                <a:latin typeface="Tahoma" panose="020B0604030504040204" pitchFamily="34" charset="0"/>
              </a:rPr>
              <a:t>    </a:t>
            </a:r>
            <a:r>
              <a:rPr kumimoji="1" lang="en-US" altLang="zh-CN" sz="2800">
                <a:solidFill>
                  <a:srgbClr val="0000FF"/>
                </a:solidFill>
                <a:latin typeface="Tahoma" panose="020B0604030504040204" pitchFamily="34" charset="0"/>
              </a:rPr>
              <a:t>y</a:t>
            </a:r>
            <a:r>
              <a:rPr kumimoji="1" lang="en-US" altLang="zh-CN">
                <a:solidFill>
                  <a:srgbClr val="0000FF"/>
                </a:solidFill>
                <a:latin typeface="Tahoma" panose="020B0604030504040204" pitchFamily="34" charset="0"/>
              </a:rPr>
              <a:t>1</a:t>
            </a:r>
            <a:r>
              <a:rPr kumimoji="1" lang="en-US" altLang="zh-CN" sz="2400" b="1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kumimoji="1" lang="zh-CN" altLang="en-US" sz="2800" b="1">
                <a:solidFill>
                  <a:srgbClr val="0000FF"/>
                </a:solidFill>
                <a:latin typeface="Tahoma" panose="020B0604030504040204" pitchFamily="34" charset="0"/>
              </a:rPr>
              <a:t>＜</a:t>
            </a:r>
            <a:r>
              <a:rPr kumimoji="1" lang="zh-CN" altLang="en-US" sz="240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kumimoji="1" lang="en-US" altLang="zh-CN" sz="2800">
                <a:solidFill>
                  <a:srgbClr val="0000FF"/>
                </a:solidFill>
                <a:latin typeface="Tahoma" panose="020B0604030504040204" pitchFamily="34" charset="0"/>
              </a:rPr>
              <a:t>y</a:t>
            </a:r>
            <a:r>
              <a:rPr kumimoji="1" lang="en-US" altLang="zh-CN">
                <a:solidFill>
                  <a:srgbClr val="0000FF"/>
                </a:solidFill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131109" name="Text Box 37"/>
          <p:cNvSpPr txBox="1">
            <a:spLocks noChangeArrowheads="1"/>
          </p:cNvSpPr>
          <p:nvPr/>
        </p:nvSpPr>
        <p:spPr bwMode="auto">
          <a:xfrm>
            <a:off x="857250" y="2000250"/>
            <a:ext cx="180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400">
                <a:latin typeface="Tahoma" panose="020B0604030504040204" pitchFamily="34" charset="0"/>
              </a:rPr>
              <a:t> </a:t>
            </a:r>
            <a:r>
              <a:rPr kumimoji="1" lang="en-US" altLang="zh-CN" sz="2400">
                <a:solidFill>
                  <a:srgbClr val="FF0000"/>
                </a:solidFill>
                <a:latin typeface="Tahoma" panose="020B0604030504040204" pitchFamily="34" charset="0"/>
              </a:rPr>
              <a:t>y</a:t>
            </a:r>
            <a:r>
              <a:rPr kumimoji="1" lang="en-US" altLang="zh-CN" sz="1400">
                <a:solidFill>
                  <a:srgbClr val="FF0000"/>
                </a:solidFill>
                <a:latin typeface="Tahoma" panose="020B0604030504040204" pitchFamily="34" charset="0"/>
              </a:rPr>
              <a:t>1</a:t>
            </a:r>
            <a:r>
              <a:rPr kumimoji="1" lang="en-US" altLang="zh-CN" sz="2400">
                <a:solidFill>
                  <a:srgbClr val="FF0000"/>
                </a:solidFill>
                <a:latin typeface="Tahoma" panose="020B0604030504040204" pitchFamily="34" charset="0"/>
              </a:rPr>
              <a:t>=0.1x </a:t>
            </a:r>
          </a:p>
        </p:txBody>
      </p:sp>
      <p:sp>
        <p:nvSpPr>
          <p:cNvPr id="131110" name="Text Box 38"/>
          <p:cNvSpPr txBox="1">
            <a:spLocks noChangeArrowheads="1"/>
          </p:cNvSpPr>
          <p:nvPr/>
        </p:nvSpPr>
        <p:spPr bwMode="auto">
          <a:xfrm>
            <a:off x="3214688" y="2000250"/>
            <a:ext cx="2089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400">
                <a:solidFill>
                  <a:srgbClr val="FF0066"/>
                </a:solidFill>
                <a:latin typeface="Tahoma" panose="020B0604030504040204" pitchFamily="34" charset="0"/>
              </a:rPr>
              <a:t>y</a:t>
            </a:r>
            <a:r>
              <a:rPr kumimoji="1" lang="en-US" altLang="zh-CN" sz="1400">
                <a:solidFill>
                  <a:srgbClr val="FF0066"/>
                </a:solidFill>
                <a:latin typeface="Tahoma" panose="020B0604030504040204" pitchFamily="34" charset="0"/>
              </a:rPr>
              <a:t>2</a:t>
            </a:r>
            <a:r>
              <a:rPr kumimoji="1" lang="en-US" altLang="zh-CN" sz="2400">
                <a:solidFill>
                  <a:srgbClr val="FF0066"/>
                </a:solidFill>
                <a:latin typeface="Tahoma" panose="020B0604030504040204" pitchFamily="34" charset="0"/>
              </a:rPr>
              <a:t>=0.05x+20</a:t>
            </a:r>
          </a:p>
        </p:txBody>
      </p:sp>
      <p:sp>
        <p:nvSpPr>
          <p:cNvPr id="100391" name="Text Box 39"/>
          <p:cNvSpPr txBox="1">
            <a:spLocks noChangeArrowheads="1"/>
          </p:cNvSpPr>
          <p:nvPr/>
        </p:nvSpPr>
        <p:spPr bwMode="auto">
          <a:xfrm>
            <a:off x="214313" y="0"/>
            <a:ext cx="3371850" cy="3968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zh-CN" altLang="en-US" sz="2400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一次函数 与 二元一次方程组</a:t>
            </a:r>
          </a:p>
        </p:txBody>
      </p:sp>
      <p:sp>
        <p:nvSpPr>
          <p:cNvPr id="131112" name="Text Box 40"/>
          <p:cNvSpPr txBox="1">
            <a:spLocks noChangeArrowheads="1"/>
          </p:cNvSpPr>
          <p:nvPr/>
        </p:nvSpPr>
        <p:spPr bwMode="auto">
          <a:xfrm>
            <a:off x="6135688" y="25400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kumimoji="1" lang="zh-CN" altLang="zh-CN" sz="2400" b="1">
              <a:solidFill>
                <a:srgbClr val="FF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" name="Text Box 3"/>
          <p:cNvSpPr txBox="1">
            <a:spLocks noChangeArrowheads="1"/>
          </p:cNvSpPr>
          <p:nvPr/>
        </p:nvSpPr>
        <p:spPr bwMode="auto">
          <a:xfrm>
            <a:off x="500063" y="357188"/>
            <a:ext cx="88201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Tahoma" panose="020B0604030504040204" pitchFamily="34" charset="0"/>
              </a:rPr>
              <a:t>解：</a:t>
            </a: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设上网时间为</a:t>
            </a:r>
            <a:r>
              <a:rPr kumimoji="1" lang="zh-CN" altLang="en-US" sz="24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kumimoji="1" lang="en-US" altLang="zh-CN" sz="2400" dirty="0">
                <a:solidFill>
                  <a:srgbClr val="0000FF"/>
                </a:solidFill>
                <a:latin typeface="Tahoma" panose="020B0604030504040204" pitchFamily="34" charset="0"/>
              </a:rPr>
              <a:t>x </a:t>
            </a: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分，若按方式 </a:t>
            </a:r>
            <a:r>
              <a:rPr kumimoji="1" lang="en-US" altLang="zh-CN" sz="2400" dirty="0">
                <a:solidFill>
                  <a:srgbClr val="0000FF"/>
                </a:solidFill>
                <a:latin typeface="Tahoma" panose="020B0604030504040204" pitchFamily="34" charset="0"/>
              </a:rPr>
              <a:t>1</a:t>
            </a:r>
            <a:r>
              <a:rPr kumimoji="1" lang="en-US" altLang="zh-CN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则收 </a:t>
            </a:r>
            <a:r>
              <a:rPr kumimoji="1" lang="zh-CN" altLang="en-US" sz="2400" b="1" u="sng" dirty="0">
                <a:solidFill>
                  <a:srgbClr val="0000FF"/>
                </a:solidFill>
                <a:latin typeface="Tahoma" panose="020B0604030504040204" pitchFamily="34" charset="0"/>
              </a:rPr>
              <a:t>              </a:t>
            </a: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元；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                                       若按方式 </a:t>
            </a:r>
            <a:r>
              <a:rPr kumimoji="1" lang="en-US" altLang="zh-CN" sz="2400" dirty="0">
                <a:solidFill>
                  <a:srgbClr val="0000FF"/>
                </a:solidFill>
                <a:latin typeface="Tahoma" panose="020B0604030504040204" pitchFamily="34" charset="0"/>
              </a:rPr>
              <a:t>2</a:t>
            </a:r>
            <a:r>
              <a:rPr kumimoji="1" lang="en-US" altLang="zh-CN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则收</a:t>
            </a:r>
            <a:r>
              <a:rPr kumimoji="1" lang="zh-CN" altLang="en-US" sz="2400" b="1" u="sng" dirty="0">
                <a:solidFill>
                  <a:srgbClr val="0000FF"/>
                </a:solidFill>
                <a:latin typeface="Tahoma" panose="020B0604030504040204" pitchFamily="34" charset="0"/>
              </a:rPr>
              <a:t>                          </a:t>
            </a: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元。</a:t>
            </a:r>
            <a:r>
              <a:rPr kumimoji="1" lang="zh-CN" altLang="en-US" sz="2400" b="1" dirty="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6286500" y="357188"/>
            <a:ext cx="180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400">
                <a:solidFill>
                  <a:srgbClr val="FF0000"/>
                </a:solidFill>
                <a:latin typeface="Tahoma" panose="020B0604030504040204" pitchFamily="34" charset="0"/>
              </a:rPr>
              <a:t> y</a:t>
            </a:r>
            <a:r>
              <a:rPr kumimoji="1" lang="en-US" altLang="zh-CN" sz="1400">
                <a:solidFill>
                  <a:srgbClr val="FF0000"/>
                </a:solidFill>
                <a:latin typeface="Tahoma" panose="020B0604030504040204" pitchFamily="34" charset="0"/>
              </a:rPr>
              <a:t>1</a:t>
            </a:r>
            <a:r>
              <a:rPr kumimoji="1" lang="en-US" altLang="zh-CN" sz="2400">
                <a:solidFill>
                  <a:srgbClr val="FF0000"/>
                </a:solidFill>
                <a:latin typeface="Tahoma" panose="020B0604030504040204" pitchFamily="34" charset="0"/>
              </a:rPr>
              <a:t>=0.1x</a:t>
            </a:r>
            <a:r>
              <a:rPr kumimoji="1" lang="en-US" altLang="zh-CN" sz="24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6429375" y="857250"/>
            <a:ext cx="2089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400">
                <a:solidFill>
                  <a:srgbClr val="FF0066"/>
                </a:solidFill>
                <a:latin typeface="Tahoma" panose="020B0604030504040204" pitchFamily="34" charset="0"/>
              </a:rPr>
              <a:t>y</a:t>
            </a:r>
            <a:r>
              <a:rPr kumimoji="1" lang="en-US" altLang="zh-CN" sz="1400">
                <a:solidFill>
                  <a:srgbClr val="FF0066"/>
                </a:solidFill>
                <a:latin typeface="Tahoma" panose="020B0604030504040204" pitchFamily="34" charset="0"/>
              </a:rPr>
              <a:t>2</a:t>
            </a:r>
            <a:r>
              <a:rPr kumimoji="1" lang="en-US" altLang="zh-CN" sz="2400">
                <a:solidFill>
                  <a:srgbClr val="FF0066"/>
                </a:solidFill>
                <a:latin typeface="Tahoma" panose="020B0604030504040204" pitchFamily="34" charset="0"/>
              </a:rPr>
              <a:t>=0.05x+20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03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TO_02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03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03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03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TO_02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0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0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03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TO_02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03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03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TO_02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0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00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003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10037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003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1003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00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100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00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100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4" grpId="0" animBg="1"/>
      <p:bldP spid="100365" grpId="0" animBg="1"/>
      <p:bldP spid="100366" grpId="0" animBg="1"/>
      <p:bldP spid="100367" grpId="0" animBg="1"/>
      <p:bldP spid="100371" grpId="0"/>
      <p:bldP spid="100372" grpId="0"/>
      <p:bldP spid="100373" grpId="0" animBg="1"/>
      <p:bldP spid="100373" grpId="1" animBg="1"/>
      <p:bldP spid="100374" grpId="0" animBg="1"/>
      <p:bldP spid="100374" grpId="1" animBg="1"/>
      <p:bldP spid="100375" grpId="0" animBg="1"/>
      <p:bldP spid="100375" grpId="1" animBg="1"/>
      <p:bldP spid="100376" grpId="0" animBg="1"/>
      <p:bldP spid="100376" grpId="1" animBg="1"/>
      <p:bldP spid="100379" grpId="0" animBg="1"/>
      <p:bldP spid="100379" grpId="1" animBg="1"/>
      <p:bldP spid="100380" grpId="0" animBg="1"/>
      <p:bldP spid="100380" grpId="1" animBg="1"/>
      <p:bldP spid="100383" grpId="0" animBg="1"/>
      <p:bldP spid="100384" grpId="0" animBg="1"/>
      <p:bldP spid="100384" grpId="1" animBg="1"/>
      <p:bldP spid="100385" grpId="0" animBg="1"/>
      <p:bldP spid="100386" grpId="0" animBg="1"/>
      <p:bldP spid="100387" grpId="0" animBg="1"/>
      <p:bldP spid="100388" grpId="0" animBg="1"/>
      <p:bldP spid="42" grpId="0"/>
      <p:bldP spid="43" grpId="0"/>
      <p:bldP spid="4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827088" y="2925763"/>
            <a:ext cx="5329237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FF"/>
                </a:solidFill>
                <a:latin typeface="Tahoma" panose="020B0604030504040204" pitchFamily="34" charset="0"/>
              </a:rPr>
              <a:t>由函数图像得：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FF"/>
                </a:solidFill>
                <a:latin typeface="Tahoma" panose="020B0604030504040204" pitchFamily="34" charset="0"/>
              </a:rPr>
              <a:t>当</a:t>
            </a:r>
            <a:r>
              <a:rPr kumimoji="1" lang="zh-CN" altLang="en-US" sz="2400" b="1" u="sng">
                <a:solidFill>
                  <a:srgbClr val="0000FF"/>
                </a:solidFill>
                <a:latin typeface="Tahoma" panose="020B0604030504040204" pitchFamily="34" charset="0"/>
              </a:rPr>
              <a:t>                      </a:t>
            </a:r>
            <a:r>
              <a:rPr kumimoji="1" lang="zh-CN" altLang="en-US" sz="2400" b="1">
                <a:solidFill>
                  <a:srgbClr val="0000FF"/>
                </a:solidFill>
                <a:latin typeface="Tahoma" panose="020B0604030504040204" pitchFamily="34" charset="0"/>
              </a:rPr>
              <a:t>时，</a:t>
            </a:r>
            <a:r>
              <a:rPr kumimoji="1" lang="en-US" altLang="zh-CN" sz="2400">
                <a:solidFill>
                  <a:srgbClr val="0000FF"/>
                </a:solidFill>
                <a:latin typeface="Tahoma" panose="020B0604030504040204" pitchFamily="34" charset="0"/>
              </a:rPr>
              <a:t>y</a:t>
            </a:r>
            <a:r>
              <a:rPr kumimoji="1" lang="zh-CN" altLang="en-US" sz="2400">
                <a:solidFill>
                  <a:srgbClr val="0000FF"/>
                </a:solidFill>
                <a:latin typeface="Tahoma" panose="020B0604030504040204" pitchFamily="34" charset="0"/>
              </a:rPr>
              <a:t>＞</a:t>
            </a:r>
            <a:r>
              <a:rPr kumimoji="1" lang="en-US" altLang="zh-CN" sz="2400">
                <a:solidFill>
                  <a:srgbClr val="0000FF"/>
                </a:solidFill>
                <a:latin typeface="Tahoma" panose="020B0604030504040204" pitchFamily="34" charset="0"/>
              </a:rPr>
              <a:t>0</a:t>
            </a:r>
            <a:r>
              <a:rPr kumimoji="1" lang="zh-CN" altLang="en-US" sz="2400">
                <a:solidFill>
                  <a:srgbClr val="0000FF"/>
                </a:solidFill>
                <a:latin typeface="Tahoma" panose="020B0604030504040204" pitchFamily="34" charset="0"/>
              </a:rPr>
              <a:t>，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FF"/>
                </a:solidFill>
                <a:latin typeface="Tahoma" panose="020B0604030504040204" pitchFamily="34" charset="0"/>
              </a:rPr>
              <a:t>                       即选方式</a:t>
            </a:r>
            <a:r>
              <a:rPr kumimoji="1" lang="zh-CN" altLang="en-US" sz="2400" b="1" u="sng">
                <a:solidFill>
                  <a:srgbClr val="0000FF"/>
                </a:solidFill>
                <a:latin typeface="Tahoma" panose="020B0604030504040204" pitchFamily="34" charset="0"/>
              </a:rPr>
              <a:t>      </a:t>
            </a:r>
            <a:r>
              <a:rPr kumimoji="1" lang="zh-CN" altLang="en-US" sz="2400" b="1">
                <a:solidFill>
                  <a:srgbClr val="0000FF"/>
                </a:solidFill>
                <a:latin typeface="Tahoma" panose="020B0604030504040204" pitchFamily="34" charset="0"/>
              </a:rPr>
              <a:t>省钱；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FF"/>
                </a:solidFill>
                <a:latin typeface="Tahoma" panose="020B0604030504040204" pitchFamily="34" charset="0"/>
              </a:rPr>
              <a:t>当</a:t>
            </a:r>
            <a:r>
              <a:rPr kumimoji="1" lang="zh-CN" altLang="en-US" sz="2400" b="1" u="sng">
                <a:solidFill>
                  <a:srgbClr val="0000FF"/>
                </a:solidFill>
                <a:latin typeface="Tahoma" panose="020B0604030504040204" pitchFamily="34" charset="0"/>
              </a:rPr>
              <a:t>                 </a:t>
            </a:r>
            <a:r>
              <a:rPr kumimoji="1" lang="zh-CN" altLang="en-US" sz="2400" b="1">
                <a:solidFill>
                  <a:srgbClr val="0000FF"/>
                </a:solidFill>
                <a:latin typeface="Tahoma" panose="020B0604030504040204" pitchFamily="34" charset="0"/>
              </a:rPr>
              <a:t>时，</a:t>
            </a:r>
            <a:r>
              <a:rPr kumimoji="1" lang="en-US" altLang="zh-CN" sz="2400">
                <a:solidFill>
                  <a:srgbClr val="0000FF"/>
                </a:solidFill>
                <a:latin typeface="Tahoma" panose="020B0604030504040204" pitchFamily="34" charset="0"/>
              </a:rPr>
              <a:t>y=0</a:t>
            </a:r>
            <a:r>
              <a:rPr kumimoji="1" lang="zh-CN" altLang="en-US" sz="2400" b="1">
                <a:solidFill>
                  <a:srgbClr val="0000FF"/>
                </a:solidFill>
                <a:latin typeface="Tahoma" panose="020B0604030504040204" pitchFamily="34" charset="0"/>
              </a:rPr>
              <a:t>，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FF"/>
                </a:solidFill>
                <a:latin typeface="Tahoma" panose="020B0604030504040204" pitchFamily="34" charset="0"/>
              </a:rPr>
              <a:t>                       即选方式</a:t>
            </a:r>
            <a:r>
              <a:rPr kumimoji="1" lang="en-US" altLang="zh-CN" sz="2400">
                <a:solidFill>
                  <a:srgbClr val="0000FF"/>
                </a:solidFill>
                <a:latin typeface="Tahoma" panose="020B0604030504040204" pitchFamily="34" charset="0"/>
              </a:rPr>
              <a:t>A</a:t>
            </a:r>
            <a:r>
              <a:rPr kumimoji="1" lang="zh-CN" altLang="en-US" sz="2400">
                <a:solidFill>
                  <a:srgbClr val="0000FF"/>
                </a:solidFill>
                <a:latin typeface="Tahoma" panose="020B0604030504040204" pitchFamily="34" charset="0"/>
              </a:rPr>
              <a:t>、</a:t>
            </a:r>
            <a:r>
              <a:rPr kumimoji="1" lang="en-US" altLang="zh-CN" sz="2400">
                <a:solidFill>
                  <a:srgbClr val="0000FF"/>
                </a:solidFill>
                <a:latin typeface="Tahoma" panose="020B0604030504040204" pitchFamily="34" charset="0"/>
              </a:rPr>
              <a:t>B</a:t>
            </a:r>
            <a:r>
              <a:rPr kumimoji="1" lang="en-US" altLang="zh-CN" sz="2400" b="1" u="sng">
                <a:latin typeface="Tahoma" panose="020B0604030504040204" pitchFamily="34" charset="0"/>
              </a:rPr>
              <a:t>         </a:t>
            </a:r>
            <a:r>
              <a:rPr kumimoji="1" lang="zh-CN" altLang="en-US" sz="2400" b="1">
                <a:latin typeface="Tahoma" panose="020B0604030504040204" pitchFamily="34" charset="0"/>
              </a:rPr>
              <a:t>；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FF"/>
                </a:solidFill>
                <a:latin typeface="Tahoma" panose="020B0604030504040204" pitchFamily="34" charset="0"/>
              </a:rPr>
              <a:t>当</a:t>
            </a:r>
            <a:r>
              <a:rPr kumimoji="1" lang="zh-CN" altLang="en-US" sz="2400" b="1" u="sng">
                <a:solidFill>
                  <a:srgbClr val="0000FF"/>
                </a:solidFill>
                <a:latin typeface="Tahoma" panose="020B0604030504040204" pitchFamily="34" charset="0"/>
              </a:rPr>
              <a:t>                  </a:t>
            </a:r>
            <a:r>
              <a:rPr kumimoji="1" lang="zh-CN" altLang="en-US" sz="2400" b="1">
                <a:solidFill>
                  <a:srgbClr val="0000FF"/>
                </a:solidFill>
                <a:latin typeface="Tahoma" panose="020B0604030504040204" pitchFamily="34" charset="0"/>
              </a:rPr>
              <a:t>时，</a:t>
            </a:r>
            <a:r>
              <a:rPr kumimoji="1" lang="en-US" altLang="zh-CN" sz="2400">
                <a:solidFill>
                  <a:srgbClr val="0000FF"/>
                </a:solidFill>
                <a:latin typeface="Tahoma" panose="020B0604030504040204" pitchFamily="34" charset="0"/>
              </a:rPr>
              <a:t>y</a:t>
            </a:r>
            <a:r>
              <a:rPr kumimoji="1" lang="zh-CN" altLang="en-US" sz="2400">
                <a:solidFill>
                  <a:srgbClr val="0000FF"/>
                </a:solidFill>
                <a:latin typeface="Tahoma" panose="020B0604030504040204" pitchFamily="34" charset="0"/>
              </a:rPr>
              <a:t>＜</a:t>
            </a:r>
            <a:r>
              <a:rPr kumimoji="1" lang="en-US" altLang="zh-CN" sz="2400">
                <a:solidFill>
                  <a:srgbClr val="0000FF"/>
                </a:solidFill>
                <a:latin typeface="Tahoma" panose="020B0604030504040204" pitchFamily="34" charset="0"/>
              </a:rPr>
              <a:t>0</a:t>
            </a:r>
            <a:r>
              <a:rPr kumimoji="1" lang="zh-CN" altLang="en-US" sz="2400" b="1">
                <a:solidFill>
                  <a:srgbClr val="0000FF"/>
                </a:solidFill>
                <a:latin typeface="Tahoma" panose="020B0604030504040204" pitchFamily="34" charset="0"/>
              </a:rPr>
              <a:t>，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FF"/>
                </a:solidFill>
                <a:latin typeface="Tahoma" panose="020B0604030504040204" pitchFamily="34" charset="0"/>
              </a:rPr>
              <a:t>                       即选方式</a:t>
            </a:r>
            <a:r>
              <a:rPr kumimoji="1" lang="zh-CN" altLang="en-US" sz="2400" b="1" u="sng">
                <a:solidFill>
                  <a:srgbClr val="0000FF"/>
                </a:solidFill>
                <a:latin typeface="Tahoma" panose="020B0604030504040204" pitchFamily="34" charset="0"/>
              </a:rPr>
              <a:t>      </a:t>
            </a:r>
            <a:r>
              <a:rPr kumimoji="1" lang="zh-CN" altLang="en-US" sz="2400" b="1">
                <a:solidFill>
                  <a:srgbClr val="0000FF"/>
                </a:solidFill>
                <a:latin typeface="Tahoma" panose="020B0604030504040204" pitchFamily="34" charset="0"/>
              </a:rPr>
              <a:t>省钱；</a:t>
            </a:r>
          </a:p>
        </p:txBody>
      </p:sp>
      <p:sp>
        <p:nvSpPr>
          <p:cNvPr id="99331" name="Line 3"/>
          <p:cNvSpPr>
            <a:spLocks noChangeShapeType="1"/>
          </p:cNvSpPr>
          <p:nvPr/>
        </p:nvSpPr>
        <p:spPr bwMode="auto">
          <a:xfrm>
            <a:off x="6357938" y="3571875"/>
            <a:ext cx="2089150" cy="280828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7286625" y="5500688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>
                <a:solidFill>
                  <a:srgbClr val="0000FF"/>
                </a:solidFill>
                <a:latin typeface="Tahoma" panose="020B0604030504040204" pitchFamily="34" charset="0"/>
              </a:rPr>
              <a:t>400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6732588" y="3644900"/>
            <a:ext cx="2411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400">
                <a:solidFill>
                  <a:srgbClr val="0000FF"/>
                </a:solidFill>
                <a:latin typeface="Tahoma" panose="020B0604030504040204" pitchFamily="34" charset="0"/>
              </a:rPr>
              <a:t>y=</a:t>
            </a:r>
            <a:r>
              <a:rPr kumimoji="1" lang="zh-CN" altLang="en-US" sz="2400">
                <a:solidFill>
                  <a:srgbClr val="0000FF"/>
                </a:solidFill>
                <a:latin typeface="Tahoma" panose="020B0604030504040204" pitchFamily="34" charset="0"/>
              </a:rPr>
              <a:t>－</a:t>
            </a:r>
            <a:r>
              <a:rPr kumimoji="1" lang="en-US" altLang="zh-CN" sz="2400">
                <a:solidFill>
                  <a:srgbClr val="0000FF"/>
                </a:solidFill>
                <a:latin typeface="Tahoma" panose="020B0604030504040204" pitchFamily="34" charset="0"/>
              </a:rPr>
              <a:t>0.05x+20</a:t>
            </a:r>
            <a:r>
              <a:rPr kumimoji="1" lang="en-US" altLang="zh-CN" sz="24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5786438" y="3357563"/>
            <a:ext cx="504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>
                <a:solidFill>
                  <a:srgbClr val="0000FF"/>
                </a:solidFill>
                <a:latin typeface="Tahoma" panose="020B0604030504040204" pitchFamily="34" charset="0"/>
              </a:rPr>
              <a:t>20</a:t>
            </a:r>
          </a:p>
        </p:txBody>
      </p:sp>
      <p:grpSp>
        <p:nvGrpSpPr>
          <p:cNvPr id="2" name="Group 7"/>
          <p:cNvGrpSpPr/>
          <p:nvPr/>
        </p:nvGrpSpPr>
        <p:grpSpPr bwMode="auto">
          <a:xfrm>
            <a:off x="6011863" y="2852738"/>
            <a:ext cx="2952750" cy="3671887"/>
            <a:chOff x="3605" y="1752"/>
            <a:chExt cx="1860" cy="2313"/>
          </a:xfrm>
        </p:grpSpPr>
        <p:sp>
          <p:nvSpPr>
            <p:cNvPr id="132104" name="Line 8"/>
            <p:cNvSpPr>
              <a:spLocks noChangeShapeType="1"/>
            </p:cNvSpPr>
            <p:nvPr/>
          </p:nvSpPr>
          <p:spPr bwMode="auto">
            <a:xfrm>
              <a:off x="3605" y="3430"/>
              <a:ext cx="17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2105" name="Line 9"/>
            <p:cNvSpPr>
              <a:spLocks noChangeShapeType="1"/>
            </p:cNvSpPr>
            <p:nvPr/>
          </p:nvSpPr>
          <p:spPr bwMode="auto">
            <a:xfrm>
              <a:off x="3832" y="1842"/>
              <a:ext cx="0" cy="22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2106" name="Text Box 10"/>
            <p:cNvSpPr txBox="1">
              <a:spLocks noChangeArrowheads="1"/>
            </p:cNvSpPr>
            <p:nvPr/>
          </p:nvSpPr>
          <p:spPr bwMode="auto">
            <a:xfrm>
              <a:off x="3650" y="3430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en-US" altLang="zh-CN">
                  <a:solidFill>
                    <a:srgbClr val="0000FF"/>
                  </a:solidFill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32107" name="Text Box 11"/>
            <p:cNvSpPr txBox="1">
              <a:spLocks noChangeArrowheads="1"/>
            </p:cNvSpPr>
            <p:nvPr/>
          </p:nvSpPr>
          <p:spPr bwMode="auto">
            <a:xfrm>
              <a:off x="3651" y="1752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en-US" altLang="zh-CN">
                  <a:solidFill>
                    <a:srgbClr val="0000FF"/>
                  </a:solidFill>
                  <a:latin typeface="Tahoma" panose="020B0604030504040204" pitchFamily="34" charset="0"/>
                </a:rPr>
                <a:t>y</a:t>
              </a:r>
            </a:p>
          </p:txBody>
        </p:sp>
        <p:sp>
          <p:nvSpPr>
            <p:cNvPr id="132108" name="Text Box 12"/>
            <p:cNvSpPr txBox="1">
              <a:spLocks noChangeArrowheads="1"/>
            </p:cNvSpPr>
            <p:nvPr/>
          </p:nvSpPr>
          <p:spPr bwMode="auto">
            <a:xfrm>
              <a:off x="5147" y="3385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en-US" altLang="zh-CN">
                  <a:solidFill>
                    <a:srgbClr val="0000FF"/>
                  </a:solidFill>
                  <a:latin typeface="Tahoma" panose="020B0604030504040204" pitchFamily="34" charset="0"/>
                </a:rPr>
                <a:t>x</a:t>
              </a:r>
            </a:p>
          </p:txBody>
        </p:sp>
      </p:grpSp>
      <p:sp>
        <p:nvSpPr>
          <p:cNvPr id="132109" name="Text Box 13"/>
          <p:cNvSpPr txBox="1">
            <a:spLocks noChangeArrowheads="1"/>
          </p:cNvSpPr>
          <p:nvPr/>
        </p:nvSpPr>
        <p:spPr bwMode="auto">
          <a:xfrm>
            <a:off x="107950" y="692150"/>
            <a:ext cx="87852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解法</a:t>
            </a: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：设上网时间为 </a:t>
            </a: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x 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分，方式 </a:t>
            </a: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B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与方式 </a:t>
            </a: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两种计费的差额为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      </a:t>
            </a: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y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元</a:t>
            </a: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则 </a:t>
            </a: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y 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随 </a:t>
            </a: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x 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变化的函数关系式为</a:t>
            </a:r>
            <a:r>
              <a:rPr kumimoji="1" lang="zh-CN" altLang="en-US" sz="2400" b="1" u="sng" dirty="0">
                <a:solidFill>
                  <a:srgbClr val="0000FF"/>
                </a:solidFill>
                <a:latin typeface="宋体" panose="02010600030101010101" pitchFamily="2" charset="-122"/>
              </a:rPr>
              <a:t>                </a:t>
            </a: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r>
              <a:rPr kumimoji="1" lang="en-US" altLang="zh-CN" sz="2400" b="1" u="sng" dirty="0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</a:p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      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化简得 </a:t>
            </a:r>
            <a:r>
              <a:rPr kumimoji="1" lang="zh-CN" altLang="en-US" sz="2400" b="1" u="sng" dirty="0">
                <a:solidFill>
                  <a:srgbClr val="0000FF"/>
                </a:solidFill>
                <a:latin typeface="宋体" panose="02010600030101010101" pitchFamily="2" charset="-122"/>
              </a:rPr>
              <a:t>              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。</a:t>
            </a:r>
          </a:p>
        </p:txBody>
      </p:sp>
      <p:sp>
        <p:nvSpPr>
          <p:cNvPr id="99342" name="Text Box 14"/>
          <p:cNvSpPr txBox="1">
            <a:spLocks noChangeArrowheads="1"/>
          </p:cNvSpPr>
          <p:nvPr/>
        </p:nvSpPr>
        <p:spPr bwMode="auto">
          <a:xfrm>
            <a:off x="1187450" y="2276475"/>
            <a:ext cx="547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在直角坐标系中画出这个函数的图像。</a:t>
            </a:r>
          </a:p>
        </p:txBody>
      </p:sp>
      <p:sp>
        <p:nvSpPr>
          <p:cNvPr id="99343" name="Text Box 15"/>
          <p:cNvSpPr txBox="1">
            <a:spLocks noChangeArrowheads="1"/>
          </p:cNvSpPr>
          <p:nvPr/>
        </p:nvSpPr>
        <p:spPr bwMode="auto">
          <a:xfrm>
            <a:off x="6157913" y="1196975"/>
            <a:ext cx="2986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400">
                <a:solidFill>
                  <a:srgbClr val="FF0000"/>
                </a:solidFill>
                <a:latin typeface="Tahoma" panose="020B0604030504040204" pitchFamily="34" charset="0"/>
              </a:rPr>
              <a:t>y</a:t>
            </a:r>
            <a:r>
              <a:rPr kumimoji="1" lang="en-US" altLang="zh-CN" b="1">
                <a:solidFill>
                  <a:srgbClr val="FF0000"/>
                </a:solidFill>
                <a:latin typeface="Tahoma" panose="020B0604030504040204" pitchFamily="34" charset="0"/>
              </a:rPr>
              <a:t>=(0.05</a:t>
            </a:r>
            <a:r>
              <a:rPr kumimoji="1" lang="en-US" altLang="zh-CN" sz="2400" b="1">
                <a:solidFill>
                  <a:srgbClr val="FF0000"/>
                </a:solidFill>
                <a:latin typeface="Tahoma" panose="020B0604030504040204" pitchFamily="34" charset="0"/>
              </a:rPr>
              <a:t>x</a:t>
            </a:r>
            <a:r>
              <a:rPr kumimoji="1" lang="en-US" altLang="zh-CN" b="1">
                <a:solidFill>
                  <a:srgbClr val="FF0000"/>
                </a:solidFill>
                <a:latin typeface="Tahoma" panose="020B0604030504040204" pitchFamily="34" charset="0"/>
              </a:rPr>
              <a:t>+20) </a:t>
            </a:r>
            <a:r>
              <a:rPr kumimoji="1" lang="zh-CN" altLang="en-US" b="1">
                <a:solidFill>
                  <a:srgbClr val="FF0000"/>
                </a:solidFill>
                <a:latin typeface="Tahoma" panose="020B0604030504040204" pitchFamily="34" charset="0"/>
              </a:rPr>
              <a:t>－</a:t>
            </a:r>
            <a:r>
              <a:rPr kumimoji="1" lang="en-US" altLang="zh-CN" b="1">
                <a:solidFill>
                  <a:srgbClr val="FF0000"/>
                </a:solidFill>
                <a:latin typeface="Tahoma" panose="020B0604030504040204" pitchFamily="34" charset="0"/>
              </a:rPr>
              <a:t>0.1</a:t>
            </a:r>
            <a:r>
              <a:rPr kumimoji="1" lang="en-US" altLang="zh-CN" sz="2400" b="1">
                <a:solidFill>
                  <a:srgbClr val="FF0000"/>
                </a:solidFill>
                <a:latin typeface="Tahoma" panose="020B0604030504040204" pitchFamily="34" charset="0"/>
              </a:rPr>
              <a:t>x</a:t>
            </a:r>
          </a:p>
        </p:txBody>
      </p:sp>
      <p:sp>
        <p:nvSpPr>
          <p:cNvPr id="99344" name="Text Box 16"/>
          <p:cNvSpPr txBox="1">
            <a:spLocks noChangeArrowheads="1"/>
          </p:cNvSpPr>
          <p:nvPr/>
        </p:nvSpPr>
        <p:spPr bwMode="auto">
          <a:xfrm>
            <a:off x="2411413" y="1773238"/>
            <a:ext cx="2087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400">
                <a:solidFill>
                  <a:srgbClr val="FF0000"/>
                </a:solidFill>
                <a:latin typeface="Tahoma" panose="020B0604030504040204" pitchFamily="34" charset="0"/>
              </a:rPr>
              <a:t>y</a:t>
            </a:r>
            <a:r>
              <a:rPr kumimoji="1" lang="en-US" altLang="zh-CN" b="1">
                <a:solidFill>
                  <a:srgbClr val="FF0000"/>
                </a:solidFill>
                <a:latin typeface="Tahoma" panose="020B0604030504040204" pitchFamily="34" charset="0"/>
              </a:rPr>
              <a:t>=</a:t>
            </a:r>
            <a:r>
              <a:rPr kumimoji="1" lang="zh-CN" altLang="en-US" b="1">
                <a:solidFill>
                  <a:srgbClr val="FF0000"/>
                </a:solidFill>
                <a:latin typeface="Tahoma" panose="020B0604030504040204" pitchFamily="34" charset="0"/>
              </a:rPr>
              <a:t>－</a:t>
            </a:r>
            <a:r>
              <a:rPr kumimoji="1" lang="en-US" altLang="zh-CN" b="1">
                <a:solidFill>
                  <a:srgbClr val="FF0000"/>
                </a:solidFill>
                <a:latin typeface="Tahoma" panose="020B0604030504040204" pitchFamily="34" charset="0"/>
              </a:rPr>
              <a:t>0.05</a:t>
            </a:r>
            <a:r>
              <a:rPr kumimoji="1" lang="en-US" altLang="zh-CN" sz="2400" b="1">
                <a:solidFill>
                  <a:srgbClr val="FF0000"/>
                </a:solidFill>
                <a:latin typeface="Tahoma" panose="020B0604030504040204" pitchFamily="34" charset="0"/>
              </a:rPr>
              <a:t>x</a:t>
            </a:r>
            <a:r>
              <a:rPr kumimoji="1" lang="en-US" altLang="zh-CN" b="1">
                <a:solidFill>
                  <a:srgbClr val="FF0000"/>
                </a:solidFill>
                <a:latin typeface="Tahoma" panose="020B0604030504040204" pitchFamily="34" charset="0"/>
              </a:rPr>
              <a:t> +20</a:t>
            </a:r>
          </a:p>
        </p:txBody>
      </p:sp>
      <p:sp>
        <p:nvSpPr>
          <p:cNvPr id="99345" name="Text Box 17"/>
          <p:cNvSpPr txBox="1">
            <a:spLocks noChangeArrowheads="1"/>
          </p:cNvSpPr>
          <p:nvPr/>
        </p:nvSpPr>
        <p:spPr bwMode="auto">
          <a:xfrm>
            <a:off x="1260475" y="3463925"/>
            <a:ext cx="1882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rgbClr val="FF0000"/>
                </a:solidFill>
                <a:latin typeface="Tahoma" panose="020B0604030504040204" pitchFamily="34" charset="0"/>
              </a:rPr>
              <a:t>0≤x</a:t>
            </a:r>
            <a:r>
              <a:rPr kumimoji="1" lang="zh-CN" altLang="en-US" sz="2400" b="1">
                <a:solidFill>
                  <a:srgbClr val="FF0000"/>
                </a:solidFill>
                <a:latin typeface="Tahoma" panose="020B0604030504040204" pitchFamily="34" charset="0"/>
              </a:rPr>
              <a:t>＜</a:t>
            </a:r>
            <a:r>
              <a:rPr kumimoji="1" lang="en-US" altLang="zh-CN" sz="2400" b="1">
                <a:solidFill>
                  <a:srgbClr val="FF0000"/>
                </a:solidFill>
                <a:latin typeface="Tahoma" panose="020B0604030504040204" pitchFamily="34" charset="0"/>
              </a:rPr>
              <a:t>400</a:t>
            </a:r>
          </a:p>
        </p:txBody>
      </p:sp>
      <p:sp>
        <p:nvSpPr>
          <p:cNvPr id="99346" name="Text Box 18"/>
          <p:cNvSpPr txBox="1">
            <a:spLocks noChangeArrowheads="1"/>
          </p:cNvSpPr>
          <p:nvPr/>
        </p:nvSpPr>
        <p:spPr bwMode="auto">
          <a:xfrm>
            <a:off x="1258888" y="4581525"/>
            <a:ext cx="1384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rgbClr val="FF0000"/>
                </a:solidFill>
                <a:latin typeface="Tahoma" panose="020B0604030504040204" pitchFamily="34" charset="0"/>
              </a:rPr>
              <a:t>X=400</a:t>
            </a:r>
          </a:p>
        </p:txBody>
      </p:sp>
      <p:sp>
        <p:nvSpPr>
          <p:cNvPr id="99347" name="Text Box 19"/>
          <p:cNvSpPr txBox="1">
            <a:spLocks noChangeArrowheads="1"/>
          </p:cNvSpPr>
          <p:nvPr/>
        </p:nvSpPr>
        <p:spPr bwMode="auto">
          <a:xfrm>
            <a:off x="1258888" y="5661025"/>
            <a:ext cx="1670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rgbClr val="FF0000"/>
                </a:solidFill>
                <a:latin typeface="Tahoma" panose="020B0604030504040204" pitchFamily="34" charset="0"/>
              </a:rPr>
              <a:t>X</a:t>
            </a:r>
            <a:r>
              <a:rPr kumimoji="1" lang="zh-CN" altLang="en-US" sz="2400" b="1">
                <a:solidFill>
                  <a:srgbClr val="FF0000"/>
                </a:solidFill>
                <a:latin typeface="Tahoma" panose="020B0604030504040204" pitchFamily="34" charset="0"/>
              </a:rPr>
              <a:t>＞</a:t>
            </a:r>
            <a:r>
              <a:rPr kumimoji="1" lang="en-US" altLang="zh-CN" sz="2400" b="1">
                <a:solidFill>
                  <a:srgbClr val="FF0000"/>
                </a:solidFill>
                <a:latin typeface="Tahoma" panose="020B0604030504040204" pitchFamily="34" charset="0"/>
              </a:rPr>
              <a:t>400</a:t>
            </a:r>
          </a:p>
        </p:txBody>
      </p:sp>
      <p:sp>
        <p:nvSpPr>
          <p:cNvPr id="99348" name="Text Box 20"/>
          <p:cNvSpPr txBox="1">
            <a:spLocks noChangeArrowheads="1"/>
          </p:cNvSpPr>
          <p:nvPr/>
        </p:nvSpPr>
        <p:spPr bwMode="auto">
          <a:xfrm>
            <a:off x="4284663" y="4040188"/>
            <a:ext cx="358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400">
                <a:solidFill>
                  <a:srgbClr val="FF0000"/>
                </a:solidFill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99349" name="Text Box 21"/>
          <p:cNvSpPr txBox="1">
            <a:spLocks noChangeArrowheads="1"/>
          </p:cNvSpPr>
          <p:nvPr/>
        </p:nvSpPr>
        <p:spPr bwMode="auto">
          <a:xfrm>
            <a:off x="4284663" y="6272213"/>
            <a:ext cx="358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400">
                <a:solidFill>
                  <a:srgbClr val="FF0000"/>
                </a:solidFill>
                <a:latin typeface="Tahoma" panose="020B0604030504040204" pitchFamily="34" charset="0"/>
              </a:rPr>
              <a:t>B</a:t>
            </a:r>
            <a:r>
              <a:rPr kumimoji="1" lang="en-US" altLang="zh-CN" sz="2400">
                <a:solidFill>
                  <a:srgbClr val="FF0066"/>
                </a:solidFill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99350" name="Text Box 22"/>
          <p:cNvSpPr txBox="1">
            <a:spLocks noChangeArrowheads="1"/>
          </p:cNvSpPr>
          <p:nvPr/>
        </p:nvSpPr>
        <p:spPr bwMode="auto">
          <a:xfrm>
            <a:off x="4932363" y="5119688"/>
            <a:ext cx="86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00"/>
                </a:solidFill>
                <a:latin typeface="Tahoma" panose="020B0604030504040204" pitchFamily="34" charset="0"/>
              </a:rPr>
              <a:t>一样</a:t>
            </a:r>
          </a:p>
        </p:txBody>
      </p:sp>
      <p:sp>
        <p:nvSpPr>
          <p:cNvPr id="99351" name="Text Box 23"/>
          <p:cNvSpPr txBox="1">
            <a:spLocks noChangeArrowheads="1"/>
          </p:cNvSpPr>
          <p:nvPr/>
        </p:nvSpPr>
        <p:spPr bwMode="auto">
          <a:xfrm>
            <a:off x="303213" y="182563"/>
            <a:ext cx="3371850" cy="3968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zh-CN" altLang="en-US" sz="2400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一次函数 与 二元一次方程组</a:t>
            </a:r>
          </a:p>
        </p:txBody>
      </p:sp>
      <p:sp>
        <p:nvSpPr>
          <p:cNvPr id="132120" name="Text Box 24"/>
          <p:cNvSpPr txBox="1">
            <a:spLocks noChangeArrowheads="1"/>
          </p:cNvSpPr>
          <p:nvPr/>
        </p:nvSpPr>
        <p:spPr bwMode="auto">
          <a:xfrm>
            <a:off x="5848350" y="-47625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kumimoji="1" lang="zh-CN" altLang="zh-CN" sz="2400" b="1">
              <a:solidFill>
                <a:srgbClr val="FF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3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93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9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9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9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99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99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99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99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99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1" grpId="0" animBg="1"/>
      <p:bldP spid="99332" grpId="0"/>
      <p:bldP spid="99333" grpId="0"/>
      <p:bldP spid="99334" grpId="0"/>
      <p:bldP spid="99342" grpId="0"/>
      <p:bldP spid="99343" grpId="0"/>
      <p:bldP spid="99344" grpId="0"/>
      <p:bldP spid="99345" grpId="0"/>
      <p:bldP spid="99346" grpId="0"/>
      <p:bldP spid="99347" grpId="0"/>
      <p:bldP spid="99348" grpId="0"/>
      <p:bldP spid="99349" grpId="0"/>
      <p:bldP spid="9935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2" name="Picture 2" descr="BCKGRD60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8851" name="WordArt 3"/>
          <p:cNvSpPr>
            <a:spLocks noChangeArrowheads="1" noChangeShapeType="1" noTextEdit="1"/>
          </p:cNvSpPr>
          <p:nvPr/>
        </p:nvSpPr>
        <p:spPr bwMode="auto">
          <a:xfrm>
            <a:off x="1524000" y="3200400"/>
            <a:ext cx="6496050" cy="1711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12700">
                  <a:solidFill>
                    <a:srgbClr val="EAEAEA"/>
                  </a:solidFill>
                  <a:miter lim="800000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2">
                    <a:srgbClr val="C0C0C0"/>
                  </a:prst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谈谈你的收获与困惑？</a:t>
            </a:r>
          </a:p>
        </p:txBody>
      </p:sp>
      <p:sp>
        <p:nvSpPr>
          <p:cNvPr id="78852" name="WordArt 4" descr="横条"/>
          <p:cNvSpPr>
            <a:spLocks noChangeArrowheads="1" noChangeShapeType="1" noTextEdit="1"/>
          </p:cNvSpPr>
          <p:nvPr/>
        </p:nvSpPr>
        <p:spPr bwMode="auto">
          <a:xfrm>
            <a:off x="2819400" y="1219200"/>
            <a:ext cx="3295650" cy="12001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zh-CN" altLang="en-US" sz="5400" b="1" kern="10">
                <a:blipFill dpi="0" rotWithShape="0">
                  <a:blip r:embed="rId3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808080"/>
                  </a:outerShdw>
                </a:effectLst>
                <a:latin typeface="华文隶书" panose="02010800040101010101" charset="-122"/>
                <a:ea typeface="华文隶书" panose="02010800040101010101" charset="-122"/>
              </a:rPr>
              <a:t>反思提高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animBg="1"/>
      <p:bldP spid="7885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569913" y="1589088"/>
            <a:ext cx="80025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endParaRPr lang="zh-CN" altLang="zh-CN" sz="3200" b="1"/>
          </a:p>
        </p:txBody>
      </p: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569913" y="328613"/>
            <a:ext cx="800258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buFont typeface="Wingdings" panose="05000000000000000000" pitchFamily="2" charset="2"/>
              <a:buChar char="u"/>
            </a:pPr>
            <a:r>
              <a:rPr lang="zh-CN" altLang="en-US" sz="3200" b="1" dirty="0"/>
              <a:t>问题</a:t>
            </a:r>
            <a:r>
              <a:rPr lang="en-US" altLang="zh-CN" sz="3200" b="1" dirty="0"/>
              <a:t>1</a:t>
            </a:r>
            <a:r>
              <a:rPr lang="zh-CN" altLang="en-US" sz="3200" b="1" dirty="0"/>
              <a:t>：</a:t>
            </a:r>
            <a:r>
              <a:rPr lang="zh-CN" altLang="en-US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二元一次方程</a:t>
            </a:r>
            <a:r>
              <a:rPr lang="en-US" altLang="zh-CN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y-x=1</a:t>
            </a:r>
            <a:r>
              <a:rPr lang="zh-CN" altLang="en-US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有多少解？请举例说明</a:t>
            </a:r>
            <a:r>
              <a:rPr lang="zh-CN" altLang="en-US" sz="3200" b="1" dirty="0"/>
              <a:t>。</a:t>
            </a: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544513" y="2573338"/>
            <a:ext cx="8053387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CN" altLang="en-US" sz="3200" b="1" dirty="0"/>
              <a:t>问题</a:t>
            </a:r>
            <a:r>
              <a:rPr lang="en-US" altLang="zh-CN" sz="3200" b="1" dirty="0"/>
              <a:t>2</a:t>
            </a:r>
            <a:r>
              <a:rPr lang="zh-CN" altLang="en-US" sz="3200" b="1" dirty="0"/>
              <a:t>：</a:t>
            </a:r>
            <a:r>
              <a:rPr lang="zh-CN" altLang="en-US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作出函数</a:t>
            </a:r>
            <a:r>
              <a:rPr lang="en-US" altLang="zh-CN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y=x+1</a:t>
            </a:r>
            <a:r>
              <a:rPr lang="zh-CN" altLang="en-US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的图象，并标出上述这些解为坐标的点，它们在一次函数    </a:t>
            </a:r>
            <a:r>
              <a:rPr lang="en-US" altLang="zh-CN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y=x+1</a:t>
            </a:r>
            <a:r>
              <a:rPr lang="zh-CN" altLang="en-US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的图象上吗</a:t>
            </a:r>
            <a:r>
              <a:rPr lang="zh-CN" altLang="en-US" sz="44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？</a:t>
            </a:r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306388" y="5349875"/>
            <a:ext cx="800258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buFont typeface="Wingdings" panose="05000000000000000000" pitchFamily="2" charset="2"/>
              <a:buChar char="u"/>
            </a:pPr>
            <a:r>
              <a:rPr lang="zh-CN" altLang="en-US" sz="3200" b="1" dirty="0"/>
              <a:t>问题</a:t>
            </a:r>
            <a:r>
              <a:rPr lang="en-US" altLang="zh-CN" sz="3200" b="1" dirty="0"/>
              <a:t>4</a:t>
            </a:r>
            <a:r>
              <a:rPr lang="zh-CN" altLang="en-US" sz="3200" b="1" dirty="0"/>
              <a:t>：</a:t>
            </a:r>
            <a:r>
              <a:rPr lang="zh-CN" altLang="en-US" sz="3200" b="1" dirty="0">
                <a:ea typeface="华文新魏" panose="02010800040101010101" pitchFamily="2" charset="-122"/>
              </a:rPr>
              <a:t>由</a:t>
            </a:r>
            <a:r>
              <a:rPr lang="zh-CN" altLang="en-US" sz="2800" b="1" dirty="0">
                <a:ea typeface="华文新魏" panose="02010800040101010101" pitchFamily="2" charset="-122"/>
              </a:rPr>
              <a:t>上述</a:t>
            </a:r>
            <a:r>
              <a:rPr lang="zh-CN" altLang="en-US" sz="3200" b="1" dirty="0">
                <a:ea typeface="华文新魏" panose="02010800040101010101" pitchFamily="2" charset="-122"/>
              </a:rPr>
              <a:t>问题你发现</a:t>
            </a:r>
            <a:r>
              <a:rPr lang="zh-CN" altLang="en-US" sz="3200" b="1" dirty="0">
                <a:solidFill>
                  <a:srgbClr val="CC0000"/>
                </a:solidFill>
                <a:ea typeface="华文新魏" panose="02010800040101010101" pitchFamily="2" charset="-122"/>
              </a:rPr>
              <a:t>二元一次方程</a:t>
            </a:r>
            <a:r>
              <a:rPr lang="zh-CN" altLang="en-US" sz="3200" b="1" dirty="0">
                <a:ea typeface="华文新魏" panose="02010800040101010101" pitchFamily="2" charset="-122"/>
              </a:rPr>
              <a:t>与</a:t>
            </a:r>
            <a:r>
              <a:rPr lang="zh-CN" altLang="en-US" sz="3200" b="1" dirty="0">
                <a:solidFill>
                  <a:srgbClr val="CC0000"/>
                </a:solidFill>
                <a:ea typeface="华文新魏" panose="02010800040101010101" pitchFamily="2" charset="-122"/>
              </a:rPr>
              <a:t>一次函数</a:t>
            </a:r>
            <a:r>
              <a:rPr lang="zh-CN" altLang="en-US" sz="3200" b="1" dirty="0">
                <a:ea typeface="华文新魏" panose="02010800040101010101" pitchFamily="2" charset="-122"/>
              </a:rPr>
              <a:t>之间有什么关系？</a:t>
            </a:r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569913" y="4267200"/>
            <a:ext cx="800258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CN" altLang="en-US" sz="3200" b="1" dirty="0"/>
              <a:t>问题</a:t>
            </a:r>
            <a:r>
              <a:rPr lang="en-US" altLang="zh-CN" sz="3200" b="1" dirty="0"/>
              <a:t>3</a:t>
            </a:r>
            <a:r>
              <a:rPr lang="zh-CN" altLang="en-US" sz="3200" b="1" dirty="0"/>
              <a:t>：</a:t>
            </a:r>
            <a:r>
              <a:rPr lang="zh-CN" altLang="en-US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再在图象上任取一点，它的坐标适合方程</a:t>
            </a:r>
            <a:r>
              <a:rPr lang="en-US" altLang="zh-CN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y-x=1</a:t>
            </a:r>
            <a:r>
              <a:rPr lang="zh-CN" altLang="en-US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吗？</a:t>
            </a:r>
          </a:p>
        </p:txBody>
      </p:sp>
      <p:sp>
        <p:nvSpPr>
          <p:cNvPr id="124935" name="Text Box 7"/>
          <p:cNvSpPr txBox="1">
            <a:spLocks noChangeArrowheads="1"/>
          </p:cNvSpPr>
          <p:nvPr/>
        </p:nvSpPr>
        <p:spPr bwMode="auto">
          <a:xfrm>
            <a:off x="765175" y="1338263"/>
            <a:ext cx="7612063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CC0000"/>
                </a:solidFill>
              </a:rPr>
              <a:t>(</a:t>
            </a:r>
            <a:r>
              <a:rPr lang="zh-CN" altLang="en-US" sz="2800" b="1" dirty="0">
                <a:solidFill>
                  <a:srgbClr val="CC0000"/>
                </a:solidFill>
              </a:rPr>
              <a:t>如</a:t>
            </a:r>
            <a:r>
              <a:rPr lang="en-US" altLang="zh-CN" sz="2800" b="1" dirty="0">
                <a:solidFill>
                  <a:srgbClr val="CC0000"/>
                </a:solidFill>
              </a:rPr>
              <a:t>:x=-2,y=-1; x=-1,y=0; x=0,y=1; x=1,y=2; … </a:t>
            </a:r>
          </a:p>
          <a:p>
            <a:pPr>
              <a:spcBef>
                <a:spcPct val="50000"/>
              </a:spcBef>
            </a:pPr>
            <a:r>
              <a:rPr lang="zh-CN" altLang="zh-CN" sz="2800" b="1" dirty="0">
                <a:solidFill>
                  <a:srgbClr val="CC0000"/>
                </a:solidFill>
              </a:rPr>
              <a:t>因此</a:t>
            </a:r>
            <a:r>
              <a:rPr lang="en-US" altLang="zh-CN" sz="2800" b="1" dirty="0">
                <a:solidFill>
                  <a:srgbClr val="CC0000"/>
                </a:solidFill>
              </a:rPr>
              <a:t>,</a:t>
            </a:r>
            <a:r>
              <a:rPr lang="zh-CN" altLang="en-US" sz="2800" b="1" dirty="0">
                <a:solidFill>
                  <a:srgbClr val="CC0000"/>
                </a:solidFill>
              </a:rPr>
              <a:t>方程</a:t>
            </a:r>
            <a:r>
              <a:rPr lang="en-US" altLang="zh-CN" sz="3200" b="1" dirty="0">
                <a:solidFill>
                  <a:srgbClr val="CC0000"/>
                </a:solidFill>
              </a:rPr>
              <a:t>y-x=1</a:t>
            </a:r>
            <a:r>
              <a:rPr lang="zh-CN" altLang="en-US" sz="2800" b="1" dirty="0">
                <a:solidFill>
                  <a:srgbClr val="CC0000"/>
                </a:solidFill>
              </a:rPr>
              <a:t>有无数解 </a:t>
            </a:r>
            <a:r>
              <a:rPr lang="en-US" altLang="zh-CN" sz="2800" b="1" dirty="0">
                <a:solidFill>
                  <a:srgbClr val="CC0000"/>
                </a:solidFill>
              </a:rPr>
              <a:t>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/>
      <p:bldP spid="124932" grpId="0"/>
      <p:bldP spid="124933" grpId="0"/>
      <p:bldP spid="124934" grpId="0"/>
      <p:bldP spid="1249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520" name="Group 152"/>
          <p:cNvGraphicFramePr>
            <a:graphicFrameLocks noGrp="1"/>
          </p:cNvGraphicFramePr>
          <p:nvPr/>
        </p:nvGraphicFramePr>
        <p:xfrm>
          <a:off x="1870075" y="0"/>
          <a:ext cx="5334000" cy="4667252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1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1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49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49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2994" name="Text Box 115"/>
          <p:cNvSpPr txBox="1">
            <a:spLocks noChangeArrowheads="1"/>
          </p:cNvSpPr>
          <p:nvPr/>
        </p:nvSpPr>
        <p:spPr bwMode="auto">
          <a:xfrm>
            <a:off x="0" y="0"/>
            <a:ext cx="1203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zh-CN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</a:rPr>
              <a:t>探究</a:t>
            </a:r>
          </a:p>
        </p:txBody>
      </p:sp>
      <p:grpSp>
        <p:nvGrpSpPr>
          <p:cNvPr id="122995" name="Group 122"/>
          <p:cNvGrpSpPr/>
          <p:nvPr/>
        </p:nvGrpSpPr>
        <p:grpSpPr bwMode="auto">
          <a:xfrm>
            <a:off x="1281113" y="-231775"/>
            <a:ext cx="6624637" cy="5181600"/>
            <a:chOff x="816" y="924"/>
            <a:chExt cx="4125" cy="3456"/>
          </a:xfrm>
        </p:grpSpPr>
        <p:sp>
          <p:nvSpPr>
            <p:cNvPr id="122996" name="Line 123"/>
            <p:cNvSpPr>
              <a:spLocks noChangeShapeType="1"/>
            </p:cNvSpPr>
            <p:nvPr/>
          </p:nvSpPr>
          <p:spPr bwMode="auto">
            <a:xfrm rot="-5400000">
              <a:off x="1152" y="2700"/>
              <a:ext cx="33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97" name="Line 124"/>
            <p:cNvSpPr>
              <a:spLocks noChangeShapeType="1"/>
            </p:cNvSpPr>
            <p:nvPr/>
          </p:nvSpPr>
          <p:spPr bwMode="auto">
            <a:xfrm>
              <a:off x="864" y="3835"/>
              <a:ext cx="40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98" name="Text Box 125"/>
            <p:cNvSpPr txBox="1">
              <a:spLocks noChangeArrowheads="1"/>
            </p:cNvSpPr>
            <p:nvPr/>
          </p:nvSpPr>
          <p:spPr bwMode="auto">
            <a:xfrm>
              <a:off x="4714" y="3763"/>
              <a:ext cx="227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kumimoji="1" lang="en-US" altLang="zh-CN" sz="3200" i="1">
                  <a:solidFill>
                    <a:srgbClr val="C00000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22999" name="Text Box 126"/>
            <p:cNvSpPr txBox="1">
              <a:spLocks noChangeArrowheads="1"/>
            </p:cNvSpPr>
            <p:nvPr/>
          </p:nvSpPr>
          <p:spPr bwMode="auto">
            <a:xfrm>
              <a:off x="2592" y="924"/>
              <a:ext cx="228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kumimoji="1" lang="en-US" altLang="zh-CN" sz="3200" i="1">
                  <a:solidFill>
                    <a:srgbClr val="C00000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123000" name="Text Box 127"/>
            <p:cNvSpPr txBox="1">
              <a:spLocks noChangeArrowheads="1"/>
            </p:cNvSpPr>
            <p:nvPr/>
          </p:nvSpPr>
          <p:spPr bwMode="auto">
            <a:xfrm>
              <a:off x="2592" y="3804"/>
              <a:ext cx="210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23001" name="Text Box 128"/>
            <p:cNvSpPr txBox="1">
              <a:spLocks noChangeArrowheads="1"/>
            </p:cNvSpPr>
            <p:nvPr/>
          </p:nvSpPr>
          <p:spPr bwMode="auto">
            <a:xfrm>
              <a:off x="3052" y="3804"/>
              <a:ext cx="210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23002" name="Text Box 129"/>
            <p:cNvSpPr txBox="1">
              <a:spLocks noChangeArrowheads="1"/>
            </p:cNvSpPr>
            <p:nvPr/>
          </p:nvSpPr>
          <p:spPr bwMode="auto">
            <a:xfrm>
              <a:off x="3408" y="3804"/>
              <a:ext cx="209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23003" name="Text Box 130"/>
            <p:cNvSpPr txBox="1">
              <a:spLocks noChangeArrowheads="1"/>
            </p:cNvSpPr>
            <p:nvPr/>
          </p:nvSpPr>
          <p:spPr bwMode="auto">
            <a:xfrm>
              <a:off x="3840" y="3804"/>
              <a:ext cx="209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23004" name="Text Box 131"/>
            <p:cNvSpPr txBox="1">
              <a:spLocks noChangeArrowheads="1"/>
            </p:cNvSpPr>
            <p:nvPr/>
          </p:nvSpPr>
          <p:spPr bwMode="auto">
            <a:xfrm>
              <a:off x="4224" y="3804"/>
              <a:ext cx="210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23005" name="Text Box 132"/>
            <p:cNvSpPr txBox="1">
              <a:spLocks noChangeArrowheads="1"/>
            </p:cNvSpPr>
            <p:nvPr/>
          </p:nvSpPr>
          <p:spPr bwMode="auto">
            <a:xfrm>
              <a:off x="4608" y="3804"/>
              <a:ext cx="209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23006" name="Text Box 133"/>
            <p:cNvSpPr txBox="1">
              <a:spLocks noChangeArrowheads="1"/>
            </p:cNvSpPr>
            <p:nvPr/>
          </p:nvSpPr>
          <p:spPr bwMode="auto">
            <a:xfrm>
              <a:off x="2304" y="3804"/>
              <a:ext cx="273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-1</a:t>
              </a:r>
            </a:p>
          </p:txBody>
        </p:sp>
        <p:sp>
          <p:nvSpPr>
            <p:cNvPr id="123007" name="Text Box 134"/>
            <p:cNvSpPr txBox="1">
              <a:spLocks noChangeArrowheads="1"/>
            </p:cNvSpPr>
            <p:nvPr/>
          </p:nvSpPr>
          <p:spPr bwMode="auto">
            <a:xfrm>
              <a:off x="1920" y="3804"/>
              <a:ext cx="273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-2</a:t>
              </a:r>
            </a:p>
          </p:txBody>
        </p:sp>
        <p:sp>
          <p:nvSpPr>
            <p:cNvPr id="123008" name="Text Box 135"/>
            <p:cNvSpPr txBox="1">
              <a:spLocks noChangeArrowheads="1"/>
            </p:cNvSpPr>
            <p:nvPr/>
          </p:nvSpPr>
          <p:spPr bwMode="auto">
            <a:xfrm>
              <a:off x="1536" y="3804"/>
              <a:ext cx="272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-3</a:t>
              </a:r>
            </a:p>
          </p:txBody>
        </p:sp>
        <p:sp>
          <p:nvSpPr>
            <p:cNvPr id="123009" name="Text Box 136"/>
            <p:cNvSpPr txBox="1">
              <a:spLocks noChangeArrowheads="1"/>
            </p:cNvSpPr>
            <p:nvPr/>
          </p:nvSpPr>
          <p:spPr bwMode="auto">
            <a:xfrm>
              <a:off x="1200" y="3804"/>
              <a:ext cx="272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-4</a:t>
              </a:r>
            </a:p>
          </p:txBody>
        </p:sp>
        <p:sp>
          <p:nvSpPr>
            <p:cNvPr id="123010" name="Text Box 137"/>
            <p:cNvSpPr txBox="1">
              <a:spLocks noChangeArrowheads="1"/>
            </p:cNvSpPr>
            <p:nvPr/>
          </p:nvSpPr>
          <p:spPr bwMode="auto">
            <a:xfrm>
              <a:off x="816" y="3804"/>
              <a:ext cx="273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-5</a:t>
              </a:r>
            </a:p>
          </p:txBody>
        </p:sp>
        <p:sp>
          <p:nvSpPr>
            <p:cNvPr id="123011" name="Text Box 138"/>
            <p:cNvSpPr txBox="1">
              <a:spLocks noChangeArrowheads="1"/>
            </p:cNvSpPr>
            <p:nvPr/>
          </p:nvSpPr>
          <p:spPr bwMode="auto">
            <a:xfrm>
              <a:off x="2640" y="3324"/>
              <a:ext cx="209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23012" name="Text Box 139"/>
            <p:cNvSpPr txBox="1">
              <a:spLocks noChangeArrowheads="1"/>
            </p:cNvSpPr>
            <p:nvPr/>
          </p:nvSpPr>
          <p:spPr bwMode="auto">
            <a:xfrm>
              <a:off x="2640" y="3036"/>
              <a:ext cx="209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23013" name="Text Box 140"/>
            <p:cNvSpPr txBox="1">
              <a:spLocks noChangeArrowheads="1"/>
            </p:cNvSpPr>
            <p:nvPr/>
          </p:nvSpPr>
          <p:spPr bwMode="auto">
            <a:xfrm>
              <a:off x="2632" y="2652"/>
              <a:ext cx="209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23014" name="Text Box 141"/>
            <p:cNvSpPr txBox="1">
              <a:spLocks noChangeArrowheads="1"/>
            </p:cNvSpPr>
            <p:nvPr/>
          </p:nvSpPr>
          <p:spPr bwMode="auto">
            <a:xfrm>
              <a:off x="2632" y="2316"/>
              <a:ext cx="209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23015" name="Text Box 142"/>
            <p:cNvSpPr txBox="1">
              <a:spLocks noChangeArrowheads="1"/>
            </p:cNvSpPr>
            <p:nvPr/>
          </p:nvSpPr>
          <p:spPr bwMode="auto">
            <a:xfrm>
              <a:off x="2640" y="1980"/>
              <a:ext cx="209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23016" name="Text Box 143"/>
            <p:cNvSpPr txBox="1">
              <a:spLocks noChangeArrowheads="1"/>
            </p:cNvSpPr>
            <p:nvPr/>
          </p:nvSpPr>
          <p:spPr bwMode="auto">
            <a:xfrm>
              <a:off x="2496" y="4044"/>
              <a:ext cx="273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-1</a:t>
              </a:r>
            </a:p>
          </p:txBody>
        </p:sp>
        <p:sp>
          <p:nvSpPr>
            <p:cNvPr id="123017" name="Text Box 144"/>
            <p:cNvSpPr txBox="1">
              <a:spLocks noChangeArrowheads="1"/>
            </p:cNvSpPr>
            <p:nvPr/>
          </p:nvSpPr>
          <p:spPr bwMode="auto">
            <a:xfrm>
              <a:off x="2640" y="1620"/>
              <a:ext cx="209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23018" name="Text Box 145"/>
            <p:cNvSpPr txBox="1">
              <a:spLocks noChangeArrowheads="1"/>
            </p:cNvSpPr>
            <p:nvPr/>
          </p:nvSpPr>
          <p:spPr bwMode="auto">
            <a:xfrm>
              <a:off x="2640" y="1296"/>
              <a:ext cx="209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7</a:t>
              </a:r>
            </a:p>
          </p:txBody>
        </p:sp>
      </p:grpSp>
      <p:sp>
        <p:nvSpPr>
          <p:cNvPr id="58517" name="Line 149"/>
          <p:cNvSpPr>
            <a:spLocks noChangeShapeType="1"/>
          </p:cNvSpPr>
          <p:nvPr/>
        </p:nvSpPr>
        <p:spPr bwMode="auto">
          <a:xfrm flipV="1">
            <a:off x="3359150" y="1173163"/>
            <a:ext cx="3643313" cy="3643312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20" name="Oval 150"/>
          <p:cNvSpPr>
            <a:spLocks noChangeArrowheads="1"/>
          </p:cNvSpPr>
          <p:nvPr/>
        </p:nvSpPr>
        <p:spPr bwMode="auto">
          <a:xfrm>
            <a:off x="4418013" y="408305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kumimoji="1" lang="zh-CN" altLang="zh-CN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021" name="矩形 31"/>
          <p:cNvSpPr>
            <a:spLocks noChangeArrowheads="1"/>
          </p:cNvSpPr>
          <p:nvPr/>
        </p:nvSpPr>
        <p:spPr bwMode="auto">
          <a:xfrm>
            <a:off x="5884863" y="698500"/>
            <a:ext cx="1049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/>
              <a:t>y=x+1</a:t>
            </a:r>
            <a:endParaRPr kumimoji="1"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33" name="流程图: 联系 32"/>
          <p:cNvSpPr>
            <a:spLocks noChangeArrowheads="1"/>
          </p:cNvSpPr>
          <p:nvPr/>
        </p:nvSpPr>
        <p:spPr bwMode="auto">
          <a:xfrm>
            <a:off x="5026025" y="3019425"/>
            <a:ext cx="142875" cy="142875"/>
          </a:xfrm>
          <a:prstGeom prst="flowChartConnector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34" name="流程图: 联系 33"/>
          <p:cNvSpPr>
            <a:spLocks noChangeArrowheads="1"/>
          </p:cNvSpPr>
          <p:nvPr/>
        </p:nvSpPr>
        <p:spPr bwMode="auto">
          <a:xfrm flipV="1">
            <a:off x="5551488" y="2490788"/>
            <a:ext cx="142875" cy="142875"/>
          </a:xfrm>
          <a:prstGeom prst="flowChartConnector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 rot="10800000"/>
          <a:lstStyle/>
          <a:p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35" name="流程图: 联系 34"/>
          <p:cNvSpPr>
            <a:spLocks noChangeArrowheads="1"/>
          </p:cNvSpPr>
          <p:nvPr/>
        </p:nvSpPr>
        <p:spPr bwMode="auto">
          <a:xfrm>
            <a:off x="3979863" y="4038600"/>
            <a:ext cx="142875" cy="133350"/>
          </a:xfrm>
          <a:prstGeom prst="flowChartConnector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36" name="流程图: 联系 35"/>
          <p:cNvSpPr>
            <a:spLocks noChangeArrowheads="1"/>
          </p:cNvSpPr>
          <p:nvPr/>
        </p:nvSpPr>
        <p:spPr bwMode="auto">
          <a:xfrm>
            <a:off x="4478338" y="3511550"/>
            <a:ext cx="142875" cy="133350"/>
          </a:xfrm>
          <a:prstGeom prst="flowChartConnector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37" name="流程图: 联系 36"/>
          <p:cNvSpPr>
            <a:spLocks noChangeArrowheads="1"/>
          </p:cNvSpPr>
          <p:nvPr/>
        </p:nvSpPr>
        <p:spPr bwMode="auto">
          <a:xfrm>
            <a:off x="6040438" y="1966913"/>
            <a:ext cx="142875" cy="142875"/>
          </a:xfrm>
          <a:prstGeom prst="flowChartConnector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38" name="流程图: 联系 37"/>
          <p:cNvSpPr>
            <a:spLocks noChangeArrowheads="1"/>
          </p:cNvSpPr>
          <p:nvPr/>
        </p:nvSpPr>
        <p:spPr bwMode="auto">
          <a:xfrm>
            <a:off x="6559550" y="1446213"/>
            <a:ext cx="142875" cy="142875"/>
          </a:xfrm>
          <a:prstGeom prst="flowChartConnector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23028" name="Text Box 148"/>
          <p:cNvSpPr txBox="1">
            <a:spLocks noChangeArrowheads="1"/>
          </p:cNvSpPr>
          <p:nvPr/>
        </p:nvSpPr>
        <p:spPr bwMode="auto">
          <a:xfrm>
            <a:off x="334963" y="4765675"/>
            <a:ext cx="8809037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400" b="1" dirty="0"/>
              <a:t>2</a:t>
            </a:r>
            <a:r>
              <a:rPr kumimoji="1" lang="zh-CN" altLang="en-US" sz="2400" b="1" dirty="0"/>
              <a:t>、把以这几组解为坐标的点在坐标系上描出来，</a:t>
            </a:r>
            <a:r>
              <a:rPr lang="zh-CN" altLang="en-US" sz="2400" b="1" dirty="0"/>
              <a:t>你发现了什么</a:t>
            </a:r>
            <a:r>
              <a:rPr lang="en-US" altLang="zh-CN" sz="2400" b="1" dirty="0"/>
              <a:t>?</a:t>
            </a:r>
            <a:endParaRPr kumimoji="1" lang="en-US" altLang="zh-CN" sz="2400" dirty="0"/>
          </a:p>
          <a:p>
            <a:pPr>
              <a:spcBef>
                <a:spcPct val="50000"/>
              </a:spcBef>
            </a:pPr>
            <a:endParaRPr lang="en-US" altLang="zh-CN" sz="2400" dirty="0"/>
          </a:p>
        </p:txBody>
      </p:sp>
      <p:sp>
        <p:nvSpPr>
          <p:cNvPr id="123029" name="Text Box 149"/>
          <p:cNvSpPr txBox="1">
            <a:spLocks noChangeArrowheads="1"/>
          </p:cNvSpPr>
          <p:nvPr/>
        </p:nvSpPr>
        <p:spPr bwMode="auto">
          <a:xfrm>
            <a:off x="0" y="5124450"/>
            <a:ext cx="91440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400" b="1"/>
              <a:t>3</a:t>
            </a:r>
            <a:r>
              <a:rPr kumimoji="1" lang="zh-CN" altLang="en-US" sz="2400" b="1"/>
              <a:t>、以二元一次方程</a:t>
            </a:r>
            <a:r>
              <a:rPr kumimoji="1" lang="en-US" altLang="zh-CN" sz="2400" b="1"/>
              <a:t>y-x=1</a:t>
            </a:r>
            <a:r>
              <a:rPr kumimoji="1" lang="zh-CN" altLang="en-US" sz="2400" b="1"/>
              <a:t>的所有解为坐标的点都在一次函数</a:t>
            </a:r>
            <a:r>
              <a:rPr lang="en-US" altLang="zh-CN" sz="2400" b="1"/>
              <a:t>y=x+1</a:t>
            </a:r>
            <a:r>
              <a:rPr kumimoji="1" lang="zh-CN" altLang="en-US" sz="2400" b="1"/>
              <a:t>的图像上吗？</a:t>
            </a:r>
          </a:p>
          <a:p>
            <a:pPr>
              <a:spcBef>
                <a:spcPct val="50000"/>
              </a:spcBef>
            </a:pPr>
            <a:endParaRPr lang="en-US" altLang="zh-CN" sz="2400"/>
          </a:p>
        </p:txBody>
      </p:sp>
      <p:sp>
        <p:nvSpPr>
          <p:cNvPr id="123030" name="Text Box 150"/>
          <p:cNvSpPr txBox="1">
            <a:spLocks noChangeArrowheads="1"/>
          </p:cNvSpPr>
          <p:nvPr/>
        </p:nvSpPr>
        <p:spPr bwMode="auto">
          <a:xfrm>
            <a:off x="617538" y="5911850"/>
            <a:ext cx="8526462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sz="2400" b="1"/>
              <a:t>4</a:t>
            </a:r>
            <a:r>
              <a:rPr lang="zh-CN" altLang="en-US" sz="2400" b="1"/>
              <a:t>：再在图象上任取一点，它的坐标适合方程</a:t>
            </a:r>
            <a:r>
              <a:rPr lang="en-US" altLang="zh-CN" sz="2400" b="1"/>
              <a:t>y-x=1</a:t>
            </a:r>
            <a:r>
              <a:rPr lang="zh-CN" altLang="en-US" sz="2400" b="1"/>
              <a:t>吗？</a:t>
            </a:r>
          </a:p>
          <a:p>
            <a:pPr>
              <a:spcBef>
                <a:spcPct val="50000"/>
              </a:spcBef>
            </a:pPr>
            <a:endParaRPr lang="en-US" altLang="zh-CN" sz="2400"/>
          </a:p>
        </p:txBody>
      </p:sp>
      <p:sp>
        <p:nvSpPr>
          <p:cNvPr id="123031" name="Text Box 151"/>
          <p:cNvSpPr txBox="1">
            <a:spLocks noChangeArrowheads="1"/>
          </p:cNvSpPr>
          <p:nvPr/>
        </p:nvSpPr>
        <p:spPr bwMode="auto">
          <a:xfrm>
            <a:off x="179388" y="6323013"/>
            <a:ext cx="8964612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zh-CN" sz="2400" b="1"/>
              <a:t>5</a:t>
            </a:r>
            <a:r>
              <a:rPr lang="zh-CN" altLang="en-US" sz="2400" b="1"/>
              <a:t>：由上述问题你发现</a:t>
            </a:r>
            <a:r>
              <a:rPr lang="zh-CN" altLang="en-US" sz="2400" b="1">
                <a:solidFill>
                  <a:srgbClr val="CC0000"/>
                </a:solidFill>
              </a:rPr>
              <a:t>二元一次方程</a:t>
            </a:r>
            <a:r>
              <a:rPr lang="zh-CN" altLang="en-US" sz="2400" b="1"/>
              <a:t>与</a:t>
            </a:r>
            <a:r>
              <a:rPr lang="zh-CN" altLang="en-US" sz="2400" b="1">
                <a:solidFill>
                  <a:srgbClr val="CC0000"/>
                </a:solidFill>
              </a:rPr>
              <a:t>一次函数</a:t>
            </a:r>
            <a:r>
              <a:rPr lang="zh-CN" altLang="en-US" sz="2400" b="1"/>
              <a:t>之间有什么关系？</a:t>
            </a:r>
          </a:p>
          <a:p>
            <a:pPr>
              <a:spcBef>
                <a:spcPct val="50000"/>
              </a:spcBef>
            </a:pPr>
            <a:endParaRPr lang="en-US" altLang="zh-CN" sz="24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8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8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8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17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339725" y="4335463"/>
            <a:ext cx="8462963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即</a:t>
            </a:r>
            <a:r>
              <a:rPr lang="en-US" altLang="zh-CN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:</a:t>
            </a:r>
            <a:r>
              <a:rPr lang="en-US" altLang="zh-CN" b="1">
                <a:latin typeface="华文新魏" panose="02010800040101010101" pitchFamily="2" charset="-122"/>
                <a:ea typeface="华文新魏" panose="02010800040101010101" pitchFamily="2" charset="-122"/>
              </a:rPr>
              <a:t>      </a:t>
            </a:r>
            <a:r>
              <a:rPr lang="zh-CN" altLang="en-US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二元一次方程 </a:t>
            </a:r>
            <a:r>
              <a:rPr lang="en-US" altLang="zh-CN" sz="3200" b="1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(</a:t>
            </a:r>
            <a:r>
              <a:rPr lang="zh-CN" altLang="en-US" sz="3200" b="1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数</a:t>
            </a:r>
            <a:r>
              <a:rPr lang="en-US" altLang="zh-CN" sz="3200" b="1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)</a:t>
            </a:r>
            <a:r>
              <a:rPr lang="en-US" altLang="zh-CN" b="1">
                <a:latin typeface="华文新魏" panose="02010800040101010101" pitchFamily="2" charset="-122"/>
                <a:ea typeface="华文新魏" panose="02010800040101010101" pitchFamily="2" charset="-122"/>
              </a:rPr>
              <a:t>                     </a:t>
            </a:r>
          </a:p>
          <a:p>
            <a:pPr>
              <a:spcBef>
                <a:spcPct val="50000"/>
              </a:spcBef>
            </a:pPr>
            <a:r>
              <a:rPr lang="en-US" altLang="zh-CN" b="1">
                <a:latin typeface="华文新魏" panose="02010800040101010101" pitchFamily="2" charset="-122"/>
                <a:ea typeface="华文新魏" panose="02010800040101010101" pitchFamily="2" charset="-122"/>
              </a:rPr>
              <a:t>                                            </a:t>
            </a:r>
            <a:r>
              <a:rPr lang="zh-CN" altLang="zh-CN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相应的</a:t>
            </a:r>
            <a:r>
              <a:rPr lang="zh-CN" altLang="en-US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一次函数的图象</a:t>
            </a:r>
            <a:r>
              <a:rPr lang="en-US" altLang="zh-CN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(</a:t>
            </a:r>
            <a:r>
              <a:rPr lang="zh-CN" altLang="zh-CN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形</a:t>
            </a:r>
            <a:r>
              <a:rPr lang="en-US" altLang="zh-CN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)</a:t>
            </a:r>
          </a:p>
        </p:txBody>
      </p:sp>
      <p:sp>
        <p:nvSpPr>
          <p:cNvPr id="100357" name="Line 5"/>
          <p:cNvSpPr>
            <a:spLocks noChangeShapeType="1"/>
          </p:cNvSpPr>
          <p:nvPr/>
        </p:nvSpPr>
        <p:spPr bwMode="auto">
          <a:xfrm>
            <a:off x="2928938" y="5619750"/>
            <a:ext cx="15827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2938463" y="4935538"/>
            <a:ext cx="17002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CC0000"/>
                </a:solidFill>
                <a:ea typeface="隶书" panose="02010509060101010101" pitchFamily="49" charset="-122"/>
              </a:rPr>
              <a:t>对应  </a:t>
            </a:r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801688" y="627063"/>
            <a:ext cx="7489825" cy="399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4800" b="1" dirty="0">
                <a:solidFill>
                  <a:srgbClr val="FF3300"/>
                </a:solidFill>
                <a:ea typeface="华文新魏" panose="02010800040101010101" pitchFamily="2" charset="-122"/>
              </a:rPr>
              <a:t>结</a:t>
            </a:r>
            <a:r>
              <a:rPr lang="zh-CN" altLang="en-US" sz="4800" b="1" dirty="0">
                <a:solidFill>
                  <a:srgbClr val="FF3300"/>
                </a:solidFill>
                <a:ea typeface="华文新魏" panose="02010800040101010101" pitchFamily="2" charset="-122"/>
              </a:rPr>
              <a:t>论</a:t>
            </a:r>
            <a:r>
              <a:rPr lang="en-US" altLang="zh-CN" sz="3200" b="1" dirty="0"/>
              <a:t>:</a:t>
            </a:r>
          </a:p>
          <a:p>
            <a:pPr>
              <a:spcBef>
                <a:spcPct val="50000"/>
              </a:spcBef>
            </a:pPr>
            <a:r>
              <a:rPr lang="zh-CN" altLang="zh-CN" sz="3200" b="1" dirty="0"/>
              <a:t>以</a:t>
            </a:r>
            <a:r>
              <a:rPr lang="zh-CN" altLang="en-US" sz="3200" b="1" dirty="0"/>
              <a:t>二元一次方程的</a:t>
            </a:r>
            <a:r>
              <a:rPr lang="zh-CN" altLang="en-US" sz="3200" b="1" dirty="0">
                <a:solidFill>
                  <a:srgbClr val="CC0000"/>
                </a:solidFill>
              </a:rPr>
              <a:t>解</a:t>
            </a:r>
            <a:r>
              <a:rPr lang="zh-CN" altLang="en-US" sz="3200" b="1" dirty="0"/>
              <a:t>为</a:t>
            </a:r>
            <a:r>
              <a:rPr lang="zh-CN" altLang="en-US" sz="3200" b="1" dirty="0">
                <a:solidFill>
                  <a:srgbClr val="CC0000"/>
                </a:solidFill>
              </a:rPr>
              <a:t>坐标的点</a:t>
            </a:r>
            <a:r>
              <a:rPr lang="zh-CN" altLang="en-US" sz="3200" b="1" dirty="0"/>
              <a:t>都在相应的</a:t>
            </a:r>
            <a:r>
              <a:rPr lang="zh-CN" altLang="en-US" sz="3200" b="1" dirty="0">
                <a:solidFill>
                  <a:srgbClr val="CC0000"/>
                </a:solidFill>
              </a:rPr>
              <a:t>函数图象上</a:t>
            </a:r>
            <a:r>
              <a:rPr lang="en-US" altLang="zh-CN" sz="3200" b="1" dirty="0"/>
              <a:t>.</a:t>
            </a:r>
            <a:r>
              <a:rPr lang="zh-CN" altLang="en-US" sz="3200" b="1" dirty="0"/>
              <a:t>反过来</a:t>
            </a:r>
            <a:r>
              <a:rPr lang="en-US" altLang="zh-CN" sz="3200" b="1" dirty="0"/>
              <a:t>,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/>
              <a:t>一次函数图象上的</a:t>
            </a:r>
            <a:r>
              <a:rPr lang="zh-CN" altLang="en-US" sz="3200" b="1" dirty="0">
                <a:solidFill>
                  <a:srgbClr val="CC0000"/>
                </a:solidFill>
              </a:rPr>
              <a:t>点的坐标</a:t>
            </a:r>
            <a:r>
              <a:rPr lang="zh-CN" altLang="en-US" sz="3200" b="1" dirty="0"/>
              <a:t>都</a:t>
            </a:r>
            <a:r>
              <a:rPr lang="zh-CN" altLang="en-US" sz="3200" b="1" dirty="0">
                <a:solidFill>
                  <a:srgbClr val="CC0000"/>
                </a:solidFill>
              </a:rPr>
              <a:t>适合相应的二元一次方程</a:t>
            </a:r>
            <a:r>
              <a:rPr lang="en-US" altLang="zh-CN" sz="3200" b="1" dirty="0">
                <a:solidFill>
                  <a:srgbClr val="CC0000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endParaRPr lang="en-US" altLang="zh-CN" sz="3200" b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/>
      <p:bldP spid="100357" grpId="0" animBg="1"/>
      <p:bldP spid="100358" grpId="0"/>
      <p:bldP spid="1003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907256" y="4487863"/>
            <a:ext cx="7543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dirty="0" smtClean="0">
                <a:latin typeface="Times New Roman" panose="02020603050405020304" pitchFamily="18" charset="0"/>
              </a:rPr>
              <a:t>二</a:t>
            </a:r>
            <a:r>
              <a:rPr kumimoji="1" lang="zh-CN" altLang="en-US" sz="3200" dirty="0">
                <a:latin typeface="Times New Roman" panose="02020603050405020304" pitchFamily="18" charset="0"/>
              </a:rPr>
              <a:t>元一次方程的图像就是</a:t>
            </a:r>
            <a:r>
              <a:rPr kumimoji="1" lang="zh-CN" altLang="en-US" sz="3200" b="1" u="sng" dirty="0">
                <a:solidFill>
                  <a:srgbClr val="FF5050"/>
                </a:solidFill>
                <a:latin typeface="Times New Roman" panose="02020603050405020304" pitchFamily="18" charset="0"/>
              </a:rPr>
              <a:t>相应</a:t>
            </a:r>
            <a:r>
              <a:rPr kumimoji="1" lang="zh-CN" altLang="en-US" sz="3200" dirty="0">
                <a:latin typeface="Times New Roman" panose="02020603050405020304" pitchFamily="18" charset="0"/>
              </a:rPr>
              <a:t>的一次函数的图像，它也是一条直线</a:t>
            </a:r>
            <a:r>
              <a:rPr kumimoji="1" lang="zh-CN" altLang="en-US" sz="3200" dirty="0" smtClean="0">
                <a:latin typeface="Times New Roman" panose="02020603050405020304" pitchFamily="18" charset="0"/>
              </a:rPr>
              <a:t>。</a:t>
            </a:r>
            <a:endParaRPr kumimoji="1" lang="zh-CN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125956" name="WordArt 4"/>
          <p:cNvSpPr>
            <a:spLocks noChangeArrowheads="1" noChangeShapeType="1" noTextEdit="1"/>
          </p:cNvSpPr>
          <p:nvPr/>
        </p:nvSpPr>
        <p:spPr bwMode="auto">
          <a:xfrm>
            <a:off x="1116013" y="620713"/>
            <a:ext cx="1255712" cy="914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FF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归纳</a:t>
            </a:r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1042988" y="1773238"/>
            <a:ext cx="72723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latin typeface="Times New Roman" panose="02020603050405020304" pitchFamily="18" charset="0"/>
              </a:rPr>
              <a:t>二元一次方程与对应的一次函数的关系</a:t>
            </a:r>
            <a:r>
              <a:rPr lang="zh-CN" altLang="en-US" sz="3200" b="1" dirty="0" smtClean="0">
                <a:latin typeface="Times New Roman" panose="02020603050405020304" pitchFamily="18" charset="0"/>
              </a:rPr>
              <a:t>：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  <p:grpSp>
        <p:nvGrpSpPr>
          <p:cNvPr id="125958" name="Group 6"/>
          <p:cNvGrpSpPr/>
          <p:nvPr/>
        </p:nvGrpSpPr>
        <p:grpSpPr bwMode="auto">
          <a:xfrm>
            <a:off x="987425" y="2638425"/>
            <a:ext cx="7813675" cy="1262063"/>
            <a:chOff x="622" y="1662"/>
            <a:chExt cx="4922" cy="795"/>
          </a:xfrm>
        </p:grpSpPr>
        <p:sp>
          <p:nvSpPr>
            <p:cNvPr id="125959" name="Text Box 7"/>
            <p:cNvSpPr txBox="1">
              <a:spLocks noChangeArrowheads="1"/>
            </p:cNvSpPr>
            <p:nvPr/>
          </p:nvSpPr>
          <p:spPr bwMode="auto">
            <a:xfrm>
              <a:off x="622" y="1707"/>
              <a:ext cx="1850" cy="750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3600" b="1" dirty="0">
                  <a:solidFill>
                    <a:srgbClr val="FF5050"/>
                  </a:solidFill>
                  <a:latin typeface="Times New Roman" panose="02020603050405020304" pitchFamily="18" charset="0"/>
                </a:rPr>
                <a:t>二元一次方程</a:t>
              </a:r>
            </a:p>
            <a:p>
              <a:pPr algn="ctr"/>
              <a:r>
                <a:rPr lang="zh-CN" altLang="en-US" sz="3600" b="1" dirty="0">
                  <a:solidFill>
                    <a:srgbClr val="FF5050"/>
                  </a:solidFill>
                  <a:latin typeface="Times New Roman" panose="02020603050405020304" pitchFamily="18" charset="0"/>
                </a:rPr>
                <a:t>的解</a:t>
              </a:r>
            </a:p>
          </p:txBody>
        </p:sp>
        <p:sp>
          <p:nvSpPr>
            <p:cNvPr id="125960" name="AutoShape 8"/>
            <p:cNvSpPr>
              <a:spLocks noChangeArrowheads="1"/>
            </p:cNvSpPr>
            <p:nvPr/>
          </p:nvSpPr>
          <p:spPr bwMode="auto">
            <a:xfrm>
              <a:off x="2517" y="1888"/>
              <a:ext cx="708" cy="306"/>
            </a:xfrm>
            <a:prstGeom prst="leftRightArrow">
              <a:avLst>
                <a:gd name="adj1" fmla="val 50000"/>
                <a:gd name="adj2" fmla="val 4627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25961" name="Text Box 9"/>
            <p:cNvSpPr txBox="1">
              <a:spLocks noChangeArrowheads="1"/>
            </p:cNvSpPr>
            <p:nvPr/>
          </p:nvSpPr>
          <p:spPr bwMode="auto">
            <a:xfrm>
              <a:off x="3363" y="1662"/>
              <a:ext cx="2181" cy="75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bg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3600" b="1" dirty="0">
                  <a:solidFill>
                    <a:srgbClr val="FF5050"/>
                  </a:solidFill>
                  <a:latin typeface="Times New Roman" panose="02020603050405020304" pitchFamily="18" charset="0"/>
                </a:rPr>
                <a:t>相应的一次函数</a:t>
              </a:r>
            </a:p>
            <a:p>
              <a:pPr algn="ctr"/>
              <a:r>
                <a:rPr lang="zh-CN" altLang="en-US" sz="3600" b="1" dirty="0">
                  <a:solidFill>
                    <a:srgbClr val="FF5050"/>
                  </a:solidFill>
                  <a:latin typeface="Times New Roman" panose="02020603050405020304" pitchFamily="18" charset="0"/>
                </a:rPr>
                <a:t>的图像上的点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942975" y="1385888"/>
            <a:ext cx="7642225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u"/>
            </a:pPr>
            <a:r>
              <a:rPr lang="zh-CN" altLang="en-US" sz="3200" b="1" dirty="0"/>
              <a:t>方程</a:t>
            </a:r>
            <a:r>
              <a:rPr lang="en-US" altLang="zh-CN" sz="3200" b="1" dirty="0"/>
              <a:t>x-y=1</a:t>
            </a:r>
            <a:r>
              <a:rPr lang="zh-CN" altLang="en-US" sz="3200" b="1" dirty="0"/>
              <a:t>有一个解为          ，则一次</a:t>
            </a:r>
            <a:br>
              <a:rPr lang="zh-CN" altLang="en-US" sz="3200" b="1" dirty="0"/>
            </a:br>
            <a:r>
              <a:rPr lang="zh-CN" altLang="en-US" sz="3200" b="1" dirty="0"/>
              <a:t/>
            </a:r>
            <a:br>
              <a:rPr lang="zh-CN" altLang="en-US" sz="3200" b="1" dirty="0"/>
            </a:br>
            <a:r>
              <a:rPr lang="zh-CN" altLang="en-US" sz="3200" b="1" dirty="0"/>
              <a:t> 函数</a:t>
            </a:r>
            <a:r>
              <a:rPr lang="en-US" altLang="zh-CN" sz="3200" b="1" dirty="0"/>
              <a:t>y=x-1</a:t>
            </a:r>
            <a:r>
              <a:rPr lang="zh-CN" altLang="en-US" sz="3200" b="1" dirty="0"/>
              <a:t>的图象上有一点为</a:t>
            </a:r>
            <a:r>
              <a:rPr lang="zh-CN" altLang="en-US" sz="3200" b="1" u="sng" dirty="0"/>
              <a:t>                 </a:t>
            </a:r>
            <a:r>
              <a:rPr lang="en-US" altLang="zh-CN" sz="3200" b="1" dirty="0"/>
              <a:t>.</a:t>
            </a:r>
          </a:p>
        </p:txBody>
      </p:sp>
      <p:grpSp>
        <p:nvGrpSpPr>
          <p:cNvPr id="19495" name="Group 39"/>
          <p:cNvGrpSpPr/>
          <p:nvPr/>
        </p:nvGrpSpPr>
        <p:grpSpPr bwMode="auto">
          <a:xfrm>
            <a:off x="5427663" y="1230313"/>
            <a:ext cx="2254250" cy="969962"/>
            <a:chOff x="3419" y="631"/>
            <a:chExt cx="1420" cy="611"/>
          </a:xfrm>
        </p:grpSpPr>
        <p:sp>
          <p:nvSpPr>
            <p:cNvPr id="19492" name="AutoShape 36"/>
            <p:cNvSpPr/>
            <p:nvPr/>
          </p:nvSpPr>
          <p:spPr bwMode="auto">
            <a:xfrm>
              <a:off x="3419" y="713"/>
              <a:ext cx="74" cy="457"/>
            </a:xfrm>
            <a:prstGeom prst="leftBrace">
              <a:avLst>
                <a:gd name="adj1" fmla="val 5146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93" name="Text Box 37"/>
            <p:cNvSpPr txBox="1">
              <a:spLocks noChangeArrowheads="1"/>
            </p:cNvSpPr>
            <p:nvPr/>
          </p:nvSpPr>
          <p:spPr bwMode="auto">
            <a:xfrm>
              <a:off x="3485" y="631"/>
              <a:ext cx="13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x=2</a:t>
              </a:r>
            </a:p>
          </p:txBody>
        </p:sp>
        <p:sp>
          <p:nvSpPr>
            <p:cNvPr id="19494" name="Text Box 38"/>
            <p:cNvSpPr txBox="1">
              <a:spLocks noChangeArrowheads="1"/>
            </p:cNvSpPr>
            <p:nvPr/>
          </p:nvSpPr>
          <p:spPr bwMode="auto">
            <a:xfrm>
              <a:off x="3495" y="915"/>
              <a:ext cx="13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y=1</a:t>
              </a:r>
            </a:p>
          </p:txBody>
        </p:sp>
      </p:grpSp>
      <p:sp>
        <p:nvSpPr>
          <p:cNvPr id="19496" name="Text Box 40"/>
          <p:cNvSpPr txBox="1">
            <a:spLocks noChangeArrowheads="1"/>
          </p:cNvSpPr>
          <p:nvPr/>
        </p:nvSpPr>
        <p:spPr bwMode="auto">
          <a:xfrm>
            <a:off x="6619875" y="2103438"/>
            <a:ext cx="1638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>
                <a:solidFill>
                  <a:srgbClr val="CC0000"/>
                </a:solidFill>
              </a:rPr>
              <a:t>(2,1)</a:t>
            </a:r>
          </a:p>
        </p:txBody>
      </p:sp>
      <p:sp>
        <p:nvSpPr>
          <p:cNvPr id="19497" name="Text Box 41"/>
          <p:cNvSpPr txBox="1">
            <a:spLocks noChangeArrowheads="1"/>
          </p:cNvSpPr>
          <p:nvPr/>
        </p:nvSpPr>
        <p:spPr bwMode="auto">
          <a:xfrm>
            <a:off x="898525" y="3857625"/>
            <a:ext cx="764222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u"/>
            </a:pPr>
            <a:r>
              <a:rPr lang="zh-CN" altLang="en-US" sz="3200" b="1"/>
              <a:t>一次函数</a:t>
            </a:r>
            <a:r>
              <a:rPr lang="en-US" altLang="zh-CN" sz="3200" b="1"/>
              <a:t>y=2x-4</a:t>
            </a:r>
            <a:r>
              <a:rPr lang="zh-CN" altLang="en-US" sz="3200" b="1"/>
              <a:t>上有一点坐标为</a:t>
            </a:r>
            <a:r>
              <a:rPr lang="en-US" altLang="zh-CN" sz="3200" b="1"/>
              <a:t>(3,2),</a:t>
            </a:r>
            <a:br>
              <a:rPr lang="en-US" altLang="zh-CN" sz="3200" b="1"/>
            </a:br>
            <a:r>
              <a:rPr lang="en-US" altLang="zh-CN" sz="3200" b="1"/>
              <a:t/>
            </a:r>
            <a:br>
              <a:rPr lang="en-US" altLang="zh-CN" sz="3200" b="1"/>
            </a:br>
            <a:r>
              <a:rPr lang="en-US" altLang="zh-CN" sz="3200" b="1"/>
              <a:t> </a:t>
            </a:r>
            <a:r>
              <a:rPr lang="zh-CN" altLang="en-US" sz="3200" b="1"/>
              <a:t>则方程</a:t>
            </a:r>
            <a:r>
              <a:rPr lang="en-US" altLang="zh-CN" sz="3200" b="1"/>
              <a:t>2x-y=4</a:t>
            </a:r>
            <a:r>
              <a:rPr lang="zh-CN" altLang="en-US" sz="3200" b="1"/>
              <a:t>有一个解为</a:t>
            </a:r>
            <a:r>
              <a:rPr lang="zh-CN" altLang="en-US" sz="3200" b="1" u="sng"/>
              <a:t>                 </a:t>
            </a:r>
            <a:r>
              <a:rPr lang="en-US" altLang="zh-CN" sz="3200" b="1"/>
              <a:t>.</a:t>
            </a:r>
          </a:p>
        </p:txBody>
      </p:sp>
      <p:sp>
        <p:nvSpPr>
          <p:cNvPr id="19499" name="Text Box 43"/>
          <p:cNvSpPr txBox="1">
            <a:spLocks noChangeArrowheads="1"/>
          </p:cNvSpPr>
          <p:nvPr/>
        </p:nvSpPr>
        <p:spPr bwMode="auto">
          <a:xfrm>
            <a:off x="1233488" y="449263"/>
            <a:ext cx="18732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/>
              <a:t>练习</a:t>
            </a:r>
          </a:p>
        </p:txBody>
      </p:sp>
      <p:grpSp>
        <p:nvGrpSpPr>
          <p:cNvPr id="19500" name="Group 44"/>
          <p:cNvGrpSpPr/>
          <p:nvPr/>
        </p:nvGrpSpPr>
        <p:grpSpPr bwMode="auto">
          <a:xfrm>
            <a:off x="5802313" y="4394200"/>
            <a:ext cx="2254250" cy="969963"/>
            <a:chOff x="3419" y="631"/>
            <a:chExt cx="1420" cy="611"/>
          </a:xfrm>
        </p:grpSpPr>
        <p:sp>
          <p:nvSpPr>
            <p:cNvPr id="19501" name="AutoShape 45"/>
            <p:cNvSpPr/>
            <p:nvPr/>
          </p:nvSpPr>
          <p:spPr bwMode="auto">
            <a:xfrm>
              <a:off x="3419" y="713"/>
              <a:ext cx="74" cy="457"/>
            </a:xfrm>
            <a:prstGeom prst="leftBrace">
              <a:avLst>
                <a:gd name="adj1" fmla="val 5146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02" name="Text Box 46"/>
            <p:cNvSpPr txBox="1">
              <a:spLocks noChangeArrowheads="1"/>
            </p:cNvSpPr>
            <p:nvPr/>
          </p:nvSpPr>
          <p:spPr bwMode="auto">
            <a:xfrm>
              <a:off x="3485" y="631"/>
              <a:ext cx="13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CC0000"/>
                  </a:solidFill>
                </a:rPr>
                <a:t>x=3</a:t>
              </a:r>
            </a:p>
          </p:txBody>
        </p:sp>
        <p:sp>
          <p:nvSpPr>
            <p:cNvPr id="19503" name="Text Box 47"/>
            <p:cNvSpPr txBox="1">
              <a:spLocks noChangeArrowheads="1"/>
            </p:cNvSpPr>
            <p:nvPr/>
          </p:nvSpPr>
          <p:spPr bwMode="auto">
            <a:xfrm>
              <a:off x="3495" y="915"/>
              <a:ext cx="13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CC0000"/>
                  </a:solidFill>
                </a:rPr>
                <a:t>y=2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4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4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94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94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96" grpId="0"/>
      <p:bldP spid="1949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8" name="Group 28"/>
          <p:cNvGrpSpPr/>
          <p:nvPr/>
        </p:nvGrpSpPr>
        <p:grpSpPr bwMode="auto">
          <a:xfrm>
            <a:off x="682625" y="1493838"/>
            <a:ext cx="2254250" cy="1335087"/>
            <a:chOff x="1159" y="485"/>
            <a:chExt cx="1420" cy="841"/>
          </a:xfrm>
        </p:grpSpPr>
        <p:sp>
          <p:nvSpPr>
            <p:cNvPr id="92184" name="AutoShape 24"/>
            <p:cNvSpPr/>
            <p:nvPr/>
          </p:nvSpPr>
          <p:spPr bwMode="auto">
            <a:xfrm>
              <a:off x="1159" y="720"/>
              <a:ext cx="92" cy="503"/>
            </a:xfrm>
            <a:prstGeom prst="leftBrace">
              <a:avLst>
                <a:gd name="adj1" fmla="val 45562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185" name="Text Box 25"/>
            <p:cNvSpPr txBox="1">
              <a:spLocks noChangeArrowheads="1"/>
            </p:cNvSpPr>
            <p:nvPr/>
          </p:nvSpPr>
          <p:spPr bwMode="auto">
            <a:xfrm>
              <a:off x="1225" y="485"/>
              <a:ext cx="134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000" b="1">
                  <a:solidFill>
                    <a:srgbClr val="CC0000"/>
                  </a:solidFill>
                </a:rPr>
                <a:t>x+y=5</a:t>
              </a:r>
            </a:p>
          </p:txBody>
        </p:sp>
        <p:sp>
          <p:nvSpPr>
            <p:cNvPr id="92186" name="Text Box 26"/>
            <p:cNvSpPr txBox="1">
              <a:spLocks noChangeArrowheads="1"/>
            </p:cNvSpPr>
            <p:nvPr/>
          </p:nvSpPr>
          <p:spPr bwMode="auto">
            <a:xfrm>
              <a:off x="1235" y="922"/>
              <a:ext cx="134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b="1">
                  <a:solidFill>
                    <a:srgbClr val="0000CC"/>
                  </a:solidFill>
                </a:rPr>
                <a:t>2x-y=1</a:t>
              </a:r>
            </a:p>
          </p:txBody>
        </p:sp>
      </p:grpSp>
      <p:sp>
        <p:nvSpPr>
          <p:cNvPr id="92187" name="Text Box 27"/>
          <p:cNvSpPr txBox="1">
            <a:spLocks noChangeArrowheads="1"/>
          </p:cNvSpPr>
          <p:nvPr/>
        </p:nvSpPr>
        <p:spPr bwMode="auto">
          <a:xfrm>
            <a:off x="300038" y="976313"/>
            <a:ext cx="2832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/>
              <a:t>①    </a:t>
            </a:r>
            <a:r>
              <a:rPr lang="zh-CN" altLang="en-US" sz="3200" b="1"/>
              <a:t>解方程组</a:t>
            </a:r>
          </a:p>
        </p:txBody>
      </p:sp>
      <p:grpSp>
        <p:nvGrpSpPr>
          <p:cNvPr id="92229" name="Group 69"/>
          <p:cNvGrpSpPr/>
          <p:nvPr/>
        </p:nvGrpSpPr>
        <p:grpSpPr bwMode="auto">
          <a:xfrm>
            <a:off x="3956050" y="0"/>
            <a:ext cx="5002213" cy="5119688"/>
            <a:chOff x="2500" y="125"/>
            <a:chExt cx="3151" cy="3225"/>
          </a:xfrm>
        </p:grpSpPr>
        <p:sp>
          <p:nvSpPr>
            <p:cNvPr id="92189" name="Text Box 29"/>
            <p:cNvSpPr txBox="1">
              <a:spLocks noChangeArrowheads="1"/>
            </p:cNvSpPr>
            <p:nvPr/>
          </p:nvSpPr>
          <p:spPr bwMode="auto">
            <a:xfrm>
              <a:off x="3219" y="125"/>
              <a:ext cx="24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/>
                <a:t>同一坐标系中画图象</a:t>
              </a:r>
            </a:p>
          </p:txBody>
        </p:sp>
        <p:sp>
          <p:nvSpPr>
            <p:cNvPr id="92191" name="Rectangle 31"/>
            <p:cNvSpPr>
              <a:spLocks noChangeArrowheads="1"/>
            </p:cNvSpPr>
            <p:nvPr/>
          </p:nvSpPr>
          <p:spPr bwMode="auto">
            <a:xfrm>
              <a:off x="3008" y="622"/>
              <a:ext cx="8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 b="1">
                  <a:solidFill>
                    <a:srgbClr val="CC0000"/>
                  </a:solidFill>
                </a:rPr>
                <a:t>y=5-x</a:t>
              </a:r>
            </a:p>
          </p:txBody>
        </p:sp>
        <p:sp>
          <p:nvSpPr>
            <p:cNvPr id="92193" name="Rectangle 33"/>
            <p:cNvSpPr>
              <a:spLocks noChangeArrowheads="1"/>
            </p:cNvSpPr>
            <p:nvPr/>
          </p:nvSpPr>
          <p:spPr bwMode="auto">
            <a:xfrm>
              <a:off x="3825" y="1046"/>
              <a:ext cx="122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600" b="1">
                  <a:solidFill>
                    <a:srgbClr val="0000CC"/>
                  </a:solidFill>
                </a:rPr>
                <a:t>y=2x-1</a:t>
              </a:r>
            </a:p>
          </p:txBody>
        </p:sp>
        <p:sp>
          <p:nvSpPr>
            <p:cNvPr id="92214" name="Text Box 54"/>
            <p:cNvSpPr txBox="1">
              <a:spLocks noChangeArrowheads="1"/>
            </p:cNvSpPr>
            <p:nvPr/>
          </p:nvSpPr>
          <p:spPr bwMode="auto">
            <a:xfrm>
              <a:off x="2622" y="456"/>
              <a:ext cx="27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y</a:t>
              </a:r>
            </a:p>
          </p:txBody>
        </p:sp>
        <p:sp>
          <p:nvSpPr>
            <p:cNvPr id="92198" name="Line 38"/>
            <p:cNvSpPr>
              <a:spLocks noChangeShapeType="1"/>
            </p:cNvSpPr>
            <p:nvPr/>
          </p:nvSpPr>
          <p:spPr bwMode="auto">
            <a:xfrm flipV="1">
              <a:off x="2500" y="2790"/>
              <a:ext cx="2435" cy="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00" name="Line 40"/>
            <p:cNvSpPr>
              <a:spLocks noChangeShapeType="1"/>
            </p:cNvSpPr>
            <p:nvPr/>
          </p:nvSpPr>
          <p:spPr bwMode="auto">
            <a:xfrm flipH="1" flipV="1">
              <a:off x="2880" y="578"/>
              <a:ext cx="14" cy="26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01" name="Line 41"/>
            <p:cNvSpPr>
              <a:spLocks noChangeShapeType="1"/>
            </p:cNvSpPr>
            <p:nvPr/>
          </p:nvSpPr>
          <p:spPr bwMode="auto">
            <a:xfrm flipV="1">
              <a:off x="3200" y="2755"/>
              <a:ext cx="0" cy="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02" name="Line 42"/>
            <p:cNvSpPr>
              <a:spLocks noChangeShapeType="1"/>
            </p:cNvSpPr>
            <p:nvPr/>
          </p:nvSpPr>
          <p:spPr bwMode="auto">
            <a:xfrm flipV="1">
              <a:off x="2876" y="2425"/>
              <a:ext cx="61" cy="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03" name="Line 43"/>
            <p:cNvSpPr>
              <a:spLocks noChangeShapeType="1"/>
            </p:cNvSpPr>
            <p:nvPr/>
          </p:nvSpPr>
          <p:spPr bwMode="auto">
            <a:xfrm>
              <a:off x="2861" y="3168"/>
              <a:ext cx="8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04" name="Line 44"/>
            <p:cNvSpPr>
              <a:spLocks noChangeShapeType="1"/>
            </p:cNvSpPr>
            <p:nvPr/>
          </p:nvSpPr>
          <p:spPr bwMode="auto">
            <a:xfrm flipV="1">
              <a:off x="3528" y="2766"/>
              <a:ext cx="0" cy="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05" name="Line 45"/>
            <p:cNvSpPr>
              <a:spLocks noChangeShapeType="1"/>
            </p:cNvSpPr>
            <p:nvPr/>
          </p:nvSpPr>
          <p:spPr bwMode="auto">
            <a:xfrm flipV="1">
              <a:off x="3845" y="2764"/>
              <a:ext cx="0" cy="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06" name="Line 46"/>
            <p:cNvSpPr>
              <a:spLocks noChangeShapeType="1"/>
            </p:cNvSpPr>
            <p:nvPr/>
          </p:nvSpPr>
          <p:spPr bwMode="auto">
            <a:xfrm flipV="1">
              <a:off x="4168" y="2763"/>
              <a:ext cx="0" cy="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07" name="Line 47"/>
            <p:cNvSpPr>
              <a:spLocks noChangeShapeType="1"/>
            </p:cNvSpPr>
            <p:nvPr/>
          </p:nvSpPr>
          <p:spPr bwMode="auto">
            <a:xfrm flipV="1">
              <a:off x="4493" y="2762"/>
              <a:ext cx="0" cy="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08" name="Line 48"/>
            <p:cNvSpPr>
              <a:spLocks noChangeShapeType="1"/>
            </p:cNvSpPr>
            <p:nvPr/>
          </p:nvSpPr>
          <p:spPr bwMode="auto">
            <a:xfrm>
              <a:off x="2894" y="1669"/>
              <a:ext cx="3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09" name="Line 49"/>
            <p:cNvSpPr>
              <a:spLocks noChangeShapeType="1"/>
            </p:cNvSpPr>
            <p:nvPr/>
          </p:nvSpPr>
          <p:spPr bwMode="auto">
            <a:xfrm>
              <a:off x="2889" y="1305"/>
              <a:ext cx="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10" name="Line 50"/>
            <p:cNvSpPr>
              <a:spLocks noChangeShapeType="1"/>
            </p:cNvSpPr>
            <p:nvPr/>
          </p:nvSpPr>
          <p:spPr bwMode="auto">
            <a:xfrm flipV="1">
              <a:off x="2883" y="923"/>
              <a:ext cx="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11" name="Line 51"/>
            <p:cNvSpPr>
              <a:spLocks noChangeShapeType="1"/>
            </p:cNvSpPr>
            <p:nvPr/>
          </p:nvSpPr>
          <p:spPr bwMode="auto">
            <a:xfrm flipV="1">
              <a:off x="2879" y="2050"/>
              <a:ext cx="4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12" name="Text Box 52"/>
            <p:cNvSpPr txBox="1">
              <a:spLocks noChangeArrowheads="1"/>
            </p:cNvSpPr>
            <p:nvPr/>
          </p:nvSpPr>
          <p:spPr bwMode="auto">
            <a:xfrm>
              <a:off x="2732" y="2806"/>
              <a:ext cx="16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/>
                <a:t>0</a:t>
              </a:r>
            </a:p>
          </p:txBody>
        </p:sp>
        <p:sp>
          <p:nvSpPr>
            <p:cNvPr id="92213" name="Text Box 53"/>
            <p:cNvSpPr txBox="1">
              <a:spLocks noChangeArrowheads="1"/>
            </p:cNvSpPr>
            <p:nvPr/>
          </p:nvSpPr>
          <p:spPr bwMode="auto">
            <a:xfrm>
              <a:off x="4713" y="2742"/>
              <a:ext cx="18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x</a:t>
              </a:r>
            </a:p>
          </p:txBody>
        </p:sp>
        <p:sp>
          <p:nvSpPr>
            <p:cNvPr id="92215" name="Text Box 55"/>
            <p:cNvSpPr txBox="1">
              <a:spLocks noChangeArrowheads="1"/>
            </p:cNvSpPr>
            <p:nvPr/>
          </p:nvSpPr>
          <p:spPr bwMode="auto">
            <a:xfrm>
              <a:off x="2517" y="3023"/>
              <a:ext cx="4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-1</a:t>
              </a:r>
            </a:p>
          </p:txBody>
        </p:sp>
        <p:sp>
          <p:nvSpPr>
            <p:cNvPr id="92216" name="Text Box 56"/>
            <p:cNvSpPr txBox="1">
              <a:spLocks noChangeArrowheads="1"/>
            </p:cNvSpPr>
            <p:nvPr/>
          </p:nvSpPr>
          <p:spPr bwMode="auto">
            <a:xfrm>
              <a:off x="4404" y="2788"/>
              <a:ext cx="2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5</a:t>
              </a:r>
            </a:p>
          </p:txBody>
        </p:sp>
        <p:sp>
          <p:nvSpPr>
            <p:cNvPr id="92217" name="Text Box 57"/>
            <p:cNvSpPr txBox="1">
              <a:spLocks noChangeArrowheads="1"/>
            </p:cNvSpPr>
            <p:nvPr/>
          </p:nvSpPr>
          <p:spPr bwMode="auto">
            <a:xfrm>
              <a:off x="3748" y="2785"/>
              <a:ext cx="2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3</a:t>
              </a:r>
            </a:p>
          </p:txBody>
        </p:sp>
        <p:sp>
          <p:nvSpPr>
            <p:cNvPr id="92218" name="Text Box 58"/>
            <p:cNvSpPr txBox="1">
              <a:spLocks noChangeArrowheads="1"/>
            </p:cNvSpPr>
            <p:nvPr/>
          </p:nvSpPr>
          <p:spPr bwMode="auto">
            <a:xfrm>
              <a:off x="3428" y="2794"/>
              <a:ext cx="2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2</a:t>
              </a:r>
            </a:p>
          </p:txBody>
        </p:sp>
        <p:sp>
          <p:nvSpPr>
            <p:cNvPr id="92219" name="Text Box 59"/>
            <p:cNvSpPr txBox="1">
              <a:spLocks noChangeArrowheads="1"/>
            </p:cNvSpPr>
            <p:nvPr/>
          </p:nvSpPr>
          <p:spPr bwMode="auto">
            <a:xfrm>
              <a:off x="3088" y="2800"/>
              <a:ext cx="2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1</a:t>
              </a:r>
            </a:p>
          </p:txBody>
        </p:sp>
        <p:sp>
          <p:nvSpPr>
            <p:cNvPr id="92220" name="Text Box 60"/>
            <p:cNvSpPr txBox="1">
              <a:spLocks noChangeArrowheads="1"/>
            </p:cNvSpPr>
            <p:nvPr/>
          </p:nvSpPr>
          <p:spPr bwMode="auto">
            <a:xfrm>
              <a:off x="2699" y="2302"/>
              <a:ext cx="2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1</a:t>
              </a:r>
            </a:p>
          </p:txBody>
        </p:sp>
        <p:sp>
          <p:nvSpPr>
            <p:cNvPr id="92221" name="Text Box 61"/>
            <p:cNvSpPr txBox="1">
              <a:spLocks noChangeArrowheads="1"/>
            </p:cNvSpPr>
            <p:nvPr/>
          </p:nvSpPr>
          <p:spPr bwMode="auto">
            <a:xfrm>
              <a:off x="2692" y="846"/>
              <a:ext cx="2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5</a:t>
              </a:r>
            </a:p>
          </p:txBody>
        </p:sp>
        <p:sp>
          <p:nvSpPr>
            <p:cNvPr id="92222" name="Text Box 62"/>
            <p:cNvSpPr txBox="1">
              <a:spLocks noChangeArrowheads="1"/>
            </p:cNvSpPr>
            <p:nvPr/>
          </p:nvSpPr>
          <p:spPr bwMode="auto">
            <a:xfrm>
              <a:off x="2685" y="1189"/>
              <a:ext cx="2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4</a:t>
              </a:r>
            </a:p>
          </p:txBody>
        </p:sp>
        <p:sp>
          <p:nvSpPr>
            <p:cNvPr id="92223" name="Text Box 63"/>
            <p:cNvSpPr txBox="1">
              <a:spLocks noChangeArrowheads="1"/>
            </p:cNvSpPr>
            <p:nvPr/>
          </p:nvSpPr>
          <p:spPr bwMode="auto">
            <a:xfrm>
              <a:off x="2704" y="1566"/>
              <a:ext cx="2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3</a:t>
              </a:r>
            </a:p>
          </p:txBody>
        </p:sp>
        <p:sp>
          <p:nvSpPr>
            <p:cNvPr id="92224" name="Text Box 64"/>
            <p:cNvSpPr txBox="1">
              <a:spLocks noChangeArrowheads="1"/>
            </p:cNvSpPr>
            <p:nvPr/>
          </p:nvSpPr>
          <p:spPr bwMode="auto">
            <a:xfrm>
              <a:off x="2704" y="1908"/>
              <a:ext cx="2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2</a:t>
              </a:r>
            </a:p>
          </p:txBody>
        </p:sp>
        <p:sp>
          <p:nvSpPr>
            <p:cNvPr id="92225" name="Text Box 65"/>
            <p:cNvSpPr txBox="1">
              <a:spLocks noChangeArrowheads="1"/>
            </p:cNvSpPr>
            <p:nvPr/>
          </p:nvSpPr>
          <p:spPr bwMode="auto">
            <a:xfrm>
              <a:off x="4074" y="2783"/>
              <a:ext cx="25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4</a:t>
              </a:r>
            </a:p>
          </p:txBody>
        </p:sp>
      </p:grpSp>
      <p:sp>
        <p:nvSpPr>
          <p:cNvPr id="92226" name="Line 66"/>
          <p:cNvSpPr>
            <a:spLocks noChangeShapeType="1"/>
          </p:cNvSpPr>
          <p:nvPr/>
        </p:nvSpPr>
        <p:spPr bwMode="auto">
          <a:xfrm>
            <a:off x="4381500" y="1065213"/>
            <a:ext cx="2960688" cy="3436937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27" name="Line 67"/>
          <p:cNvSpPr>
            <a:spLocks noChangeShapeType="1"/>
          </p:cNvSpPr>
          <p:nvPr/>
        </p:nvSpPr>
        <p:spPr bwMode="auto">
          <a:xfrm flipH="1">
            <a:off x="4530725" y="1876425"/>
            <a:ext cx="1252538" cy="308927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30" name="Text Box 70"/>
          <p:cNvSpPr txBox="1">
            <a:spLocks noChangeArrowheads="1"/>
          </p:cNvSpPr>
          <p:nvPr/>
        </p:nvSpPr>
        <p:spPr bwMode="auto">
          <a:xfrm>
            <a:off x="5622925" y="2092325"/>
            <a:ext cx="11604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800000"/>
                </a:solidFill>
              </a:rPr>
              <a:t>(2, 3)</a:t>
            </a:r>
          </a:p>
        </p:txBody>
      </p:sp>
      <p:pic>
        <p:nvPicPr>
          <p:cNvPr id="92233" name="Picture 73" descr="BD2129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92750" y="2349500"/>
            <a:ext cx="123825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35" name="Line 75"/>
          <p:cNvSpPr>
            <a:spLocks noChangeShapeType="1"/>
          </p:cNvSpPr>
          <p:nvPr/>
        </p:nvSpPr>
        <p:spPr bwMode="auto">
          <a:xfrm>
            <a:off x="5581650" y="2443163"/>
            <a:ext cx="0" cy="1787525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36" name="Line 76"/>
          <p:cNvSpPr>
            <a:spLocks noChangeShapeType="1"/>
          </p:cNvSpPr>
          <p:nvPr/>
        </p:nvSpPr>
        <p:spPr bwMode="auto">
          <a:xfrm>
            <a:off x="4572000" y="2443163"/>
            <a:ext cx="99695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37" name="Text Box 77"/>
          <p:cNvSpPr txBox="1">
            <a:spLocks noChangeArrowheads="1"/>
          </p:cNvSpPr>
          <p:nvPr/>
        </p:nvSpPr>
        <p:spPr bwMode="auto">
          <a:xfrm>
            <a:off x="233363" y="4248150"/>
            <a:ext cx="187007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>
                <a:solidFill>
                  <a:srgbClr val="FF33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发现</a:t>
            </a:r>
            <a:r>
              <a:rPr lang="en-US" altLang="zh-CN" sz="4800" b="1">
                <a:solidFill>
                  <a:srgbClr val="FF33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</a:p>
        </p:txBody>
      </p:sp>
      <p:sp>
        <p:nvSpPr>
          <p:cNvPr id="92238" name="Text Box 78"/>
          <p:cNvSpPr txBox="1">
            <a:spLocks noChangeArrowheads="1"/>
          </p:cNvSpPr>
          <p:nvPr/>
        </p:nvSpPr>
        <p:spPr bwMode="auto">
          <a:xfrm>
            <a:off x="4381500" y="61913"/>
            <a:ext cx="885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/>
              <a:t>②</a:t>
            </a:r>
            <a:r>
              <a:rPr lang="zh-CN" altLang="en-US" sz="2800" b="1"/>
              <a:t>在</a:t>
            </a:r>
          </a:p>
        </p:txBody>
      </p:sp>
      <p:sp>
        <p:nvSpPr>
          <p:cNvPr id="92240" name="Text Box 80"/>
          <p:cNvSpPr txBox="1">
            <a:spLocks noChangeArrowheads="1"/>
          </p:cNvSpPr>
          <p:nvPr/>
        </p:nvSpPr>
        <p:spPr bwMode="auto">
          <a:xfrm>
            <a:off x="601663" y="0"/>
            <a:ext cx="2608262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latin typeface="隶书" panose="02010509060101010101" pitchFamily="49" charset="-122"/>
                <a:ea typeface="隶书" panose="02010509060101010101" pitchFamily="49" charset="-122"/>
              </a:rPr>
              <a:t>做一做</a:t>
            </a:r>
            <a:r>
              <a:rPr lang="en-US" altLang="zh-CN" sz="6600" b="1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</a:p>
        </p:txBody>
      </p:sp>
      <p:grpSp>
        <p:nvGrpSpPr>
          <p:cNvPr id="92244" name="Group 84"/>
          <p:cNvGrpSpPr/>
          <p:nvPr/>
        </p:nvGrpSpPr>
        <p:grpSpPr bwMode="auto">
          <a:xfrm>
            <a:off x="536575" y="4943475"/>
            <a:ext cx="8245475" cy="1587500"/>
            <a:chOff x="338" y="3114"/>
            <a:chExt cx="5194" cy="1000"/>
          </a:xfrm>
        </p:grpSpPr>
        <p:sp>
          <p:nvSpPr>
            <p:cNvPr id="92173" name="Text Box 13"/>
            <p:cNvSpPr txBox="1">
              <a:spLocks noChangeArrowheads="1"/>
            </p:cNvSpPr>
            <p:nvPr/>
          </p:nvSpPr>
          <p:spPr bwMode="auto">
            <a:xfrm>
              <a:off x="338" y="3114"/>
              <a:ext cx="5194" cy="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Wingdings" panose="05000000000000000000" pitchFamily="2" charset="2"/>
                <a:buChar char="u"/>
              </a:pPr>
              <a:r>
                <a:rPr lang="zh-CN" altLang="en-US" sz="2800" b="1"/>
                <a:t>一次函数 </a:t>
              </a:r>
              <a:r>
                <a:rPr lang="en-US" altLang="zh-CN" sz="2800" b="1"/>
                <a:t>y=5-x</a:t>
              </a:r>
              <a:r>
                <a:rPr lang="zh-CN" altLang="en-US" sz="2800" b="1"/>
                <a:t>与 </a:t>
              </a:r>
              <a:r>
                <a:rPr lang="en-US" altLang="zh-CN" sz="2800" b="1"/>
                <a:t>y=2x-1</a:t>
              </a:r>
              <a:r>
                <a:rPr lang="zh-CN" altLang="en-US" sz="2800" b="1"/>
                <a:t>的图象的交点为</a:t>
              </a:r>
              <a:r>
                <a:rPr lang="en-US" altLang="zh-CN" sz="2800" b="1"/>
                <a:t>(2,3),</a:t>
              </a:r>
              <a:r>
                <a:rPr lang="zh-CN" altLang="en-US" sz="2800" b="1"/>
                <a:t>因此        </a:t>
              </a:r>
              <a:r>
                <a:rPr lang="en-US" altLang="zh-CN" sz="2800" b="1"/>
                <a:t>x=2 </a:t>
              </a:r>
              <a:r>
                <a:rPr lang="zh-CN" altLang="en-US" sz="2800" b="1"/>
                <a:t>就是方程组       </a:t>
              </a:r>
              <a:r>
                <a:rPr lang="en-US" altLang="zh-CN" sz="2800" b="1"/>
                <a:t>x+y=5   </a:t>
              </a:r>
              <a:r>
                <a:rPr lang="zh-CN" altLang="en-US" sz="2800" b="1"/>
                <a:t>的解</a:t>
              </a:r>
            </a:p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zh-CN" altLang="en-US" sz="2800" b="1"/>
                <a:t>           </a:t>
              </a:r>
              <a:r>
                <a:rPr lang="en-US" altLang="zh-CN" sz="2800" b="1"/>
                <a:t>y=3                          2x-y=1</a:t>
              </a:r>
            </a:p>
          </p:txBody>
        </p:sp>
        <p:sp>
          <p:nvSpPr>
            <p:cNvPr id="92241" name="AutoShape 81"/>
            <p:cNvSpPr/>
            <p:nvPr/>
          </p:nvSpPr>
          <p:spPr bwMode="auto">
            <a:xfrm>
              <a:off x="896" y="3531"/>
              <a:ext cx="87" cy="499"/>
            </a:xfrm>
            <a:prstGeom prst="leftBrace">
              <a:avLst>
                <a:gd name="adj1" fmla="val 4779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242" name="AutoShape 82"/>
            <p:cNvSpPr/>
            <p:nvPr/>
          </p:nvSpPr>
          <p:spPr bwMode="auto">
            <a:xfrm>
              <a:off x="2904" y="3508"/>
              <a:ext cx="77" cy="524"/>
            </a:xfrm>
            <a:prstGeom prst="leftBrace">
              <a:avLst>
                <a:gd name="adj1" fmla="val 5671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92247" name="Group 87"/>
          <p:cNvGrpSpPr/>
          <p:nvPr/>
        </p:nvGrpSpPr>
        <p:grpSpPr bwMode="auto">
          <a:xfrm>
            <a:off x="1092200" y="2879725"/>
            <a:ext cx="2497138" cy="1801813"/>
            <a:chOff x="688" y="1814"/>
            <a:chExt cx="1573" cy="1135"/>
          </a:xfrm>
        </p:grpSpPr>
        <p:sp>
          <p:nvSpPr>
            <p:cNvPr id="92245" name="Text Box 85"/>
            <p:cNvSpPr txBox="1">
              <a:spLocks noChangeArrowheads="1"/>
            </p:cNvSpPr>
            <p:nvPr/>
          </p:nvSpPr>
          <p:spPr bwMode="auto">
            <a:xfrm>
              <a:off x="688" y="1814"/>
              <a:ext cx="1573" cy="1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 dirty="0"/>
                <a:t>将方程组变形</a:t>
              </a:r>
              <a:r>
                <a:rPr lang="en-US" altLang="zh-CN" sz="2800" b="1" dirty="0"/>
                <a:t>,</a:t>
              </a:r>
            </a:p>
            <a:p>
              <a:pPr>
                <a:spcBef>
                  <a:spcPct val="50000"/>
                </a:spcBef>
              </a:pPr>
              <a:r>
                <a:rPr lang="en-US" altLang="zh-CN" sz="2800" b="1" dirty="0"/>
                <a:t>           y=5-x</a:t>
              </a:r>
            </a:p>
            <a:p>
              <a:pPr>
                <a:spcBef>
                  <a:spcPct val="50000"/>
                </a:spcBef>
              </a:pPr>
              <a:r>
                <a:rPr lang="en-US" altLang="zh-CN" sz="2800" b="1" dirty="0"/>
                <a:t>           y=2x-1</a:t>
              </a:r>
            </a:p>
          </p:txBody>
        </p:sp>
        <p:sp>
          <p:nvSpPr>
            <p:cNvPr id="92246" name="AutoShape 86"/>
            <p:cNvSpPr/>
            <p:nvPr/>
          </p:nvSpPr>
          <p:spPr bwMode="auto">
            <a:xfrm>
              <a:off x="1229" y="2330"/>
              <a:ext cx="56" cy="559"/>
            </a:xfrm>
            <a:prstGeom prst="leftBrace">
              <a:avLst>
                <a:gd name="adj1" fmla="val 83185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6" grpId="0" animBg="1"/>
      <p:bldP spid="92227" grpId="0" animBg="1"/>
      <p:bldP spid="92230" grpId="0"/>
      <p:bldP spid="92235" grpId="0" animBg="1"/>
      <p:bldP spid="92236" grpId="0" animBg="1"/>
      <p:bldP spid="922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728663" y="698500"/>
            <a:ext cx="7686675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u"/>
            </a:pPr>
            <a:r>
              <a:rPr lang="zh-CN" altLang="en-US" sz="4800" b="1" dirty="0">
                <a:ea typeface="华文新魏" panose="02010800040101010101" pitchFamily="2" charset="-122"/>
              </a:rPr>
              <a:t>二元一次方程组的</a:t>
            </a:r>
            <a:r>
              <a:rPr lang="zh-CN" altLang="en-US" sz="4800" b="1" dirty="0">
                <a:solidFill>
                  <a:srgbClr val="CC0000"/>
                </a:solidFill>
                <a:ea typeface="华文新魏" panose="02010800040101010101" pitchFamily="2" charset="-122"/>
              </a:rPr>
              <a:t>解</a:t>
            </a:r>
            <a:r>
              <a:rPr lang="zh-CN" altLang="en-US" sz="4800" b="1" dirty="0">
                <a:ea typeface="华文新魏" panose="02010800040101010101" pitchFamily="2" charset="-122"/>
              </a:rPr>
              <a:t>与以这两个方程所对应的一次函数图象的</a:t>
            </a:r>
            <a:r>
              <a:rPr lang="zh-CN" altLang="en-US" sz="4800" b="1" dirty="0">
                <a:solidFill>
                  <a:srgbClr val="CC0000"/>
                </a:solidFill>
                <a:ea typeface="华文新魏" panose="02010800040101010101" pitchFamily="2" charset="-122"/>
              </a:rPr>
              <a:t>交点坐标</a:t>
            </a:r>
            <a:r>
              <a:rPr lang="zh-CN" altLang="en-US" sz="4800" b="1" dirty="0">
                <a:ea typeface="华文新魏" panose="02010800040101010101" pitchFamily="2" charset="-122"/>
              </a:rPr>
              <a:t>相对应。</a:t>
            </a: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728663" y="3235325"/>
            <a:ext cx="7891462" cy="2646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/>
              <a:t>由此可得</a:t>
            </a:r>
            <a:r>
              <a:rPr lang="en-US" altLang="zh-CN" sz="4000" b="1" dirty="0"/>
              <a:t>:   </a:t>
            </a:r>
          </a:p>
          <a:p>
            <a:pPr>
              <a:spcBef>
                <a:spcPct val="50000"/>
              </a:spcBef>
            </a:pPr>
            <a:r>
              <a:rPr lang="zh-CN" altLang="en-US" sz="4800" b="1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二</a:t>
            </a:r>
            <a:r>
              <a:rPr lang="zh-CN" altLang="en-US" sz="4800" b="1" dirty="0">
                <a:solidFill>
                  <a:srgbClr val="000099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元一次方程组的图象解法</a:t>
            </a:r>
            <a:r>
              <a:rPr lang="en-US" altLang="zh-CN" sz="4800" b="1" dirty="0">
                <a:solidFill>
                  <a:srgbClr val="000099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3300"/>
                </a:solidFill>
              </a:rPr>
              <a:t>写函数，作图象，找交点，下结</a:t>
            </a:r>
            <a:r>
              <a:rPr lang="zh-CN" altLang="en-US" sz="3600" b="1" dirty="0" smtClean="0">
                <a:solidFill>
                  <a:srgbClr val="FF3300"/>
                </a:solidFill>
              </a:rPr>
              <a:t>论</a:t>
            </a:r>
            <a:endParaRPr lang="zh-CN" altLang="en-US" sz="3600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4" grpId="0"/>
      <p:bldP spid="1177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04" name="Group 4"/>
          <p:cNvGrpSpPr/>
          <p:nvPr/>
        </p:nvGrpSpPr>
        <p:grpSpPr bwMode="auto">
          <a:xfrm>
            <a:off x="1725613" y="742950"/>
            <a:ext cx="3109912" cy="1455738"/>
            <a:chOff x="1159" y="485"/>
            <a:chExt cx="1420" cy="917"/>
          </a:xfrm>
        </p:grpSpPr>
        <p:sp>
          <p:nvSpPr>
            <p:cNvPr id="102405" name="AutoShape 5"/>
            <p:cNvSpPr/>
            <p:nvPr/>
          </p:nvSpPr>
          <p:spPr bwMode="auto">
            <a:xfrm>
              <a:off x="1159" y="720"/>
              <a:ext cx="92" cy="503"/>
            </a:xfrm>
            <a:prstGeom prst="leftBrace">
              <a:avLst>
                <a:gd name="adj1" fmla="val 45562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406" name="Text Box 6"/>
            <p:cNvSpPr txBox="1">
              <a:spLocks noChangeArrowheads="1"/>
            </p:cNvSpPr>
            <p:nvPr/>
          </p:nvSpPr>
          <p:spPr bwMode="auto">
            <a:xfrm>
              <a:off x="1225" y="485"/>
              <a:ext cx="1344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b="1">
                  <a:solidFill>
                    <a:srgbClr val="CC0000"/>
                  </a:solidFill>
                </a:rPr>
                <a:t>2x+y=4</a:t>
              </a:r>
            </a:p>
          </p:txBody>
        </p:sp>
        <p:sp>
          <p:nvSpPr>
            <p:cNvPr id="102407" name="Text Box 7"/>
            <p:cNvSpPr txBox="1">
              <a:spLocks noChangeArrowheads="1"/>
            </p:cNvSpPr>
            <p:nvPr/>
          </p:nvSpPr>
          <p:spPr bwMode="auto">
            <a:xfrm>
              <a:off x="1235" y="922"/>
              <a:ext cx="1344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b="1">
                  <a:solidFill>
                    <a:srgbClr val="0000CC"/>
                  </a:solidFill>
                </a:rPr>
                <a:t>2x-3y=12</a:t>
              </a:r>
            </a:p>
          </p:txBody>
        </p:sp>
      </p:grpSp>
      <p:sp>
        <p:nvSpPr>
          <p:cNvPr id="102408" name="Text Box 8"/>
          <p:cNvSpPr txBox="1">
            <a:spLocks noChangeArrowheads="1"/>
          </p:cNvSpPr>
          <p:nvPr/>
        </p:nvSpPr>
        <p:spPr bwMode="auto">
          <a:xfrm>
            <a:off x="690563" y="185738"/>
            <a:ext cx="7215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/>
              <a:t>例题</a:t>
            </a:r>
            <a:r>
              <a:rPr lang="en-US" altLang="zh-CN" sz="3600" b="1"/>
              <a:t>:</a:t>
            </a:r>
            <a:r>
              <a:rPr lang="zh-CN" altLang="en-US" sz="4000" b="1">
                <a:ea typeface="楷体_GB2312" pitchFamily="49" charset="-122"/>
              </a:rPr>
              <a:t>用图象法解方程组：</a:t>
            </a:r>
          </a:p>
        </p:txBody>
      </p:sp>
      <p:sp>
        <p:nvSpPr>
          <p:cNvPr id="102409" name="Text Box 9"/>
          <p:cNvSpPr txBox="1">
            <a:spLocks noChangeArrowheads="1"/>
          </p:cNvSpPr>
          <p:nvPr/>
        </p:nvSpPr>
        <p:spPr bwMode="auto">
          <a:xfrm>
            <a:off x="4529138" y="847725"/>
            <a:ext cx="6397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①</a:t>
            </a:r>
          </a:p>
        </p:txBody>
      </p:sp>
      <p:sp>
        <p:nvSpPr>
          <p:cNvPr id="102410" name="Text Box 10"/>
          <p:cNvSpPr txBox="1">
            <a:spLocks noChangeArrowheads="1"/>
          </p:cNvSpPr>
          <p:nvPr/>
        </p:nvSpPr>
        <p:spPr bwMode="auto">
          <a:xfrm>
            <a:off x="4545013" y="1501775"/>
            <a:ext cx="8143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②</a:t>
            </a:r>
          </a:p>
        </p:txBody>
      </p:sp>
      <p:sp>
        <p:nvSpPr>
          <p:cNvPr id="102411" name="Text Box 11"/>
          <p:cNvSpPr txBox="1">
            <a:spLocks noChangeArrowheads="1"/>
          </p:cNvSpPr>
          <p:nvPr/>
        </p:nvSpPr>
        <p:spPr bwMode="auto">
          <a:xfrm>
            <a:off x="579438" y="2178050"/>
            <a:ext cx="930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/>
              <a:t>解：</a:t>
            </a:r>
          </a:p>
        </p:txBody>
      </p:sp>
      <p:grpSp>
        <p:nvGrpSpPr>
          <p:cNvPr id="102416" name="Group 16"/>
          <p:cNvGrpSpPr/>
          <p:nvPr/>
        </p:nvGrpSpPr>
        <p:grpSpPr bwMode="auto">
          <a:xfrm>
            <a:off x="1312863" y="2344738"/>
            <a:ext cx="3438525" cy="565150"/>
            <a:chOff x="1472" y="1493"/>
            <a:chExt cx="2166" cy="356"/>
          </a:xfrm>
        </p:grpSpPr>
        <p:sp>
          <p:nvSpPr>
            <p:cNvPr id="102412" name="Text Box 12"/>
            <p:cNvSpPr txBox="1">
              <a:spLocks noChangeArrowheads="1"/>
            </p:cNvSpPr>
            <p:nvPr/>
          </p:nvSpPr>
          <p:spPr bwMode="auto">
            <a:xfrm>
              <a:off x="1472" y="1500"/>
              <a:ext cx="9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/>
                <a:t>由①得</a:t>
              </a:r>
              <a:r>
                <a:rPr lang="en-US" altLang="zh-CN" sz="2800" b="1"/>
                <a:t>:</a:t>
              </a:r>
            </a:p>
          </p:txBody>
        </p:sp>
        <p:pic>
          <p:nvPicPr>
            <p:cNvPr id="102414" name="Object 14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347" y="1493"/>
              <a:ext cx="1291" cy="3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102515" name="Group 115"/>
          <p:cNvGrpSpPr/>
          <p:nvPr/>
        </p:nvGrpSpPr>
        <p:grpSpPr bwMode="auto">
          <a:xfrm>
            <a:off x="1250950" y="2894013"/>
            <a:ext cx="3321050" cy="1093787"/>
            <a:chOff x="887" y="1560"/>
            <a:chExt cx="2092" cy="689"/>
          </a:xfrm>
        </p:grpSpPr>
        <p:sp>
          <p:nvSpPr>
            <p:cNvPr id="102413" name="Text Box 13"/>
            <p:cNvSpPr txBox="1">
              <a:spLocks noChangeArrowheads="1"/>
            </p:cNvSpPr>
            <p:nvPr/>
          </p:nvSpPr>
          <p:spPr bwMode="auto">
            <a:xfrm>
              <a:off x="887" y="1723"/>
              <a:ext cx="9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/>
                <a:t>由②得</a:t>
              </a:r>
              <a:r>
                <a:rPr lang="en-US" altLang="zh-CN" sz="2800" b="1"/>
                <a:t>:</a:t>
              </a:r>
            </a:p>
          </p:txBody>
        </p:sp>
        <p:pic>
          <p:nvPicPr>
            <p:cNvPr id="102415" name="Object 15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755" y="1560"/>
              <a:ext cx="1224" cy="6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102417" name="Text Box 17"/>
          <p:cNvSpPr txBox="1">
            <a:spLocks noChangeArrowheads="1"/>
          </p:cNvSpPr>
          <p:nvPr/>
        </p:nvSpPr>
        <p:spPr bwMode="auto">
          <a:xfrm>
            <a:off x="1335088" y="3994150"/>
            <a:ext cx="26114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/>
              <a:t>作出图象：</a:t>
            </a:r>
          </a:p>
        </p:txBody>
      </p:sp>
      <p:sp>
        <p:nvSpPr>
          <p:cNvPr id="102504" name="Text Box 104"/>
          <p:cNvSpPr txBox="1">
            <a:spLocks noChangeArrowheads="1"/>
          </p:cNvSpPr>
          <p:nvPr/>
        </p:nvSpPr>
        <p:spPr bwMode="auto">
          <a:xfrm>
            <a:off x="908050" y="4645025"/>
            <a:ext cx="3937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/>
              <a:t>观察图象得：交点</a:t>
            </a:r>
            <a:r>
              <a:rPr lang="en-US" altLang="zh-CN" sz="2800" b="1"/>
              <a:t>(3,-2)</a:t>
            </a:r>
          </a:p>
        </p:txBody>
      </p:sp>
      <p:sp>
        <p:nvSpPr>
          <p:cNvPr id="102506" name="Text Box 106"/>
          <p:cNvSpPr txBox="1">
            <a:spLocks noChangeArrowheads="1"/>
          </p:cNvSpPr>
          <p:nvPr/>
        </p:nvSpPr>
        <p:spPr bwMode="auto">
          <a:xfrm>
            <a:off x="635000" y="5451475"/>
            <a:ext cx="3937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∴</a:t>
            </a:r>
            <a:r>
              <a:rPr lang="zh-CN" altLang="en-US" sz="2800" b="1"/>
              <a:t>方程组的解为</a:t>
            </a:r>
          </a:p>
        </p:txBody>
      </p:sp>
      <p:grpSp>
        <p:nvGrpSpPr>
          <p:cNvPr id="102507" name="Group 107"/>
          <p:cNvGrpSpPr/>
          <p:nvPr/>
        </p:nvGrpSpPr>
        <p:grpSpPr bwMode="auto">
          <a:xfrm>
            <a:off x="3340100" y="5272088"/>
            <a:ext cx="2254250" cy="969962"/>
            <a:chOff x="3419" y="631"/>
            <a:chExt cx="1420" cy="611"/>
          </a:xfrm>
        </p:grpSpPr>
        <p:sp>
          <p:nvSpPr>
            <p:cNvPr id="102508" name="AutoShape 108"/>
            <p:cNvSpPr/>
            <p:nvPr/>
          </p:nvSpPr>
          <p:spPr bwMode="auto">
            <a:xfrm>
              <a:off x="3419" y="713"/>
              <a:ext cx="74" cy="457"/>
            </a:xfrm>
            <a:prstGeom prst="leftBrace">
              <a:avLst>
                <a:gd name="adj1" fmla="val 5146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09" name="Text Box 109"/>
            <p:cNvSpPr txBox="1">
              <a:spLocks noChangeArrowheads="1"/>
            </p:cNvSpPr>
            <p:nvPr/>
          </p:nvSpPr>
          <p:spPr bwMode="auto">
            <a:xfrm>
              <a:off x="3485" y="631"/>
              <a:ext cx="13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CC0000"/>
                  </a:solidFill>
                </a:rPr>
                <a:t>x=3</a:t>
              </a:r>
            </a:p>
          </p:txBody>
        </p:sp>
        <p:sp>
          <p:nvSpPr>
            <p:cNvPr id="102510" name="Text Box 110"/>
            <p:cNvSpPr txBox="1">
              <a:spLocks noChangeArrowheads="1"/>
            </p:cNvSpPr>
            <p:nvPr/>
          </p:nvSpPr>
          <p:spPr bwMode="auto">
            <a:xfrm>
              <a:off x="3495" y="915"/>
              <a:ext cx="13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CC0000"/>
                  </a:solidFill>
                </a:rPr>
                <a:t>y=-2</a:t>
              </a:r>
            </a:p>
          </p:txBody>
        </p:sp>
      </p:grpSp>
      <p:grpSp>
        <p:nvGrpSpPr>
          <p:cNvPr id="102522" name="Group 122"/>
          <p:cNvGrpSpPr/>
          <p:nvPr/>
        </p:nvGrpSpPr>
        <p:grpSpPr bwMode="auto">
          <a:xfrm>
            <a:off x="4946650" y="1287463"/>
            <a:ext cx="3979863" cy="4614862"/>
            <a:chOff x="3116" y="811"/>
            <a:chExt cx="2507" cy="2907"/>
          </a:xfrm>
        </p:grpSpPr>
        <p:pic>
          <p:nvPicPr>
            <p:cNvPr id="102505" name="Picture 105"/>
            <p:cNvPicPr>
              <a:picLocks noChangeAspect="1" noChangeArrowheads="1"/>
            </p:cNvPicPr>
            <p:nvPr/>
          </p:nvPicPr>
          <p:blipFill>
            <a:blip r:embed="rId4" cstate="email"/>
            <a:srcRect l="57663" t="23827" r="4553" b="17067"/>
            <a:stretch>
              <a:fillRect/>
            </a:stretch>
          </p:blipFill>
          <p:spPr bwMode="auto">
            <a:xfrm>
              <a:off x="3116" y="965"/>
              <a:ext cx="2426" cy="2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418" name="Picture 18"/>
            <p:cNvPicPr>
              <a:picLocks noChangeAspect="1" noChangeArrowheads="1"/>
            </p:cNvPicPr>
            <p:nvPr/>
          </p:nvPicPr>
          <p:blipFill>
            <a:blip r:embed="rId5" cstate="email">
              <a:lum contrast="6000"/>
            </a:blip>
            <a:srcRect l="45721" t="18665" r="22148" b="24477"/>
            <a:stretch>
              <a:fillRect/>
            </a:stretch>
          </p:blipFill>
          <p:spPr bwMode="auto">
            <a:xfrm>
              <a:off x="3343" y="977"/>
              <a:ext cx="2071" cy="24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2502" name="Line 102"/>
            <p:cNvSpPr>
              <a:spLocks noChangeShapeType="1"/>
            </p:cNvSpPr>
            <p:nvPr/>
          </p:nvSpPr>
          <p:spPr bwMode="auto">
            <a:xfrm flipV="1">
              <a:off x="3619" y="883"/>
              <a:ext cx="0" cy="25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03" name="Line 103"/>
            <p:cNvSpPr>
              <a:spLocks noChangeShapeType="1"/>
            </p:cNvSpPr>
            <p:nvPr/>
          </p:nvSpPr>
          <p:spPr bwMode="auto">
            <a:xfrm>
              <a:off x="3180" y="2348"/>
              <a:ext cx="23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11" name="Text Box 111"/>
            <p:cNvSpPr txBox="1">
              <a:spLocks noChangeArrowheads="1"/>
            </p:cNvSpPr>
            <p:nvPr/>
          </p:nvSpPr>
          <p:spPr bwMode="auto">
            <a:xfrm>
              <a:off x="3641" y="811"/>
              <a:ext cx="21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x</a:t>
              </a:r>
            </a:p>
          </p:txBody>
        </p:sp>
        <p:sp>
          <p:nvSpPr>
            <p:cNvPr id="102512" name="Text Box 112"/>
            <p:cNvSpPr txBox="1">
              <a:spLocks noChangeArrowheads="1"/>
            </p:cNvSpPr>
            <p:nvPr/>
          </p:nvSpPr>
          <p:spPr bwMode="auto">
            <a:xfrm>
              <a:off x="3338" y="2267"/>
              <a:ext cx="21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o</a:t>
              </a:r>
            </a:p>
          </p:txBody>
        </p:sp>
        <p:sp>
          <p:nvSpPr>
            <p:cNvPr id="102513" name="Text Box 113"/>
            <p:cNvSpPr txBox="1">
              <a:spLocks noChangeArrowheads="1"/>
            </p:cNvSpPr>
            <p:nvPr/>
          </p:nvSpPr>
          <p:spPr bwMode="auto">
            <a:xfrm>
              <a:off x="5291" y="2293"/>
              <a:ext cx="21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y</a:t>
              </a:r>
            </a:p>
          </p:txBody>
        </p:sp>
        <p:sp>
          <p:nvSpPr>
            <p:cNvPr id="102517" name="Text Box 117"/>
            <p:cNvSpPr txBox="1">
              <a:spLocks noChangeArrowheads="1"/>
            </p:cNvSpPr>
            <p:nvPr/>
          </p:nvSpPr>
          <p:spPr bwMode="auto">
            <a:xfrm>
              <a:off x="4470" y="3430"/>
              <a:ext cx="90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solidFill>
                    <a:srgbClr val="000099"/>
                  </a:solidFill>
                </a:rPr>
                <a:t>y=-2x+4</a:t>
              </a:r>
            </a:p>
          </p:txBody>
        </p:sp>
        <p:sp>
          <p:nvSpPr>
            <p:cNvPr id="102521" name="Text Box 121"/>
            <p:cNvSpPr txBox="1">
              <a:spLocks noChangeArrowheads="1"/>
            </p:cNvSpPr>
            <p:nvPr/>
          </p:nvSpPr>
          <p:spPr bwMode="auto">
            <a:xfrm>
              <a:off x="4703" y="1880"/>
              <a:ext cx="9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006600"/>
                  </a:solidFill>
                </a:rPr>
                <a:t>y</a:t>
              </a:r>
              <a:r>
                <a:rPr lang="en-US" altLang="zh-CN" sz="2400" b="1">
                  <a:solidFill>
                    <a:srgbClr val="006600"/>
                  </a:solidFill>
                </a:rPr>
                <a:t>=2/3 - 4</a:t>
              </a:r>
            </a:p>
          </p:txBody>
        </p:sp>
      </p:grpSp>
      <p:pic>
        <p:nvPicPr>
          <p:cNvPr id="102523" name="Picture 123" descr="BD21294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96100" y="4427538"/>
            <a:ext cx="123825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2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2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2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7" grpId="0"/>
      <p:bldP spid="102504" grpId="0"/>
      <p:bldP spid="102506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1029</Words>
  <Application>Microsoft Office PowerPoint</Application>
  <PresentationFormat>全屏显示(4:3)</PresentationFormat>
  <Paragraphs>222</Paragraphs>
  <Slides>17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1" baseType="lpstr">
      <vt:lpstr>华文隶书</vt:lpstr>
      <vt:lpstr>华文细黑</vt:lpstr>
      <vt:lpstr>华文新魏</vt:lpstr>
      <vt:lpstr>楷体_GB2312</vt:lpstr>
      <vt:lpstr>隶书</vt:lpstr>
      <vt:lpstr>宋体</vt:lpstr>
      <vt:lpstr>微软雅黑</vt:lpstr>
      <vt:lpstr>Arial</vt:lpstr>
      <vt:lpstr>Arial Black</vt:lpstr>
      <vt:lpstr>Tahoma</vt:lpstr>
      <vt:lpstr>Times New Roman</vt:lpstr>
      <vt:lpstr>Wingdings</vt:lpstr>
      <vt:lpstr>WWW.2PPT.COM
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2022-01-07T08:18:10Z</dcterms:created>
  <dcterms:modified xsi:type="dcterms:W3CDTF">2023-01-16T18:57:09Z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02E1C2BEBF4142D69DF36FCC58DD146A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