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4" r:id="rId2"/>
    <p:sldId id="256" r:id="rId3"/>
    <p:sldId id="257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006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C16901-CBBF-480E-B71B-EC050AB1D59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694C03-C165-42D4-83BC-D4560943136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94C03-C165-42D4-83BC-D45609431360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89E538-7F14-412D-AC0B-936818C9889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68FB99-09A5-4269-A873-EF009DE61F2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0957A4-C5D2-4636-8D08-A12CECD7383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9A72DC-2522-430B-A8ED-70F3F4E14CF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CAF15B-0543-4738-AA89-E7286FF61F2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8FEA23-85B4-42AC-B549-BD80DCA3B10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C39D3F-2558-41E3-B7FD-63B4D67652B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7C40EA-CCF2-4FE3-A502-2BF171FABA5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38FCD5-276D-4916-9CC2-3AB0149D04F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945589-639F-42E6-8E5B-0AB76DAD27E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5E6EDF-8695-4593-AF3F-93DDD8C8EB0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 i="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i="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i="0"/>
            </a:lvl1pPr>
          </a:lstStyle>
          <a:p>
            <a:fld id="{FFDD5BE5-8505-4828-906D-9A11F05056C3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0" y="1066800"/>
            <a:ext cx="914400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altLang="zh-CN" sz="6600" b="1" i="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Unit </a:t>
            </a:r>
            <a:r>
              <a:rPr lang="en-GB" altLang="zh-CN" sz="6600" b="1" i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algn="ctr"/>
            <a:r>
              <a:rPr lang="en-GB" altLang="zh-CN" sz="6600" b="1" i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Welcome </a:t>
            </a:r>
            <a:r>
              <a:rPr lang="en-GB" altLang="zh-CN" sz="6600" b="1" i="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 our school!</a:t>
            </a:r>
            <a:endParaRPr lang="en-US" altLang="zh-CN" sz="6600" b="1" i="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476625" y="3505200"/>
            <a:ext cx="3027045" cy="1106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6600" b="1" i="0" dirty="0">
                <a:latin typeface="Lao UI" pitchFamily="34" charset="0"/>
                <a:cs typeface="Lao UI" pitchFamily="34" charset="0"/>
              </a:rPr>
              <a:t>Task</a:t>
            </a:r>
          </a:p>
        </p:txBody>
      </p:sp>
      <p:sp>
        <p:nvSpPr>
          <p:cNvPr id="6" name="矩形 5"/>
          <p:cNvSpPr/>
          <p:nvPr/>
        </p:nvSpPr>
        <p:spPr>
          <a:xfrm>
            <a:off x="4350386" y="563880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l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i="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5334000" y="838200"/>
            <a:ext cx="2133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i="0" dirty="0">
                <a:solidFill>
                  <a:srgbClr val="FF0066"/>
                </a:solidFill>
                <a:latin typeface="Times New Roman" panose="02020603050405020304" pitchFamily="18" charset="0"/>
              </a:rPr>
              <a:t>a letter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4114800" y="1600200"/>
            <a:ext cx="4724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i="0" dirty="0">
                <a:latin typeface="Times New Roman" panose="02020603050405020304" pitchFamily="18" charset="0"/>
              </a:rPr>
              <a:t>Millie’s </a:t>
            </a:r>
            <a:r>
              <a:rPr lang="en-US" altLang="zh-CN" sz="3200" b="1" i="0" dirty="0" err="1">
                <a:latin typeface="Times New Roman" panose="02020603050405020304" pitchFamily="18" charset="0"/>
              </a:rPr>
              <a:t>penfriend</a:t>
            </a:r>
            <a:r>
              <a:rPr lang="en-US" altLang="zh-CN" sz="3200" b="1" i="0" dirty="0">
                <a:latin typeface="Times New Roman" panose="02020603050405020304" pitchFamily="18" charset="0"/>
              </a:rPr>
              <a:t>, Liu Yi, writes this letter </a:t>
            </a:r>
            <a:r>
              <a:rPr lang="en-US" altLang="zh-CN" sz="3200" b="1" i="0" dirty="0">
                <a:solidFill>
                  <a:srgbClr val="0000FF"/>
                </a:solidFill>
                <a:latin typeface="Times New Roman" panose="02020603050405020304" pitchFamily="18" charset="0"/>
              </a:rPr>
              <a:t>to</a:t>
            </a:r>
            <a:r>
              <a:rPr lang="en-US" altLang="zh-CN" sz="3200" b="1" i="0" dirty="0">
                <a:latin typeface="Times New Roman" panose="02020603050405020304" pitchFamily="18" charset="0"/>
              </a:rPr>
              <a:t> her.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33400" y="3352800"/>
            <a:ext cx="8229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What does Liu Yi write about in the letter?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85800" y="4562475"/>
            <a:ext cx="1905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i="0" dirty="0">
                <a:latin typeface="Times New Roman" panose="02020603050405020304" pitchFamily="18" charset="0"/>
              </a:rPr>
              <a:t>He writes about</a:t>
            </a:r>
          </a:p>
        </p:txBody>
      </p:sp>
      <p:sp>
        <p:nvSpPr>
          <p:cNvPr id="5128" name="AutoShape 8"/>
          <p:cNvSpPr/>
          <p:nvPr/>
        </p:nvSpPr>
        <p:spPr bwMode="auto">
          <a:xfrm>
            <a:off x="2743200" y="4191000"/>
            <a:ext cx="228600" cy="1981200"/>
          </a:xfrm>
          <a:prstGeom prst="leftBrace">
            <a:avLst>
              <a:gd name="adj1" fmla="val 72222"/>
              <a:gd name="adj2" fmla="val 50000"/>
            </a:avLst>
          </a:prstGeom>
          <a:noFill/>
          <a:ln w="254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2971800" y="4038600"/>
            <a:ext cx="18669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i="0" dirty="0">
                <a:solidFill>
                  <a:srgbClr val="FF0000"/>
                </a:solidFill>
                <a:latin typeface="Times New Roman" panose="02020603050405020304" pitchFamily="18" charset="0"/>
              </a:rPr>
              <a:t>his school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2971800" y="4648200"/>
            <a:ext cx="5257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i="0">
                <a:solidFill>
                  <a:srgbClr val="FF0000"/>
                </a:solidFill>
                <a:latin typeface="Times New Roman" panose="02020603050405020304" pitchFamily="18" charset="0"/>
              </a:rPr>
              <a:t>the buildings in his school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2971800" y="5181600"/>
            <a:ext cx="3810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i="0">
                <a:solidFill>
                  <a:srgbClr val="FF0000"/>
                </a:solidFill>
                <a:latin typeface="Times New Roman" panose="02020603050405020304" pitchFamily="18" charset="0"/>
              </a:rPr>
              <a:t>his teachers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2971800" y="5791200"/>
            <a:ext cx="6172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i="0">
                <a:solidFill>
                  <a:srgbClr val="FF0000"/>
                </a:solidFill>
                <a:latin typeface="Times New Roman" panose="02020603050405020304" pitchFamily="18" charset="0"/>
              </a:rPr>
              <a:t>the way(</a:t>
            </a:r>
            <a:r>
              <a:rPr lang="zh-CN" altLang="en-US" sz="3200" b="1" i="0">
                <a:solidFill>
                  <a:srgbClr val="FF0000"/>
                </a:solidFill>
                <a:latin typeface="Times New Roman" panose="02020603050405020304" pitchFamily="18" charset="0"/>
              </a:rPr>
              <a:t>方法</a:t>
            </a:r>
            <a:r>
              <a:rPr lang="en-US" altLang="zh-CN" sz="3200" b="1" i="0">
                <a:solidFill>
                  <a:srgbClr val="FF0000"/>
                </a:solidFill>
                <a:latin typeface="Times New Roman" panose="02020603050405020304" pitchFamily="18" charset="0"/>
              </a:rPr>
              <a:t>) he goes to school</a:t>
            </a:r>
          </a:p>
        </p:txBody>
      </p:sp>
      <p:pic>
        <p:nvPicPr>
          <p:cNvPr id="5133" name="Picture 13" descr="aHR0cDovL2ltZzAxLnRhb2Jhb2Nkbi5jb20vYmFvL3VwbG9hZGVkL2kxL1QxaVF0MFhjUmhYWGJRSjAuLl8xMTE3MjcuanBnXzMxMHgzMTAuanB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7225" y="457200"/>
            <a:ext cx="28956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25" grpId="0"/>
      <p:bldP spid="5126" grpId="0"/>
      <p:bldP spid="5127" grpId="0"/>
      <p:bldP spid="5128" grpId="0" animBg="1"/>
      <p:bldP spid="5129" grpId="0"/>
      <p:bldP spid="5130" grpId="0"/>
      <p:bldP spid="5131" grpId="0"/>
      <p:bldP spid="51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52400" y="292100"/>
            <a:ext cx="8534400" cy="602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Read and answer questions:</a:t>
            </a:r>
          </a:p>
          <a:p>
            <a:pPr>
              <a:lnSpc>
                <a:spcPct val="60000"/>
              </a:lnSpc>
              <a:spcBef>
                <a:spcPct val="50000"/>
              </a:spcBef>
              <a:buFontTx/>
              <a:buAutoNum type="arabicPeriod"/>
            </a:pPr>
            <a:r>
              <a:rPr lang="en-US" altLang="zh-CN" sz="2800" b="1" i="0" dirty="0">
                <a:latin typeface="Times New Roman" panose="02020603050405020304" pitchFamily="18" charset="0"/>
              </a:rPr>
              <a:t>What’s the name of Liu Yi’s school?</a:t>
            </a:r>
          </a:p>
          <a:p>
            <a:pPr>
              <a:lnSpc>
                <a:spcPct val="60000"/>
              </a:lnSpc>
              <a:spcBef>
                <a:spcPct val="50000"/>
              </a:spcBef>
              <a:buFontTx/>
              <a:buAutoNum type="arabicPeriod"/>
            </a:pPr>
            <a:endParaRPr lang="en-US" altLang="zh-CN" sz="2800" b="1" i="0" dirty="0">
              <a:latin typeface="Times New Roman" panose="02020603050405020304" pitchFamily="18" charset="0"/>
            </a:endParaRP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2800" b="1" i="0" dirty="0">
                <a:latin typeface="Times New Roman" panose="02020603050405020304" pitchFamily="18" charset="0"/>
              </a:rPr>
              <a:t>2. Is his school big or small?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2800" b="1" i="0" dirty="0">
                <a:latin typeface="Times New Roman" panose="02020603050405020304" pitchFamily="18" charset="0"/>
              </a:rPr>
              <a:t>3. How many classrooms do they have?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endParaRPr lang="en-US" altLang="zh-CN" sz="2800" b="1" i="0" dirty="0">
              <a:latin typeface="Times New Roman" panose="02020603050405020304" pitchFamily="18" charset="0"/>
            </a:endParaRP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2800" b="1" i="0" dirty="0">
                <a:latin typeface="Times New Roman" panose="02020603050405020304" pitchFamily="18" charset="0"/>
              </a:rPr>
              <a:t>4. Do they have a library?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2800" b="1" i="0" dirty="0">
                <a:latin typeface="Times New Roman" panose="02020603050405020304" pitchFamily="18" charset="0"/>
              </a:rPr>
              <a:t>5. What do they do in the reading room?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endParaRPr lang="en-US" altLang="zh-CN" sz="2800" b="1" i="0" dirty="0">
              <a:latin typeface="Times New Roman" panose="02020603050405020304" pitchFamily="18" charset="0"/>
            </a:endParaRP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2800" b="1" i="0" dirty="0">
                <a:latin typeface="Times New Roman" panose="02020603050405020304" pitchFamily="18" charset="0"/>
              </a:rPr>
              <a:t>6. Where is the playground?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endParaRPr lang="en-US" altLang="zh-CN" sz="2800" b="1" i="0" dirty="0">
              <a:latin typeface="Times New Roman" panose="02020603050405020304" pitchFamily="18" charset="0"/>
            </a:endParaRP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2800" b="1" i="0" dirty="0">
                <a:latin typeface="Times New Roman" panose="02020603050405020304" pitchFamily="18" charset="0"/>
              </a:rPr>
              <a:t>7. How does </a:t>
            </a:r>
            <a:r>
              <a:rPr lang="en-US" altLang="zh-CN" sz="2800" b="1" i="0" dirty="0" err="1">
                <a:latin typeface="Times New Roman" panose="02020603050405020304" pitchFamily="18" charset="0"/>
              </a:rPr>
              <a:t>LiuYi</a:t>
            </a:r>
            <a:r>
              <a:rPr lang="en-US" altLang="zh-CN" sz="2800" b="1" i="0" dirty="0">
                <a:latin typeface="Times New Roman" panose="02020603050405020304" pitchFamily="18" charset="0"/>
              </a:rPr>
              <a:t> go to school?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2800" b="1" i="0" dirty="0">
                <a:latin typeface="Times New Roman" panose="02020603050405020304" pitchFamily="18" charset="0"/>
              </a:rPr>
              <a:t>8. How long does it take </a:t>
            </a:r>
            <a:r>
              <a:rPr lang="en-US" altLang="zh-CN" sz="2800" b="1" i="0" dirty="0" err="1">
                <a:latin typeface="Times New Roman" panose="02020603050405020304" pitchFamily="18" charset="0"/>
              </a:rPr>
              <a:t>LiuYi</a:t>
            </a:r>
            <a:r>
              <a:rPr lang="en-US" altLang="zh-CN" sz="2800" b="1" i="0" dirty="0">
                <a:latin typeface="Times New Roman" panose="02020603050405020304" pitchFamily="18" charset="0"/>
              </a:rPr>
              <a:t> to get to school?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685800" y="1050925"/>
            <a:ext cx="3886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i="0" dirty="0">
                <a:solidFill>
                  <a:srgbClr val="0000FF"/>
                </a:solidFill>
                <a:latin typeface="Times New Roman" panose="02020603050405020304" pitchFamily="18" charset="0"/>
              </a:rPr>
              <a:t>Hope Middle School.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4724400" y="1584325"/>
            <a:ext cx="2895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i="0" dirty="0">
                <a:solidFill>
                  <a:srgbClr val="0000FF"/>
                </a:solidFill>
                <a:latin typeface="Times New Roman" panose="02020603050405020304" pitchFamily="18" charset="0"/>
              </a:rPr>
              <a:t>It is small.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533400" y="2498725"/>
            <a:ext cx="6096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i="0" dirty="0">
                <a:solidFill>
                  <a:srgbClr val="0000FF"/>
                </a:solidFill>
                <a:latin typeface="Times New Roman" panose="02020603050405020304" pitchFamily="18" charset="0"/>
              </a:rPr>
              <a:t>They only have a few classrooms.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4343400" y="3032125"/>
            <a:ext cx="3200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i="0" dirty="0">
                <a:solidFill>
                  <a:srgbClr val="0000FF"/>
                </a:solidFill>
                <a:latin typeface="Times New Roman" panose="02020603050405020304" pitchFamily="18" charset="0"/>
              </a:rPr>
              <a:t>No, they don’t.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685800" y="3916362"/>
            <a:ext cx="6096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i="0" dirty="0">
                <a:solidFill>
                  <a:srgbClr val="0000FF"/>
                </a:solidFill>
                <a:latin typeface="Times New Roman" panose="02020603050405020304" pitchFamily="18" charset="0"/>
              </a:rPr>
              <a:t>They read books there.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609600" y="4906962"/>
            <a:ext cx="6477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i="0" dirty="0">
                <a:solidFill>
                  <a:srgbClr val="0000FF"/>
                </a:solidFill>
                <a:latin typeface="Times New Roman" panose="02020603050405020304" pitchFamily="18" charset="0"/>
              </a:rPr>
              <a:t>It is in front of the classroom.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5334000" y="5287962"/>
            <a:ext cx="1828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i="0" dirty="0">
                <a:solidFill>
                  <a:srgbClr val="0000FF"/>
                </a:solidFill>
                <a:latin typeface="Times New Roman" panose="02020603050405020304" pitchFamily="18" charset="0"/>
              </a:rPr>
              <a:t>On foot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304800" y="6202362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i="0" dirty="0">
                <a:solidFill>
                  <a:srgbClr val="0000FF"/>
                </a:solidFill>
                <a:latin typeface="Times New Roman" panose="02020603050405020304" pitchFamily="18" charset="0"/>
              </a:rPr>
              <a:t>It takes him about half an hour to get to school.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  <p:bldP spid="6150" grpId="0"/>
      <p:bldP spid="6151" grpId="0"/>
      <p:bldP spid="6152" grpId="0"/>
      <p:bldP spid="6153" grpId="0"/>
      <p:bldP spid="6154" grpId="0"/>
      <p:bldP spid="6155" grpId="0"/>
      <p:bldP spid="615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457200" y="334963"/>
            <a:ext cx="2667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 dirty="0">
                <a:latin typeface="Times New Roman" panose="02020603050405020304" pitchFamily="18" charset="0"/>
              </a:rPr>
              <a:t>Key points: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304800" y="1066800"/>
            <a:ext cx="3200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i="0" dirty="0">
                <a:latin typeface="Times New Roman" panose="02020603050405020304" pitchFamily="18" charset="0"/>
              </a:rPr>
              <a:t>1. </a:t>
            </a:r>
            <a:r>
              <a:rPr lang="en-US" altLang="zh-CN" sz="3200" b="1" i="0" dirty="0">
                <a:solidFill>
                  <a:srgbClr val="FF0000"/>
                </a:solidFill>
                <a:latin typeface="Times New Roman" panose="02020603050405020304" pitchFamily="18" charset="0"/>
              </a:rPr>
              <a:t>Thanks</a:t>
            </a:r>
            <a:r>
              <a:rPr lang="en-US" altLang="zh-CN" sz="3200" b="1" i="0" dirty="0">
                <a:latin typeface="Times New Roman" panose="02020603050405020304" pitchFamily="18" charset="0"/>
              </a:rPr>
              <a:t> for </a:t>
            </a:r>
            <a:r>
              <a:rPr lang="en-US" altLang="zh-CN" sz="3200" b="1" i="0" dirty="0" err="1">
                <a:latin typeface="Times New Roman" panose="02020603050405020304" pitchFamily="18" charset="0"/>
              </a:rPr>
              <a:t>sth</a:t>
            </a:r>
            <a:r>
              <a:rPr lang="en-US" altLang="zh-CN" sz="3200" b="1" i="0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731838" y="1676400"/>
            <a:ext cx="27733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800" b="1" i="0" dirty="0">
                <a:latin typeface="Times New Roman" panose="02020603050405020304" pitchFamily="18" charset="0"/>
              </a:rPr>
              <a:t>为了某事感谢你 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762000" y="2286000"/>
            <a:ext cx="419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i="0" dirty="0">
                <a:latin typeface="Times New Roman" panose="02020603050405020304" pitchFamily="18" charset="0"/>
              </a:rPr>
              <a:t>Thanks for </a:t>
            </a:r>
            <a:r>
              <a:rPr lang="en-US" altLang="zh-CN" sz="3200" b="1" i="0" dirty="0">
                <a:solidFill>
                  <a:srgbClr val="FF0066"/>
                </a:solidFill>
                <a:latin typeface="Times New Roman" panose="02020603050405020304" pitchFamily="18" charset="0"/>
              </a:rPr>
              <a:t>doing</a:t>
            </a:r>
            <a:r>
              <a:rPr lang="en-US" altLang="zh-CN" sz="3200" b="1" i="0" dirty="0">
                <a:latin typeface="Times New Roman" panose="02020603050405020304" pitchFamily="18" charset="0"/>
              </a:rPr>
              <a:t> </a:t>
            </a:r>
            <a:r>
              <a:rPr lang="en-US" altLang="zh-CN" sz="3200" b="1" i="0" dirty="0" err="1">
                <a:latin typeface="Times New Roman" panose="02020603050405020304" pitchFamily="18" charset="0"/>
              </a:rPr>
              <a:t>sth</a:t>
            </a:r>
            <a:r>
              <a:rPr lang="en-US" altLang="zh-CN" sz="3200" b="1" i="0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4800600" y="2300288"/>
            <a:ext cx="3429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i="0" dirty="0">
                <a:latin typeface="Times New Roman" panose="02020603050405020304" pitchFamily="18" charset="0"/>
              </a:rPr>
              <a:t>感谢你做某事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762000" y="3048000"/>
            <a:ext cx="6781800" cy="167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zh-CN" altLang="en-US" sz="2800" b="1" i="0" dirty="0">
                <a:latin typeface="Times New Roman" panose="02020603050405020304" pitchFamily="18" charset="0"/>
              </a:rPr>
              <a:t>练习： 感谢你帮助我。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endParaRPr lang="zh-CN" altLang="en-US" sz="2800" b="1" i="0" dirty="0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zh-CN" altLang="en-US" sz="2800" b="1" i="0" dirty="0">
                <a:latin typeface="Times New Roman" panose="02020603050405020304" pitchFamily="18" charset="0"/>
              </a:rPr>
              <a:t>            感谢你和我一起打篮球。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1676400" y="3581400"/>
            <a:ext cx="502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i="0" dirty="0">
                <a:latin typeface="Times New Roman" panose="02020603050405020304" pitchFamily="18" charset="0"/>
              </a:rPr>
              <a:t>Thanks for </a:t>
            </a:r>
            <a:r>
              <a:rPr lang="en-US" altLang="zh-CN" sz="3200" b="1" i="0" dirty="0">
                <a:solidFill>
                  <a:srgbClr val="FF0066"/>
                </a:solidFill>
                <a:latin typeface="Times New Roman" panose="02020603050405020304" pitchFamily="18" charset="0"/>
              </a:rPr>
              <a:t>helping</a:t>
            </a:r>
            <a:r>
              <a:rPr lang="en-US" altLang="zh-CN" sz="3200" b="1" i="0" dirty="0">
                <a:latin typeface="Times New Roman" panose="02020603050405020304" pitchFamily="18" charset="0"/>
              </a:rPr>
              <a:t> me.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1295400" y="4678363"/>
            <a:ext cx="6934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i="0" dirty="0">
                <a:latin typeface="Times New Roman" panose="02020603050405020304" pitchFamily="18" charset="0"/>
              </a:rPr>
              <a:t>Thanks for </a:t>
            </a:r>
            <a:r>
              <a:rPr lang="en-US" altLang="zh-CN" sz="3200" b="1" i="0" dirty="0">
                <a:solidFill>
                  <a:srgbClr val="FF0066"/>
                </a:solidFill>
                <a:latin typeface="Times New Roman" panose="02020603050405020304" pitchFamily="18" charset="0"/>
              </a:rPr>
              <a:t>playing </a:t>
            </a:r>
            <a:r>
              <a:rPr lang="en-US" altLang="zh-CN" sz="3200" b="1" i="0" dirty="0">
                <a:latin typeface="Times New Roman" panose="02020603050405020304" pitchFamily="18" charset="0"/>
              </a:rPr>
              <a:t>basketball with me.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3657600" y="1066800"/>
            <a:ext cx="441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i="0" dirty="0">
                <a:latin typeface="Times New Roman" panose="02020603050405020304" pitchFamily="18" charset="0"/>
              </a:rPr>
              <a:t>= </a:t>
            </a:r>
            <a:r>
              <a:rPr lang="en-US" altLang="zh-CN" sz="3200" b="1" i="0" dirty="0">
                <a:solidFill>
                  <a:srgbClr val="FF0000"/>
                </a:solidFill>
                <a:latin typeface="Times New Roman" panose="02020603050405020304" pitchFamily="18" charset="0"/>
              </a:rPr>
              <a:t>Thank you</a:t>
            </a:r>
            <a:r>
              <a:rPr lang="en-US" altLang="zh-CN" sz="3200" b="1" i="0" dirty="0">
                <a:latin typeface="Times New Roman" panose="02020603050405020304" pitchFamily="18" charset="0"/>
              </a:rPr>
              <a:t> for </a:t>
            </a:r>
            <a:r>
              <a:rPr lang="en-US" altLang="zh-CN" sz="3200" b="1" i="0" dirty="0" err="1">
                <a:latin typeface="Times New Roman" panose="02020603050405020304" pitchFamily="18" charset="0"/>
              </a:rPr>
              <a:t>sth</a:t>
            </a:r>
            <a:r>
              <a:rPr lang="en-US" altLang="zh-CN" sz="3200" b="1" i="0" dirty="0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/>
      <p:bldP spid="7176" grpId="0"/>
      <p:bldP spid="7177" grpId="0"/>
      <p:bldP spid="7178" grpId="0"/>
      <p:bldP spid="7179" grpId="0"/>
      <p:bldP spid="7180" grpId="0"/>
      <p:bldP spid="7181" grpId="0"/>
      <p:bldP spid="718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81000" y="381000"/>
            <a:ext cx="3581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i="0" dirty="0">
                <a:latin typeface="Times New Roman" panose="02020603050405020304" pitchFamily="18" charset="0"/>
              </a:rPr>
              <a:t>2. a few  </a:t>
            </a:r>
            <a:r>
              <a:rPr lang="zh-CN" altLang="en-US" sz="2800" b="1" i="0" dirty="0">
                <a:latin typeface="Times New Roman" panose="02020603050405020304" pitchFamily="18" charset="0"/>
              </a:rPr>
              <a:t>一些，少量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066800" y="1066800"/>
            <a:ext cx="1600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i="0" dirty="0">
                <a:latin typeface="Times New Roman" panose="02020603050405020304" pitchFamily="18" charset="0"/>
              </a:rPr>
              <a:t>a little</a:t>
            </a:r>
            <a:endParaRPr lang="en-US" altLang="zh-CN" sz="2800" b="1" i="0" dirty="0">
              <a:latin typeface="Times New Roman" panose="02020603050405020304" pitchFamily="18" charset="0"/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381000" y="3230563"/>
            <a:ext cx="1752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i="0" dirty="0">
                <a:latin typeface="Times New Roman" panose="02020603050405020304" pitchFamily="18" charset="0"/>
              </a:rPr>
              <a:t>3. kind</a:t>
            </a:r>
            <a:endParaRPr lang="en-US" altLang="zh-CN" sz="2800" b="1" i="0" dirty="0">
              <a:latin typeface="Times New Roman" panose="02020603050405020304" pitchFamily="18" charset="0"/>
            </a:endParaRP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533400" y="5562600"/>
            <a:ext cx="3962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i="0" dirty="0">
                <a:latin typeface="Times New Roman" panose="02020603050405020304" pitchFamily="18" charset="0"/>
              </a:rPr>
              <a:t>4. like …very much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304800" y="1828800"/>
            <a:ext cx="84582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i="0" dirty="0">
                <a:latin typeface="Times New Roman" panose="02020603050405020304" pitchFamily="18" charset="0"/>
              </a:rPr>
              <a:t>练习：</a:t>
            </a:r>
            <a:r>
              <a:rPr lang="en-US" altLang="zh-CN" sz="3200" b="1" i="0" dirty="0">
                <a:latin typeface="Times New Roman" panose="02020603050405020304" pitchFamily="18" charset="0"/>
              </a:rPr>
              <a:t>There is __________ water in the glass.</a:t>
            </a:r>
          </a:p>
          <a:p>
            <a:pPr>
              <a:spcBef>
                <a:spcPct val="50000"/>
              </a:spcBef>
            </a:pPr>
            <a:r>
              <a:rPr lang="en-US" altLang="zh-CN" sz="3200" b="1" i="0" dirty="0">
                <a:latin typeface="Times New Roman" panose="02020603050405020304" pitchFamily="18" charset="0"/>
              </a:rPr>
              <a:t>          There are __________ books on the desk.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3352800" y="1828800"/>
            <a:ext cx="1295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i="0">
                <a:solidFill>
                  <a:srgbClr val="FF0000"/>
                </a:solidFill>
                <a:latin typeface="Times New Roman" panose="02020603050405020304" pitchFamily="18" charset="0"/>
              </a:rPr>
              <a:t>a little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3581400" y="2605088"/>
            <a:ext cx="1219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i="0">
                <a:solidFill>
                  <a:srgbClr val="FF0000"/>
                </a:solidFill>
                <a:latin typeface="Times New Roman" panose="02020603050405020304" pitchFamily="18" charset="0"/>
              </a:rPr>
              <a:t>a few</a:t>
            </a:r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2192338" y="3290888"/>
            <a:ext cx="2673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i="0" dirty="0"/>
              <a:t>友好的，仁慈的</a:t>
            </a:r>
          </a:p>
        </p:txBody>
      </p:sp>
      <p:grpSp>
        <p:nvGrpSpPr>
          <p:cNvPr id="8206" name="Group 14"/>
          <p:cNvGrpSpPr/>
          <p:nvPr/>
        </p:nvGrpSpPr>
        <p:grpSpPr bwMode="auto">
          <a:xfrm>
            <a:off x="914400" y="3952875"/>
            <a:ext cx="3505200" cy="1457325"/>
            <a:chOff x="576" y="2490"/>
            <a:chExt cx="2208" cy="918"/>
          </a:xfrm>
        </p:grpSpPr>
        <p:sp>
          <p:nvSpPr>
            <p:cNvPr id="8199" name="Text Box 7"/>
            <p:cNvSpPr txBox="1">
              <a:spLocks noChangeArrowheads="1"/>
            </p:cNvSpPr>
            <p:nvPr/>
          </p:nvSpPr>
          <p:spPr bwMode="auto">
            <a:xfrm>
              <a:off x="672" y="2490"/>
              <a:ext cx="2112" cy="9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zh-CN" sz="3200" b="1" i="0" dirty="0">
                  <a:latin typeface="Times New Roman" panose="02020603050405020304" pitchFamily="18" charset="0"/>
                </a:rPr>
                <a:t>be kind to sb.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zh-CN" sz="3200" b="1" i="0" dirty="0">
                  <a:latin typeface="Times New Roman" panose="02020603050405020304" pitchFamily="18" charset="0"/>
                </a:rPr>
                <a:t>be friendly to sb.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zh-CN" sz="3200" b="1" i="0" dirty="0">
                  <a:latin typeface="Times New Roman" panose="02020603050405020304" pitchFamily="18" charset="0"/>
                </a:rPr>
                <a:t>be nice to sb.</a:t>
              </a:r>
            </a:p>
          </p:txBody>
        </p:sp>
        <p:sp>
          <p:nvSpPr>
            <p:cNvPr id="8205" name="AutoShape 13"/>
            <p:cNvSpPr/>
            <p:nvPr/>
          </p:nvSpPr>
          <p:spPr bwMode="auto">
            <a:xfrm>
              <a:off x="576" y="2490"/>
              <a:ext cx="96" cy="864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3962400" y="457200"/>
            <a:ext cx="3028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 i="0" dirty="0">
                <a:latin typeface="Times New Roman" panose="02020603050405020304" pitchFamily="18" charset="0"/>
              </a:rPr>
              <a:t>（修饰可数名词）</a:t>
            </a:r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2254250" y="1066800"/>
            <a:ext cx="3384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i="0" dirty="0">
                <a:latin typeface="Times New Roman" panose="02020603050405020304" pitchFamily="18" charset="0"/>
              </a:rPr>
              <a:t>（修饰不可数名词）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8197" grpId="0"/>
      <p:bldP spid="8198" grpId="0"/>
      <p:bldP spid="8200" grpId="0"/>
      <p:bldP spid="8201" grpId="0"/>
      <p:bldP spid="8202" grpId="0"/>
      <p:bldP spid="8203" grpId="0"/>
      <p:bldP spid="8204" grpId="0"/>
      <p:bldP spid="8208" grpId="0"/>
      <p:bldP spid="82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533400" y="487363"/>
            <a:ext cx="5486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i="0">
                <a:latin typeface="Times New Roman" panose="02020603050405020304" pitchFamily="18" charset="0"/>
              </a:rPr>
              <a:t>5. far (away) from…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723900" y="1219200"/>
            <a:ext cx="7048500" cy="180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i="0" dirty="0">
                <a:latin typeface="Times New Roman" panose="02020603050405020304" pitchFamily="18" charset="0"/>
              </a:rPr>
              <a:t>练习：我家离泰州远。</a:t>
            </a:r>
          </a:p>
          <a:p>
            <a:pPr>
              <a:spcBef>
                <a:spcPct val="50000"/>
              </a:spcBef>
            </a:pPr>
            <a:r>
              <a:rPr lang="zh-CN" altLang="en-US" sz="2800" b="1" i="0" dirty="0">
                <a:latin typeface="Times New Roman" panose="02020603050405020304" pitchFamily="18" charset="0"/>
              </a:rPr>
              <a:t>           </a:t>
            </a:r>
          </a:p>
          <a:p>
            <a:pPr>
              <a:spcBef>
                <a:spcPct val="50000"/>
              </a:spcBef>
            </a:pPr>
            <a:r>
              <a:rPr lang="zh-CN" altLang="en-US" sz="2800" b="1" i="0" dirty="0">
                <a:latin typeface="Times New Roman" panose="02020603050405020304" pitchFamily="18" charset="0"/>
              </a:rPr>
              <a:t>            我家离学校不远。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143000" y="1782763"/>
            <a:ext cx="70485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i="0">
                <a:latin typeface="Times New Roman" panose="02020603050405020304" pitchFamily="18" charset="0"/>
              </a:rPr>
              <a:t>My home is far away from Taizhou.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914400" y="3078163"/>
            <a:ext cx="7391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i="0">
                <a:latin typeface="Times New Roman" panose="02020603050405020304" pitchFamily="18" charset="0"/>
              </a:rPr>
              <a:t>My home isn’t far away from the school. 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571500" y="4068763"/>
            <a:ext cx="74295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i="0">
                <a:latin typeface="Times New Roman" panose="02020603050405020304" pitchFamily="18" charset="0"/>
              </a:rPr>
              <a:t>6. all the best  </a:t>
            </a:r>
            <a:r>
              <a:rPr lang="zh-CN" altLang="en-US" sz="3200" b="1" i="0">
                <a:latin typeface="Times New Roman" panose="02020603050405020304" pitchFamily="18" charset="0"/>
              </a:rPr>
              <a:t>一切如意，万事顺利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5334000" y="533400"/>
            <a:ext cx="3048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i="0">
                <a:latin typeface="Times New Roman" panose="02020603050405020304" pitchFamily="18" charset="0"/>
              </a:rPr>
              <a:t>反义：</a:t>
            </a:r>
            <a:r>
              <a:rPr lang="en-US" altLang="zh-CN" sz="3200" b="1" i="0">
                <a:latin typeface="Times New Roman" panose="02020603050405020304" pitchFamily="18" charset="0"/>
              </a:rPr>
              <a:t>near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21" grpId="0"/>
      <p:bldP spid="9222" grpId="0"/>
      <p:bldP spid="9223" grpId="0"/>
      <p:bldP spid="9224" grpId="0"/>
      <p:bldP spid="92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04800" y="319088"/>
            <a:ext cx="4267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Useful expressions.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04800" y="1011238"/>
            <a:ext cx="8915400" cy="5008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2800" b="1" i="0" dirty="0">
                <a:latin typeface="Times New Roman" panose="02020603050405020304" pitchFamily="18" charset="0"/>
              </a:rPr>
              <a:t>I study at…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2800" b="1" i="0" dirty="0">
                <a:latin typeface="Times New Roman" panose="02020603050405020304" pitchFamily="18" charset="0"/>
              </a:rPr>
              <a:t>There are …classrooms in…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2800" b="1" i="0" dirty="0">
                <a:latin typeface="Times New Roman" panose="02020603050405020304" pitchFamily="18" charset="0"/>
              </a:rPr>
              <a:t>We have/ don’t have a playground/ a library/ a hall…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2800" b="1" i="0" dirty="0">
                <a:latin typeface="Times New Roman" panose="02020603050405020304" pitchFamily="18" charset="0"/>
              </a:rPr>
              <a:t>It’s not…, but …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2800" b="1" i="0" dirty="0">
                <a:latin typeface="Times New Roman" panose="02020603050405020304" pitchFamily="18" charset="0"/>
              </a:rPr>
              <a:t>I live </a:t>
            </a:r>
            <a:r>
              <a:rPr lang="en-US" altLang="zh-CN" sz="2800" b="1" i="0" dirty="0">
                <a:solidFill>
                  <a:srgbClr val="0000FF"/>
                </a:solidFill>
                <a:latin typeface="Times New Roman" panose="02020603050405020304" pitchFamily="18" charset="0"/>
              </a:rPr>
              <a:t>far away from</a:t>
            </a:r>
            <a:r>
              <a:rPr lang="en-US" altLang="zh-CN" sz="2800" b="1" i="0" dirty="0">
                <a:latin typeface="Times New Roman" panose="02020603050405020304" pitchFamily="18" charset="0"/>
              </a:rPr>
              <a:t> /</a:t>
            </a:r>
            <a:r>
              <a:rPr lang="en-US" altLang="zh-CN" sz="2800" b="1" i="0" dirty="0">
                <a:solidFill>
                  <a:srgbClr val="FF0000"/>
                </a:solidFill>
                <a:latin typeface="Times New Roman" panose="02020603050405020304" pitchFamily="18" charset="0"/>
              </a:rPr>
              <a:t> near</a:t>
            </a:r>
            <a:r>
              <a:rPr lang="en-US" altLang="zh-CN" sz="2800" b="1" i="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b="1" i="0" dirty="0">
                <a:latin typeface="Times New Roman" panose="02020603050405020304" pitchFamily="18" charset="0"/>
              </a:rPr>
              <a:t>the school.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2800" b="1" i="0" dirty="0">
                <a:latin typeface="Times New Roman" panose="02020603050405020304" pitchFamily="18" charset="0"/>
              </a:rPr>
              <a:t>I </a:t>
            </a:r>
            <a:r>
              <a:rPr lang="en-US" altLang="zh-CN" sz="2800" b="1" i="0" dirty="0">
                <a:solidFill>
                  <a:srgbClr val="0000FF"/>
                </a:solidFill>
                <a:latin typeface="Times New Roman" panose="02020603050405020304" pitchFamily="18" charset="0"/>
              </a:rPr>
              <a:t>take a bus</a:t>
            </a:r>
            <a:r>
              <a:rPr lang="en-US" altLang="zh-CN" sz="2800" b="1" i="0" dirty="0">
                <a:latin typeface="Times New Roman" panose="02020603050405020304" pitchFamily="18" charset="0"/>
              </a:rPr>
              <a:t> /</a:t>
            </a:r>
            <a:r>
              <a:rPr lang="en-US" altLang="zh-CN" sz="2800" b="1" i="0" dirty="0">
                <a:solidFill>
                  <a:srgbClr val="FF0000"/>
                </a:solidFill>
                <a:latin typeface="Times New Roman" panose="02020603050405020304" pitchFamily="18" charset="0"/>
              </a:rPr>
              <a:t>walk</a:t>
            </a:r>
            <a:r>
              <a:rPr lang="en-US" altLang="zh-CN" sz="2800" b="1" i="0" dirty="0">
                <a:latin typeface="Times New Roman" panose="02020603050405020304" pitchFamily="18" charset="0"/>
              </a:rPr>
              <a:t> to school.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2800" b="1" i="0" dirty="0">
                <a:latin typeface="Times New Roman" panose="02020603050405020304" pitchFamily="18" charset="0"/>
              </a:rPr>
              <a:t>I go to school by bus/ by bike/ on foot.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2800" b="1" i="0" dirty="0">
                <a:latin typeface="Times New Roman" panose="02020603050405020304" pitchFamily="18" charset="0"/>
              </a:rPr>
              <a:t>It takes me…to get to school</a:t>
            </a:r>
            <a:r>
              <a:rPr lang="en-US" altLang="zh-CN" sz="2800" b="1" i="0" dirty="0" smtClean="0">
                <a:latin typeface="Times New Roman" panose="02020603050405020304" pitchFamily="18" charset="0"/>
              </a:rPr>
              <a:t>. </a:t>
            </a:r>
            <a:endParaRPr lang="en-US" altLang="zh-CN" sz="2800" b="1" i="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438</Words>
  <Application>Microsoft Office PowerPoint</Application>
  <PresentationFormat>全屏显示(4:3)</PresentationFormat>
  <Paragraphs>76</Paragraphs>
  <Slides>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4" baseType="lpstr">
      <vt:lpstr>Lao UI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2023-01-16T18:57:14Z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8F107224FB51477D99181B28513D6D00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