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54" autoAdjust="0"/>
    <p:restoredTop sz="94660"/>
  </p:normalViewPr>
  <p:slideViewPr>
    <p:cSldViewPr>
      <p:cViewPr>
        <p:scale>
          <a:sx n="100" d="100"/>
          <a:sy n="100" d="100"/>
        </p:scale>
        <p:origin x="-300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1415D-CFEF-4441-A2F0-A07ED0BC3DA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E9B80-C8C0-4C51-A19B-054E3AE03CA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9B80-C8C0-4C51-A19B-054E3AE03CA6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BEA52-26F2-4829-8404-77DB3E8C7B0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0AF3F-0B44-4435-AE91-192815779DC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68DEA-890C-4E5E-81A3-2BB4A48689C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11EAB-C716-4522-9955-4CD7F404793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3E8E7-BCAE-419D-ADE8-E26DF1FFC9F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FB8C1-C717-41B7-B06B-1745937BDC5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BD439-F04D-4E83-B9B5-3A5806E3ADB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B5F31-C28C-4656-9FEC-D505A76F0F7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63CA2-6D83-4236-88FC-BA59F505FDC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82F08-62AD-4924-A4DC-A86BE0E0513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C14AD-4E0B-476A-AF46-51B4C46F7FB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CC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566388D-3614-4518-B472-1C99B481BB82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5"/>
          <p:cNvSpPr>
            <a:spLocks noChangeArrowheads="1" noChangeShapeType="1" noTextEdit="1"/>
          </p:cNvSpPr>
          <p:nvPr/>
        </p:nvSpPr>
        <p:spPr bwMode="auto">
          <a:xfrm>
            <a:off x="1766388" y="2060848"/>
            <a:ext cx="5545137" cy="16842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200" b="1" i="1" kern="10" spc="1600" dirty="0">
                <a:gradFill rotWithShape="1">
                  <a:gsLst>
                    <a:gs pos="0">
                      <a:srgbClr val="66FF33"/>
                    </a:gs>
                    <a:gs pos="100000">
                      <a:srgbClr val="4EC227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chemeClr val="tx1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乘法公式</a:t>
            </a:r>
          </a:p>
        </p:txBody>
      </p:sp>
      <p:pic>
        <p:nvPicPr>
          <p:cNvPr id="4" name="Picture 8" descr="BD1459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96975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2891712" y="544522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965325" y="4016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041525" y="4778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grpSp>
        <p:nvGrpSpPr>
          <p:cNvPr id="9" name="Group 23"/>
          <p:cNvGrpSpPr/>
          <p:nvPr/>
        </p:nvGrpSpPr>
        <p:grpSpPr bwMode="auto">
          <a:xfrm>
            <a:off x="250825" y="0"/>
            <a:ext cx="2286000" cy="1100138"/>
            <a:chOff x="0" y="-96"/>
            <a:chExt cx="2064" cy="520"/>
          </a:xfrm>
        </p:grpSpPr>
        <p:sp>
          <p:nvSpPr>
            <p:cNvPr id="10" name="Rectangle 24"/>
            <p:cNvSpPr>
              <a:spLocks noChangeArrowheads="1"/>
            </p:cNvSpPr>
            <p:nvPr/>
          </p:nvSpPr>
          <p:spPr bwMode="auto">
            <a:xfrm>
              <a:off x="0" y="29"/>
              <a:ext cx="2064" cy="39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7C80"/>
                </a:gs>
              </a:gsLst>
              <a:lin ang="18900000" scaled="1"/>
            </a:gradFill>
            <a:ln w="76200">
              <a:pattFill prst="openDmnd">
                <a:fgClr>
                  <a:srgbClr val="FFFFFF"/>
                </a:fgClr>
                <a:bgClr>
                  <a:srgbClr val="006600"/>
                </a:bgClr>
              </a:pattFill>
              <a:miter lim="800000"/>
            </a:ln>
            <a:effectLst/>
          </p:spPr>
          <p:txBody>
            <a:bodyPr wrap="none" anchor="ctr"/>
            <a:lstStyle/>
            <a:p>
              <a:pPr algn="ctr" eaLnBrk="0" hangingPunct="0">
                <a:lnSpc>
                  <a:spcPct val="80000"/>
                </a:lnSpc>
                <a:defRPr/>
              </a:pPr>
              <a:r>
                <a:rPr lang="zh-CN" altLang="en-US" sz="14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黑体" panose="02010609060101010101" charset="-122"/>
                  <a:ea typeface="黑体" panose="02010609060101010101" charset="-122"/>
                  <a:sym typeface="Wingdings" panose="05000000000000000000" pitchFamily="2" charset="2"/>
                </a:rPr>
                <a:t>      </a:t>
              </a:r>
              <a:r>
                <a:rPr lang="zh-CN" altLang="en-US" sz="20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黑体" panose="02010609060101010101" charset="-122"/>
                  <a:ea typeface="黑体" panose="02010609060101010101" charset="-122"/>
                  <a:sym typeface="Wingdings" panose="05000000000000000000" pitchFamily="2" charset="2"/>
                </a:rPr>
                <a:t>冀</a:t>
              </a:r>
              <a:r>
                <a:rPr lang="zh-CN" altLang="en-US" sz="20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黑体" panose="02010609060101010101" charset="-122"/>
                  <a:ea typeface="黑体" panose="02010609060101010101" charset="-122"/>
                  <a:sym typeface="Wingdings" panose="05000000000000000000" pitchFamily="2" charset="2"/>
                </a:rPr>
                <a:t>教</a:t>
              </a:r>
              <a:r>
                <a:rPr lang="zh-CN" altLang="en-US" sz="20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黑体" panose="02010609060101010101" charset="-122"/>
                  <a:ea typeface="黑体" panose="02010609060101010101" charset="-122"/>
                  <a:sym typeface="Wingdings" panose="05000000000000000000" pitchFamily="2" charset="2"/>
                </a:rPr>
                <a:t>版七年级</a:t>
              </a:r>
              <a:endParaRPr lang="en-US" altLang="zh-CN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charset="-122"/>
                <a:ea typeface="黑体" panose="02010609060101010101" charset="-122"/>
                <a:sym typeface="Wingdings" panose="05000000000000000000" pitchFamily="2" charset="2"/>
              </a:endParaRPr>
            </a:p>
            <a:p>
              <a:pPr algn="ctr" eaLnBrk="0" hangingPunct="0">
                <a:lnSpc>
                  <a:spcPct val="80000"/>
                </a:lnSpc>
                <a:defRPr/>
              </a:pPr>
              <a:r>
                <a:rPr lang="zh-CN" altLang="en-US" sz="20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黑体" panose="02010609060101010101" charset="-122"/>
                  <a:ea typeface="黑体" panose="02010609060101010101" charset="-122"/>
                  <a:sym typeface="Wingdings" panose="05000000000000000000" pitchFamily="2" charset="2"/>
                </a:rPr>
                <a:t> 数学下册</a:t>
              </a:r>
              <a:r>
                <a:rPr lang="zh-CN" altLang="en-US" sz="14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黑体" panose="02010609060101010101" charset="-122"/>
                  <a:ea typeface="黑体" panose="02010609060101010101" charset="-122"/>
                  <a:sym typeface="Wingdings" panose="05000000000000000000" pitchFamily="2" charset="2"/>
                </a:rPr>
                <a:t> </a:t>
              </a:r>
              <a:endParaRPr lang="zh-CN" altLang="en-US" sz="4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charset="-122"/>
                <a:ea typeface="黑体" panose="02010609060101010101" charset="-122"/>
              </a:endParaRPr>
            </a:p>
          </p:txBody>
        </p:sp>
        <p:pic>
          <p:nvPicPr>
            <p:cNvPr id="11" name="Picture 25" descr="677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" y="38"/>
              <a:ext cx="496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ectangle 26" descr="PE03255_"/>
            <p:cNvSpPr>
              <a:spLocks noChangeArrowheads="1"/>
            </p:cNvSpPr>
            <p:nvPr/>
          </p:nvSpPr>
          <p:spPr bwMode="auto">
            <a:xfrm>
              <a:off x="1453" y="-96"/>
              <a:ext cx="166" cy="43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endParaRPr lang="en-US" sz="5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  <a:sym typeface="Webdings" panose="05030102010509060703" pitchFamily="18" charset="2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7146925" y="55832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3489325" y="7826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pic>
        <p:nvPicPr>
          <p:cNvPr id="3078" name="Picture 8" descr="BD1459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96975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685800" y="2628900"/>
            <a:ext cx="434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 dirty="0">
                <a:latin typeface="Times New Roman" panose="02020603050405020304" pitchFamily="18" charset="0"/>
              </a:rPr>
              <a:t>计算</a:t>
            </a:r>
            <a:r>
              <a:rPr lang="en-US" altLang="zh-CN" sz="3600" b="1" dirty="0">
                <a:latin typeface="Times New Roman" panose="02020603050405020304" pitchFamily="18" charset="0"/>
              </a:rPr>
              <a:t>: (a + b)( c + d)</a:t>
            </a:r>
          </a:p>
        </p:txBody>
      </p:sp>
      <p:grpSp>
        <p:nvGrpSpPr>
          <p:cNvPr id="2" name="Group 10"/>
          <p:cNvGrpSpPr/>
          <p:nvPr/>
        </p:nvGrpSpPr>
        <p:grpSpPr bwMode="auto">
          <a:xfrm>
            <a:off x="2195513" y="2624138"/>
            <a:ext cx="3352800" cy="762000"/>
            <a:chOff x="1440" y="1392"/>
            <a:chExt cx="2112" cy="480"/>
          </a:xfrm>
        </p:grpSpPr>
        <p:sp>
          <p:nvSpPr>
            <p:cNvPr id="3095" name="Freeform 11"/>
            <p:cNvSpPr/>
            <p:nvPr/>
          </p:nvSpPr>
          <p:spPr bwMode="auto">
            <a:xfrm>
              <a:off x="1440" y="1728"/>
              <a:ext cx="816" cy="144"/>
            </a:xfrm>
            <a:custGeom>
              <a:avLst/>
              <a:gdLst>
                <a:gd name="T0" fmla="*/ 0 w 616"/>
                <a:gd name="T1" fmla="*/ 32 h 224"/>
                <a:gd name="T2" fmla="*/ 240 w 616"/>
                <a:gd name="T3" fmla="*/ 224 h 224"/>
                <a:gd name="T4" fmla="*/ 576 w 616"/>
                <a:gd name="T5" fmla="*/ 32 h 224"/>
                <a:gd name="T6" fmla="*/ 480 w 616"/>
                <a:gd name="T7" fmla="*/ 32 h 224"/>
                <a:gd name="T8" fmla="*/ 576 w 616"/>
                <a:gd name="T9" fmla="*/ 32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6"/>
                <a:gd name="T16" fmla="*/ 0 h 224"/>
                <a:gd name="T17" fmla="*/ 616 w 616"/>
                <a:gd name="T18" fmla="*/ 224 h 2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6" h="224">
                  <a:moveTo>
                    <a:pt x="0" y="32"/>
                  </a:moveTo>
                  <a:cubicBezTo>
                    <a:pt x="72" y="128"/>
                    <a:pt x="144" y="224"/>
                    <a:pt x="240" y="224"/>
                  </a:cubicBezTo>
                  <a:cubicBezTo>
                    <a:pt x="336" y="224"/>
                    <a:pt x="536" y="64"/>
                    <a:pt x="576" y="32"/>
                  </a:cubicBezTo>
                  <a:cubicBezTo>
                    <a:pt x="616" y="0"/>
                    <a:pt x="480" y="32"/>
                    <a:pt x="480" y="32"/>
                  </a:cubicBezTo>
                  <a:cubicBezTo>
                    <a:pt x="480" y="32"/>
                    <a:pt x="528" y="32"/>
                    <a:pt x="576" y="32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6" name="Text Box 12"/>
            <p:cNvSpPr txBox="1">
              <a:spLocks noChangeArrowheads="1"/>
            </p:cNvSpPr>
            <p:nvPr/>
          </p:nvSpPr>
          <p:spPr bwMode="auto">
            <a:xfrm>
              <a:off x="3120" y="1392"/>
              <a:ext cx="43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 b="1" dirty="0">
                  <a:latin typeface="Times New Roman" panose="02020603050405020304" pitchFamily="18" charset="0"/>
                </a:rPr>
                <a:t>ac</a:t>
              </a:r>
            </a:p>
          </p:txBody>
        </p:sp>
      </p:grpSp>
      <p:grpSp>
        <p:nvGrpSpPr>
          <p:cNvPr id="3" name="Group 13"/>
          <p:cNvGrpSpPr/>
          <p:nvPr/>
        </p:nvGrpSpPr>
        <p:grpSpPr bwMode="auto">
          <a:xfrm>
            <a:off x="2195513" y="2624138"/>
            <a:ext cx="4176712" cy="949325"/>
            <a:chOff x="1247" y="2205"/>
            <a:chExt cx="2631" cy="598"/>
          </a:xfrm>
        </p:grpSpPr>
        <p:sp>
          <p:nvSpPr>
            <p:cNvPr id="3093" name="Freeform 14"/>
            <p:cNvSpPr/>
            <p:nvPr/>
          </p:nvSpPr>
          <p:spPr bwMode="auto">
            <a:xfrm>
              <a:off x="1247" y="2523"/>
              <a:ext cx="1361" cy="280"/>
            </a:xfrm>
            <a:custGeom>
              <a:avLst/>
              <a:gdLst>
                <a:gd name="T0" fmla="*/ 0 w 1128"/>
                <a:gd name="T1" fmla="*/ 40 h 280"/>
                <a:gd name="T2" fmla="*/ 528 w 1128"/>
                <a:gd name="T3" fmla="*/ 280 h 280"/>
                <a:gd name="T4" fmla="*/ 1056 w 1128"/>
                <a:gd name="T5" fmla="*/ 40 h 280"/>
                <a:gd name="T6" fmla="*/ 960 w 1128"/>
                <a:gd name="T7" fmla="*/ 40 h 280"/>
                <a:gd name="T8" fmla="*/ 1056 w 1128"/>
                <a:gd name="T9" fmla="*/ 40 h 2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8"/>
                <a:gd name="T16" fmla="*/ 0 h 280"/>
                <a:gd name="T17" fmla="*/ 1128 w 1128"/>
                <a:gd name="T18" fmla="*/ 280 h 2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8" h="280">
                  <a:moveTo>
                    <a:pt x="0" y="40"/>
                  </a:moveTo>
                  <a:cubicBezTo>
                    <a:pt x="176" y="160"/>
                    <a:pt x="352" y="280"/>
                    <a:pt x="528" y="280"/>
                  </a:cubicBezTo>
                  <a:cubicBezTo>
                    <a:pt x="704" y="280"/>
                    <a:pt x="984" y="80"/>
                    <a:pt x="1056" y="40"/>
                  </a:cubicBezTo>
                  <a:cubicBezTo>
                    <a:pt x="1128" y="0"/>
                    <a:pt x="960" y="40"/>
                    <a:pt x="960" y="40"/>
                  </a:cubicBezTo>
                  <a:cubicBezTo>
                    <a:pt x="960" y="40"/>
                    <a:pt x="1048" y="32"/>
                    <a:pt x="1056" y="4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4" name="Text Box 15"/>
            <p:cNvSpPr txBox="1">
              <a:spLocks noChangeArrowheads="1"/>
            </p:cNvSpPr>
            <p:nvPr/>
          </p:nvSpPr>
          <p:spPr bwMode="auto">
            <a:xfrm>
              <a:off x="3261" y="2205"/>
              <a:ext cx="617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 b="1" dirty="0">
                  <a:latin typeface="Times New Roman" panose="02020603050405020304" pitchFamily="18" charset="0"/>
                </a:rPr>
                <a:t>+ad</a:t>
              </a:r>
            </a:p>
          </p:txBody>
        </p:sp>
      </p:grpSp>
      <p:grpSp>
        <p:nvGrpSpPr>
          <p:cNvPr id="4" name="Group 16"/>
          <p:cNvGrpSpPr/>
          <p:nvPr/>
        </p:nvGrpSpPr>
        <p:grpSpPr bwMode="auto">
          <a:xfrm>
            <a:off x="2771775" y="2479675"/>
            <a:ext cx="4608513" cy="785813"/>
            <a:chOff x="1746" y="1298"/>
            <a:chExt cx="2903" cy="495"/>
          </a:xfrm>
        </p:grpSpPr>
        <p:sp>
          <p:nvSpPr>
            <p:cNvPr id="3091" name="Freeform 17"/>
            <p:cNvSpPr/>
            <p:nvPr/>
          </p:nvSpPr>
          <p:spPr bwMode="auto">
            <a:xfrm>
              <a:off x="1746" y="1298"/>
              <a:ext cx="562" cy="144"/>
            </a:xfrm>
            <a:custGeom>
              <a:avLst/>
              <a:gdLst>
                <a:gd name="T0" fmla="*/ 0 w 968"/>
                <a:gd name="T1" fmla="*/ 248 h 248"/>
                <a:gd name="T2" fmla="*/ 432 w 968"/>
                <a:gd name="T3" fmla="*/ 8 h 248"/>
                <a:gd name="T4" fmla="*/ 912 w 968"/>
                <a:gd name="T5" fmla="*/ 200 h 248"/>
                <a:gd name="T6" fmla="*/ 768 w 968"/>
                <a:gd name="T7" fmla="*/ 200 h 248"/>
                <a:gd name="T8" fmla="*/ 960 w 968"/>
                <a:gd name="T9" fmla="*/ 200 h 248"/>
                <a:gd name="T10" fmla="*/ 816 w 968"/>
                <a:gd name="T11" fmla="*/ 104 h 248"/>
                <a:gd name="T12" fmla="*/ 912 w 968"/>
                <a:gd name="T13" fmla="*/ 200 h 2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68"/>
                <a:gd name="T22" fmla="*/ 0 h 248"/>
                <a:gd name="T23" fmla="*/ 968 w 968"/>
                <a:gd name="T24" fmla="*/ 248 h 2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68" h="248">
                  <a:moveTo>
                    <a:pt x="0" y="248"/>
                  </a:moveTo>
                  <a:cubicBezTo>
                    <a:pt x="140" y="132"/>
                    <a:pt x="280" y="16"/>
                    <a:pt x="432" y="8"/>
                  </a:cubicBezTo>
                  <a:cubicBezTo>
                    <a:pt x="584" y="0"/>
                    <a:pt x="856" y="168"/>
                    <a:pt x="912" y="200"/>
                  </a:cubicBezTo>
                  <a:cubicBezTo>
                    <a:pt x="968" y="232"/>
                    <a:pt x="760" y="200"/>
                    <a:pt x="768" y="200"/>
                  </a:cubicBezTo>
                  <a:cubicBezTo>
                    <a:pt x="776" y="200"/>
                    <a:pt x="952" y="216"/>
                    <a:pt x="960" y="200"/>
                  </a:cubicBezTo>
                  <a:cubicBezTo>
                    <a:pt x="968" y="184"/>
                    <a:pt x="824" y="104"/>
                    <a:pt x="816" y="104"/>
                  </a:cubicBezTo>
                  <a:cubicBezTo>
                    <a:pt x="808" y="104"/>
                    <a:pt x="904" y="184"/>
                    <a:pt x="912" y="20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2" name="Text Box 18"/>
            <p:cNvSpPr txBox="1">
              <a:spLocks noChangeArrowheads="1"/>
            </p:cNvSpPr>
            <p:nvPr/>
          </p:nvSpPr>
          <p:spPr bwMode="auto">
            <a:xfrm>
              <a:off x="3962" y="1389"/>
              <a:ext cx="687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 b="1" dirty="0">
                  <a:latin typeface="Times New Roman" panose="02020603050405020304" pitchFamily="18" charset="0"/>
                </a:rPr>
                <a:t>+ </a:t>
              </a:r>
              <a:r>
                <a:rPr lang="en-US" altLang="zh-CN" sz="3600" b="1" dirty="0" err="1">
                  <a:latin typeface="Times New Roman" panose="02020603050405020304" pitchFamily="18" charset="0"/>
                </a:rPr>
                <a:t>bd</a:t>
              </a:r>
              <a:endParaRPr lang="en-US" altLang="zh-CN" sz="3600" b="1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Group 19"/>
          <p:cNvGrpSpPr/>
          <p:nvPr/>
        </p:nvGrpSpPr>
        <p:grpSpPr bwMode="auto">
          <a:xfrm>
            <a:off x="2771775" y="2263775"/>
            <a:ext cx="5627688" cy="1001713"/>
            <a:chOff x="1746" y="1162"/>
            <a:chExt cx="3545" cy="631"/>
          </a:xfrm>
        </p:grpSpPr>
        <p:sp>
          <p:nvSpPr>
            <p:cNvPr id="3089" name="Freeform 20"/>
            <p:cNvSpPr/>
            <p:nvPr/>
          </p:nvSpPr>
          <p:spPr bwMode="auto">
            <a:xfrm>
              <a:off x="1746" y="1162"/>
              <a:ext cx="907" cy="192"/>
            </a:xfrm>
            <a:custGeom>
              <a:avLst/>
              <a:gdLst>
                <a:gd name="T0" fmla="*/ 0 w 712"/>
                <a:gd name="T1" fmla="*/ 248 h 248"/>
                <a:gd name="T2" fmla="*/ 336 w 712"/>
                <a:gd name="T3" fmla="*/ 8 h 248"/>
                <a:gd name="T4" fmla="*/ 672 w 712"/>
                <a:gd name="T5" fmla="*/ 200 h 248"/>
                <a:gd name="T6" fmla="*/ 576 w 712"/>
                <a:gd name="T7" fmla="*/ 152 h 248"/>
                <a:gd name="T8" fmla="*/ 672 w 712"/>
                <a:gd name="T9" fmla="*/ 200 h 248"/>
                <a:gd name="T10" fmla="*/ 576 w 712"/>
                <a:gd name="T11" fmla="*/ 200 h 248"/>
                <a:gd name="T12" fmla="*/ 672 w 712"/>
                <a:gd name="T13" fmla="*/ 200 h 248"/>
                <a:gd name="T14" fmla="*/ 624 w 712"/>
                <a:gd name="T15" fmla="*/ 104 h 248"/>
                <a:gd name="T16" fmla="*/ 672 w 712"/>
                <a:gd name="T17" fmla="*/ 200 h 2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12"/>
                <a:gd name="T28" fmla="*/ 0 h 248"/>
                <a:gd name="T29" fmla="*/ 712 w 712"/>
                <a:gd name="T30" fmla="*/ 248 h 24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12" h="248">
                  <a:moveTo>
                    <a:pt x="0" y="248"/>
                  </a:moveTo>
                  <a:cubicBezTo>
                    <a:pt x="112" y="132"/>
                    <a:pt x="224" y="16"/>
                    <a:pt x="336" y="8"/>
                  </a:cubicBezTo>
                  <a:cubicBezTo>
                    <a:pt x="448" y="0"/>
                    <a:pt x="632" y="176"/>
                    <a:pt x="672" y="200"/>
                  </a:cubicBezTo>
                  <a:cubicBezTo>
                    <a:pt x="712" y="224"/>
                    <a:pt x="576" y="152"/>
                    <a:pt x="576" y="152"/>
                  </a:cubicBezTo>
                  <a:cubicBezTo>
                    <a:pt x="576" y="152"/>
                    <a:pt x="672" y="192"/>
                    <a:pt x="672" y="200"/>
                  </a:cubicBezTo>
                  <a:cubicBezTo>
                    <a:pt x="672" y="208"/>
                    <a:pt x="576" y="200"/>
                    <a:pt x="576" y="200"/>
                  </a:cubicBezTo>
                  <a:cubicBezTo>
                    <a:pt x="576" y="200"/>
                    <a:pt x="664" y="216"/>
                    <a:pt x="672" y="200"/>
                  </a:cubicBezTo>
                  <a:cubicBezTo>
                    <a:pt x="680" y="184"/>
                    <a:pt x="624" y="104"/>
                    <a:pt x="624" y="104"/>
                  </a:cubicBezTo>
                  <a:cubicBezTo>
                    <a:pt x="624" y="104"/>
                    <a:pt x="688" y="192"/>
                    <a:pt x="672" y="20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0" name="Text Box 21"/>
            <p:cNvSpPr txBox="1">
              <a:spLocks noChangeArrowheads="1"/>
            </p:cNvSpPr>
            <p:nvPr/>
          </p:nvSpPr>
          <p:spPr bwMode="auto">
            <a:xfrm>
              <a:off x="4604" y="1389"/>
              <a:ext cx="687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 b="1" dirty="0">
                  <a:latin typeface="Times New Roman" panose="02020603050405020304" pitchFamily="18" charset="0"/>
                </a:rPr>
                <a:t>+</a:t>
              </a:r>
              <a:r>
                <a:rPr lang="en-US" altLang="zh-CN" sz="3600" b="1" dirty="0" err="1">
                  <a:latin typeface="Times New Roman" panose="02020603050405020304" pitchFamily="18" charset="0"/>
                </a:rPr>
                <a:t>bc</a:t>
              </a:r>
              <a:endParaRPr lang="en-US" altLang="zh-CN" sz="3600" b="1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4495800" y="2628900"/>
            <a:ext cx="444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 b="1" dirty="0">
                <a:latin typeface="Times New Roman" panose="02020603050405020304" pitchFamily="18" charset="0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/>
      <p:bldP spid="20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 bwMode="auto">
          <a:xfrm>
            <a:off x="609600" y="1795463"/>
            <a:ext cx="2668588" cy="1676400"/>
            <a:chOff x="384" y="1056"/>
            <a:chExt cx="1681" cy="1056"/>
          </a:xfrm>
        </p:grpSpPr>
        <p:sp>
          <p:nvSpPr>
            <p:cNvPr id="4139" name="Text Box 5"/>
            <p:cNvSpPr txBox="1">
              <a:spLocks noChangeArrowheads="1"/>
            </p:cNvSpPr>
            <p:nvPr/>
          </p:nvSpPr>
          <p:spPr bwMode="auto">
            <a:xfrm>
              <a:off x="384" y="1056"/>
              <a:ext cx="168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b="1" dirty="0">
                  <a:latin typeface="Times New Roman" panose="02020603050405020304" pitchFamily="18" charset="0"/>
                </a:rPr>
                <a:t>1</a:t>
              </a:r>
              <a:r>
                <a:rPr kumimoji="1" lang="zh-CN" altLang="en-US" sz="2400" b="1" dirty="0">
                  <a:latin typeface="Times New Roman" panose="02020603050405020304" pitchFamily="18" charset="0"/>
                </a:rPr>
                <a:t>、 </a:t>
              </a:r>
              <a:r>
                <a:rPr kumimoji="1" lang="en-US" altLang="zh-CN" sz="2400" b="1" dirty="0">
                  <a:latin typeface="Times New Roman" panose="02020603050405020304" pitchFamily="18" charset="0"/>
                </a:rPr>
                <a:t>(</a:t>
              </a:r>
              <a:r>
                <a:rPr kumimoji="1" lang="en-US" altLang="zh-CN" sz="2800" b="1" dirty="0">
                  <a:latin typeface="Times New Roman" panose="02020603050405020304" pitchFamily="18" charset="0"/>
                </a:rPr>
                <a:t>x+2</a:t>
              </a:r>
              <a:r>
                <a:rPr kumimoji="1" lang="en-US" altLang="zh-CN" sz="2400" b="1" dirty="0">
                  <a:latin typeface="Times New Roman" panose="02020603050405020304" pitchFamily="18" charset="0"/>
                </a:rPr>
                <a:t>) (</a:t>
              </a:r>
              <a:r>
                <a:rPr kumimoji="1" lang="en-US" altLang="zh-CN" sz="2800" b="1" dirty="0">
                  <a:latin typeface="Times New Roman" panose="02020603050405020304" pitchFamily="18" charset="0"/>
                </a:rPr>
                <a:t>x-2)</a:t>
              </a:r>
            </a:p>
          </p:txBody>
        </p:sp>
        <p:sp>
          <p:nvSpPr>
            <p:cNvPr id="4140" name="Text Box 6"/>
            <p:cNvSpPr txBox="1">
              <a:spLocks noChangeArrowheads="1"/>
            </p:cNvSpPr>
            <p:nvPr/>
          </p:nvSpPr>
          <p:spPr bwMode="auto">
            <a:xfrm>
              <a:off x="385" y="1440"/>
              <a:ext cx="16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b="1" dirty="0">
                  <a:latin typeface="Times New Roman" panose="02020603050405020304" pitchFamily="18" charset="0"/>
                </a:rPr>
                <a:t>2</a:t>
              </a:r>
              <a:r>
                <a:rPr kumimoji="1" lang="zh-CN" altLang="en-US" sz="2400" b="1" dirty="0">
                  <a:latin typeface="Times New Roman" panose="02020603050405020304" pitchFamily="18" charset="0"/>
                </a:rPr>
                <a:t>、 </a:t>
              </a:r>
              <a:r>
                <a:rPr kumimoji="1" lang="en-US" altLang="zh-CN" sz="2400" b="1" dirty="0">
                  <a:latin typeface="Times New Roman" panose="02020603050405020304" pitchFamily="18" charset="0"/>
                </a:rPr>
                <a:t>(1+3a)(1-3a)</a:t>
              </a:r>
            </a:p>
          </p:txBody>
        </p:sp>
        <p:sp>
          <p:nvSpPr>
            <p:cNvPr id="4141" name="Text Box 7"/>
            <p:cNvSpPr txBox="1">
              <a:spLocks noChangeArrowheads="1"/>
            </p:cNvSpPr>
            <p:nvPr/>
          </p:nvSpPr>
          <p:spPr bwMode="auto">
            <a:xfrm>
              <a:off x="385" y="1824"/>
              <a:ext cx="16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b="1" dirty="0">
                  <a:latin typeface="Times New Roman" panose="02020603050405020304" pitchFamily="18" charset="0"/>
                </a:rPr>
                <a:t>3</a:t>
              </a:r>
              <a:r>
                <a:rPr kumimoji="1" lang="zh-CN" altLang="en-US" sz="2400" b="1" dirty="0">
                  <a:latin typeface="Times New Roman" panose="02020603050405020304" pitchFamily="18" charset="0"/>
                </a:rPr>
                <a:t>、 </a:t>
              </a:r>
              <a:r>
                <a:rPr kumimoji="1" lang="en-US" altLang="zh-CN" sz="2400" b="1" dirty="0">
                  <a:latin typeface="Times New Roman" panose="02020603050405020304" pitchFamily="18" charset="0"/>
                </a:rPr>
                <a:t>(x+5y)(x-5y)</a:t>
              </a:r>
            </a:p>
          </p:txBody>
        </p:sp>
      </p:grp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827088" y="3548063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 dirty="0">
                <a:latin typeface="Times New Roman" panose="02020603050405020304" pitchFamily="18" charset="0"/>
              </a:rPr>
              <a:t>你发现了什么规律？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203575" y="3886200"/>
            <a:ext cx="16557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  <a:ea typeface="华文彩云" panose="02010800040101010101" pitchFamily="2" charset="-122"/>
              </a:rPr>
              <a:t>平 方 差 </a:t>
            </a:r>
          </a:p>
        </p:txBody>
      </p:sp>
      <p:sp>
        <p:nvSpPr>
          <p:cNvPr id="3082" name="WordArt 10"/>
          <p:cNvSpPr>
            <a:spLocks noChangeArrowheads="1" noChangeShapeType="1" noTextEdit="1"/>
          </p:cNvSpPr>
          <p:nvPr/>
        </p:nvSpPr>
        <p:spPr bwMode="auto">
          <a:xfrm>
            <a:off x="47625" y="4953000"/>
            <a:ext cx="1400175" cy="70008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b="1" kern="1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黑体" panose="02010609060101010101" charset="-122"/>
                <a:ea typeface="黑体" panose="02010609060101010101" charset="-122"/>
              </a:rPr>
              <a:t>请命名</a:t>
            </a:r>
          </a:p>
        </p:txBody>
      </p:sp>
      <p:pic>
        <p:nvPicPr>
          <p:cNvPr id="4102" name="Picture 11" descr="BD14594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96975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716463" y="3933825"/>
            <a:ext cx="874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 dirty="0">
                <a:latin typeface="Times New Roman" panose="02020603050405020304" pitchFamily="18" charset="0"/>
              </a:rPr>
              <a:t>公式</a:t>
            </a:r>
          </a:p>
        </p:txBody>
      </p:sp>
      <p:grpSp>
        <p:nvGrpSpPr>
          <p:cNvPr id="3" name="Group 13"/>
          <p:cNvGrpSpPr/>
          <p:nvPr/>
        </p:nvGrpSpPr>
        <p:grpSpPr bwMode="auto">
          <a:xfrm>
            <a:off x="2895600" y="1795463"/>
            <a:ext cx="3505200" cy="1671637"/>
            <a:chOff x="1824" y="1056"/>
            <a:chExt cx="2208" cy="1053"/>
          </a:xfrm>
        </p:grpSpPr>
        <p:sp>
          <p:nvSpPr>
            <p:cNvPr id="4136" name="Text Box 14"/>
            <p:cNvSpPr txBox="1">
              <a:spLocks noChangeArrowheads="1"/>
            </p:cNvSpPr>
            <p:nvPr/>
          </p:nvSpPr>
          <p:spPr bwMode="auto">
            <a:xfrm>
              <a:off x="1824" y="1056"/>
              <a:ext cx="192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b="1" dirty="0">
                  <a:latin typeface="Times New Roman" panose="02020603050405020304" pitchFamily="18" charset="0"/>
                </a:rPr>
                <a:t>=  x</a:t>
              </a:r>
              <a:r>
                <a:rPr kumimoji="1" lang="en-US" altLang="zh-CN" sz="2400" b="1" baseline="30000" dirty="0">
                  <a:latin typeface="Times New Roman" panose="02020603050405020304" pitchFamily="18" charset="0"/>
                </a:rPr>
                <a:t>2 </a:t>
              </a:r>
              <a:r>
                <a:rPr kumimoji="1"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- 2x  + 2x</a:t>
              </a:r>
              <a:r>
                <a:rPr kumimoji="1" lang="en-US" altLang="zh-CN" sz="2800" b="1" dirty="0">
                  <a:latin typeface="Times New Roman" panose="02020603050405020304" pitchFamily="18" charset="0"/>
                </a:rPr>
                <a:t>   </a:t>
              </a:r>
              <a:r>
                <a:rPr kumimoji="1" lang="en-US" altLang="zh-CN" sz="2400" b="1" dirty="0">
                  <a:latin typeface="Times New Roman" panose="02020603050405020304" pitchFamily="18" charset="0"/>
                </a:rPr>
                <a:t>- 2</a:t>
              </a:r>
              <a:r>
                <a:rPr kumimoji="1" lang="en-US" altLang="zh-CN" sz="2400" b="1" baseline="30000" dirty="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4137" name="Text Box 15"/>
            <p:cNvSpPr txBox="1">
              <a:spLocks noChangeArrowheads="1"/>
            </p:cNvSpPr>
            <p:nvPr/>
          </p:nvSpPr>
          <p:spPr bwMode="auto">
            <a:xfrm>
              <a:off x="1826" y="1419"/>
              <a:ext cx="220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b="1" dirty="0">
                  <a:latin typeface="Times New Roman" panose="02020603050405020304" pitchFamily="18" charset="0"/>
                </a:rPr>
                <a:t>=  1  </a:t>
              </a:r>
              <a:r>
                <a:rPr kumimoji="1"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- 3a  + 3a </a:t>
              </a:r>
              <a:r>
                <a:rPr kumimoji="1" lang="en-US" altLang="zh-CN" sz="2800" b="1" dirty="0">
                  <a:latin typeface="Times New Roman" panose="02020603050405020304" pitchFamily="18" charset="0"/>
                </a:rPr>
                <a:t> </a:t>
              </a:r>
              <a:r>
                <a:rPr kumimoji="1" lang="en-US" altLang="zh-CN" sz="2400" b="1" dirty="0">
                  <a:latin typeface="Times New Roman" panose="02020603050405020304" pitchFamily="18" charset="0"/>
                </a:rPr>
                <a:t>- (3a) </a:t>
              </a:r>
              <a:r>
                <a:rPr kumimoji="1" lang="en-US" altLang="zh-CN" sz="2400" b="1" baseline="30000" dirty="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4138" name="Text Box 16"/>
            <p:cNvSpPr txBox="1">
              <a:spLocks noChangeArrowheads="1"/>
            </p:cNvSpPr>
            <p:nvPr/>
          </p:nvSpPr>
          <p:spPr bwMode="auto">
            <a:xfrm>
              <a:off x="1824" y="1782"/>
              <a:ext cx="220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b="1" dirty="0">
                  <a:latin typeface="Times New Roman" panose="02020603050405020304" pitchFamily="18" charset="0"/>
                </a:rPr>
                <a:t>= x</a:t>
              </a:r>
              <a:r>
                <a:rPr kumimoji="1" lang="en-US" altLang="zh-CN" sz="2400" b="1" baseline="30000" dirty="0">
                  <a:latin typeface="Times New Roman" panose="02020603050405020304" pitchFamily="18" charset="0"/>
                </a:rPr>
                <a:t>2  </a:t>
              </a:r>
              <a:r>
                <a:rPr kumimoji="1"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- 5xy+5xy </a:t>
              </a:r>
              <a:r>
                <a:rPr kumimoji="1" lang="en-US" altLang="zh-CN" sz="2800" b="1" dirty="0">
                  <a:latin typeface="Times New Roman" panose="02020603050405020304" pitchFamily="18" charset="0"/>
                </a:rPr>
                <a:t> </a:t>
              </a:r>
              <a:r>
                <a:rPr kumimoji="1" lang="en-US" altLang="zh-CN" sz="2400" b="1" dirty="0">
                  <a:latin typeface="Times New Roman" panose="02020603050405020304" pitchFamily="18" charset="0"/>
                </a:rPr>
                <a:t>- (5y) </a:t>
              </a:r>
              <a:r>
                <a:rPr kumimoji="1" lang="en-US" altLang="zh-CN" sz="2400" b="1" baseline="30000" dirty="0">
                  <a:latin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4" name="Group 17"/>
          <p:cNvGrpSpPr/>
          <p:nvPr/>
        </p:nvGrpSpPr>
        <p:grpSpPr bwMode="auto">
          <a:xfrm>
            <a:off x="6096000" y="1868488"/>
            <a:ext cx="2057400" cy="1536700"/>
            <a:chOff x="3840" y="1102"/>
            <a:chExt cx="1296" cy="968"/>
          </a:xfrm>
        </p:grpSpPr>
        <p:sp>
          <p:nvSpPr>
            <p:cNvPr id="4133" name="Text Box 18"/>
            <p:cNvSpPr txBox="1">
              <a:spLocks noChangeArrowheads="1"/>
            </p:cNvSpPr>
            <p:nvPr/>
          </p:nvSpPr>
          <p:spPr bwMode="auto">
            <a:xfrm>
              <a:off x="3840" y="1440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b="1" dirty="0">
                  <a:latin typeface="Times New Roman" panose="02020603050405020304" pitchFamily="18" charset="0"/>
                </a:rPr>
                <a:t>= </a:t>
              </a:r>
              <a:r>
                <a:rPr kumimoji="1" lang="en-US" altLang="zh-CN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1 - 9a</a:t>
              </a:r>
              <a:r>
                <a:rPr kumimoji="1" lang="en-US" altLang="zh-CN" sz="2400" b="1" baseline="300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4134" name="Text Box 19"/>
            <p:cNvSpPr txBox="1">
              <a:spLocks noChangeArrowheads="1"/>
            </p:cNvSpPr>
            <p:nvPr/>
          </p:nvSpPr>
          <p:spPr bwMode="auto">
            <a:xfrm>
              <a:off x="3840" y="1782"/>
              <a:ext cx="12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b="1" dirty="0">
                  <a:latin typeface="Times New Roman" panose="02020603050405020304" pitchFamily="18" charset="0"/>
                </a:rPr>
                <a:t>= </a:t>
              </a:r>
              <a:r>
                <a:rPr kumimoji="1" lang="en-US" altLang="zh-CN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r>
                <a:rPr kumimoji="1" lang="en-US" altLang="zh-CN" sz="2400" b="1" baseline="300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 </a:t>
              </a:r>
              <a:r>
                <a:rPr kumimoji="1" lang="en-US" altLang="zh-CN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- 25y</a:t>
              </a:r>
              <a:r>
                <a:rPr kumimoji="1" lang="en-US" altLang="zh-CN" sz="2400" b="1" baseline="300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4135" name="Text Box 20"/>
            <p:cNvSpPr txBox="1">
              <a:spLocks noChangeArrowheads="1"/>
            </p:cNvSpPr>
            <p:nvPr/>
          </p:nvSpPr>
          <p:spPr bwMode="auto">
            <a:xfrm>
              <a:off x="3840" y="1102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b="1" dirty="0">
                  <a:latin typeface="Times New Roman" panose="02020603050405020304" pitchFamily="18" charset="0"/>
                </a:rPr>
                <a:t>=  </a:t>
              </a:r>
              <a:r>
                <a:rPr kumimoji="1" lang="en-US" altLang="zh-CN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r>
                <a:rPr kumimoji="1" lang="en-US" altLang="zh-CN" sz="2400" b="1" baseline="300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  <a:r>
                <a:rPr kumimoji="1" lang="en-US" altLang="zh-CN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- 4</a:t>
              </a:r>
            </a:p>
          </p:txBody>
        </p:sp>
      </p:grp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2124075" y="4495800"/>
            <a:ext cx="392113" cy="6413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2771775" y="4495800"/>
            <a:ext cx="654050" cy="6413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>
                <a:latin typeface="Times New Roman" panose="02020603050405020304" pitchFamily="18" charset="0"/>
              </a:rPr>
              <a:t>b 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2484438" y="4495800"/>
            <a:ext cx="441325" cy="6413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1692275" y="4495800"/>
            <a:ext cx="1917700" cy="6413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 b="1" dirty="0">
                <a:latin typeface="Times New Roman" panose="02020603050405020304" pitchFamily="18" charset="0"/>
              </a:rPr>
              <a:t>(  a + b ) 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3419475" y="4495800"/>
            <a:ext cx="1873250" cy="6413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 b="1" dirty="0">
                <a:latin typeface="Times New Roman" panose="02020603050405020304" pitchFamily="18" charset="0"/>
              </a:rPr>
              <a:t>( a  -  b )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5257800" y="4495800"/>
            <a:ext cx="609600" cy="6413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 dirty="0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5791200" y="4495800"/>
            <a:ext cx="1800225" cy="6413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 b="1" dirty="0">
                <a:latin typeface="Times New Roman" panose="02020603050405020304" pitchFamily="18" charset="0"/>
              </a:rPr>
              <a:t> a</a:t>
            </a:r>
            <a:r>
              <a:rPr kumimoji="1" lang="en-US" altLang="zh-CN" sz="3600" b="1" baseline="30000" dirty="0">
                <a:latin typeface="Times New Roman" panose="02020603050405020304" pitchFamily="18" charset="0"/>
              </a:rPr>
              <a:t>2 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- b</a:t>
            </a:r>
            <a:r>
              <a:rPr kumimoji="1" lang="en-US" altLang="zh-CN" sz="3600" b="1" baseline="30000" dirty="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3708400" y="4495800"/>
            <a:ext cx="576263" cy="6413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 b="1" dirty="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4067175" y="4495800"/>
            <a:ext cx="576263" cy="6413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 b="1" dirty="0">
                <a:latin typeface="Times New Roman" panose="02020603050405020304" pitchFamily="18" charset="0"/>
              </a:rPr>
              <a:t> -</a:t>
            </a: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4500563" y="4495800"/>
            <a:ext cx="504825" cy="6413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 b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974725" y="1325563"/>
            <a:ext cx="48164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(</a:t>
            </a:r>
            <a:r>
              <a:rPr kumimoji="1"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x + 1) (y - 1) = </a:t>
            </a:r>
            <a:r>
              <a:rPr kumimoji="1" lang="en-US" altLang="zh-CN" sz="2800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xy</a:t>
            </a:r>
            <a:r>
              <a:rPr kumimoji="1"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– x + y - 1</a:t>
            </a:r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3092450" y="55626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 dirty="0">
                <a:latin typeface="Times New Roman" panose="02020603050405020304" pitchFamily="18" charset="0"/>
              </a:rPr>
              <a:t>与</a:t>
            </a:r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4845050" y="5562600"/>
            <a:ext cx="1409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latin typeface="Times New Roman" panose="02020603050405020304" pitchFamily="18" charset="0"/>
              </a:rPr>
              <a:t>的积等于</a:t>
            </a:r>
          </a:p>
        </p:txBody>
      </p:sp>
      <p:grpSp>
        <p:nvGrpSpPr>
          <p:cNvPr id="5" name="Group 34"/>
          <p:cNvGrpSpPr/>
          <p:nvPr/>
        </p:nvGrpSpPr>
        <p:grpSpPr bwMode="auto">
          <a:xfrm>
            <a:off x="2057400" y="5229225"/>
            <a:ext cx="1177925" cy="804863"/>
            <a:chOff x="1296" y="3264"/>
            <a:chExt cx="742" cy="507"/>
          </a:xfrm>
        </p:grpSpPr>
        <p:sp>
          <p:nvSpPr>
            <p:cNvPr id="4131" name="Text Box 35"/>
            <p:cNvSpPr txBox="1">
              <a:spLocks noChangeArrowheads="1"/>
            </p:cNvSpPr>
            <p:nvPr/>
          </p:nvSpPr>
          <p:spPr bwMode="auto">
            <a:xfrm>
              <a:off x="1296" y="3483"/>
              <a:ext cx="74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两数</a:t>
              </a:r>
              <a:r>
                <a:rPr kumimoji="1"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ea typeface="华文彩云" panose="02010800040101010101" pitchFamily="2" charset="-122"/>
                </a:rPr>
                <a:t>和</a:t>
              </a:r>
              <a:r>
                <a:rPr kumimoji="1"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华文彩云" panose="02010800040101010101" pitchFamily="2" charset="-122"/>
                </a:rPr>
                <a:t> </a:t>
              </a:r>
            </a:p>
          </p:txBody>
        </p:sp>
        <p:sp>
          <p:nvSpPr>
            <p:cNvPr id="4132" name="Line 36"/>
            <p:cNvSpPr>
              <a:spLocks noChangeShapeType="1"/>
            </p:cNvSpPr>
            <p:nvPr/>
          </p:nvSpPr>
          <p:spPr bwMode="auto">
            <a:xfrm>
              <a:off x="1632" y="3264"/>
              <a:ext cx="0" cy="258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  <a:head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" name="Group 37"/>
          <p:cNvGrpSpPr/>
          <p:nvPr/>
        </p:nvGrpSpPr>
        <p:grpSpPr bwMode="auto">
          <a:xfrm>
            <a:off x="6064250" y="5181600"/>
            <a:ext cx="2400300" cy="835025"/>
            <a:chOff x="3820" y="3264"/>
            <a:chExt cx="1512" cy="526"/>
          </a:xfrm>
        </p:grpSpPr>
        <p:sp>
          <p:nvSpPr>
            <p:cNvPr id="4129" name="Text Box 38"/>
            <p:cNvSpPr txBox="1">
              <a:spLocks noChangeArrowheads="1"/>
            </p:cNvSpPr>
            <p:nvPr/>
          </p:nvSpPr>
          <p:spPr bwMode="auto">
            <a:xfrm>
              <a:off x="3820" y="3502"/>
              <a:ext cx="15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这两数的</a:t>
              </a:r>
              <a:r>
                <a:rPr kumimoji="1"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ea typeface="华文彩云" panose="02010800040101010101" pitchFamily="2" charset="-122"/>
                </a:rPr>
                <a:t>平方差</a:t>
              </a:r>
              <a:r>
                <a:rPr kumimoji="1"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华文彩云" panose="02010800040101010101" pitchFamily="2" charset="-122"/>
                </a:rPr>
                <a:t> </a:t>
              </a:r>
            </a:p>
          </p:txBody>
        </p:sp>
        <p:sp>
          <p:nvSpPr>
            <p:cNvPr id="4130" name="Line 39"/>
            <p:cNvSpPr>
              <a:spLocks noChangeShapeType="1"/>
            </p:cNvSpPr>
            <p:nvPr/>
          </p:nvSpPr>
          <p:spPr bwMode="auto">
            <a:xfrm>
              <a:off x="4176" y="3264"/>
              <a:ext cx="0" cy="258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  <a:head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" name="Group 40"/>
          <p:cNvGrpSpPr/>
          <p:nvPr/>
        </p:nvGrpSpPr>
        <p:grpSpPr bwMode="auto">
          <a:xfrm>
            <a:off x="3536950" y="5181600"/>
            <a:ext cx="1720850" cy="792163"/>
            <a:chOff x="2228" y="3264"/>
            <a:chExt cx="1084" cy="499"/>
          </a:xfrm>
        </p:grpSpPr>
        <p:sp>
          <p:nvSpPr>
            <p:cNvPr id="4127" name="Text Box 41"/>
            <p:cNvSpPr txBox="1">
              <a:spLocks noChangeArrowheads="1"/>
            </p:cNvSpPr>
            <p:nvPr/>
          </p:nvSpPr>
          <p:spPr bwMode="auto">
            <a:xfrm>
              <a:off x="2228" y="3475"/>
              <a:ext cx="10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这两数</a:t>
              </a:r>
              <a:r>
                <a:rPr kumimoji="1"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ea typeface="华文彩云" panose="02010800040101010101" pitchFamily="2" charset="-122"/>
                </a:rPr>
                <a:t>差</a:t>
              </a:r>
            </a:p>
          </p:txBody>
        </p:sp>
        <p:sp>
          <p:nvSpPr>
            <p:cNvPr id="4128" name="Line 42"/>
            <p:cNvSpPr>
              <a:spLocks noChangeShapeType="1"/>
            </p:cNvSpPr>
            <p:nvPr/>
          </p:nvSpPr>
          <p:spPr bwMode="auto">
            <a:xfrm>
              <a:off x="2736" y="3264"/>
              <a:ext cx="0" cy="258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  <a:head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3581400" y="1871663"/>
            <a:ext cx="1600200" cy="1676400"/>
          </a:xfrm>
          <a:prstGeom prst="rect">
            <a:avLst/>
          </a:prstGeom>
          <a:solidFill>
            <a:srgbClr val="FFFFCC"/>
          </a:solidFill>
          <a:ln w="9525">
            <a:solidFill>
              <a:srgbClr val="FFFFCC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4123" name="Group 44"/>
          <p:cNvGrpSpPr/>
          <p:nvPr/>
        </p:nvGrpSpPr>
        <p:grpSpPr bwMode="auto">
          <a:xfrm>
            <a:off x="228600" y="-76200"/>
            <a:ext cx="2286000" cy="1100138"/>
            <a:chOff x="0" y="-96"/>
            <a:chExt cx="2064" cy="520"/>
          </a:xfrm>
        </p:grpSpPr>
        <p:sp>
          <p:nvSpPr>
            <p:cNvPr id="3117" name="Rectangle 45"/>
            <p:cNvSpPr>
              <a:spLocks noChangeArrowheads="1"/>
            </p:cNvSpPr>
            <p:nvPr/>
          </p:nvSpPr>
          <p:spPr bwMode="auto">
            <a:xfrm>
              <a:off x="0" y="29"/>
              <a:ext cx="2064" cy="39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7C80"/>
                </a:gs>
              </a:gsLst>
              <a:lin ang="18900000" scaled="1"/>
            </a:gradFill>
            <a:ln w="76200">
              <a:pattFill prst="openDmnd">
                <a:fgClr>
                  <a:srgbClr val="FFFFFF"/>
                </a:fgClr>
                <a:bgClr>
                  <a:srgbClr val="006600"/>
                </a:bgClr>
              </a:pattFill>
              <a:miter lim="800000"/>
            </a:ln>
            <a:effectLst/>
          </p:spPr>
          <p:txBody>
            <a:bodyPr wrap="none" anchor="ctr"/>
            <a:lstStyle/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altLang="zh-CN" sz="36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黑体" panose="02010609060101010101" charset="-122"/>
                  <a:ea typeface="黑体" panose="02010609060101010101" charset="-122"/>
                  <a:sym typeface="Wingdings" panose="05000000000000000000" pitchFamily="2" charset="2"/>
                </a:rPr>
                <a:t>   </a:t>
              </a:r>
              <a:r>
                <a:rPr lang="zh-CN" altLang="en-US" sz="36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黑体" panose="02010609060101010101" charset="-122"/>
                  <a:ea typeface="黑体" panose="02010609060101010101" charset="-122"/>
                  <a:sym typeface="Wingdings" panose="05000000000000000000" pitchFamily="2" charset="2"/>
                </a:rPr>
                <a:t>做一做 </a:t>
              </a:r>
              <a:endParaRPr lang="zh-CN" altLang="en-US" sz="4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charset="-122"/>
                <a:ea typeface="黑体" panose="02010609060101010101" charset="-122"/>
              </a:endParaRPr>
            </a:p>
          </p:txBody>
        </p:sp>
        <p:pic>
          <p:nvPicPr>
            <p:cNvPr id="4125" name="Picture 46" descr="677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4" y="38"/>
              <a:ext cx="496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19" name="Rectangle 47" descr="PE03255_"/>
            <p:cNvSpPr>
              <a:spLocks noChangeArrowheads="1"/>
            </p:cNvSpPr>
            <p:nvPr/>
          </p:nvSpPr>
          <p:spPr bwMode="auto">
            <a:xfrm>
              <a:off x="1453" y="-96"/>
              <a:ext cx="166" cy="43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endParaRPr lang="en-US" sz="5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  <a:sym typeface="Webdings" panose="05030102010509060703" pitchFamily="18" charset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autoUpdateAnimBg="0"/>
      <p:bldP spid="3081" grpId="0" autoUpdateAnimBg="0"/>
      <p:bldP spid="3082" grpId="0" animBg="1"/>
      <p:bldP spid="3084" grpId="0" autoUpdateAnimBg="0"/>
      <p:bldP spid="3093" grpId="0" animBg="1" autoUpdateAnimBg="0"/>
      <p:bldP spid="3094" grpId="0" animBg="1" autoUpdateAnimBg="0"/>
      <p:bldP spid="3095" grpId="0" animBg="1" autoUpdateAnimBg="0"/>
      <p:bldP spid="3096" grpId="0" animBg="1" autoUpdateAnimBg="0"/>
      <p:bldP spid="3097" grpId="0" animBg="1" autoUpdateAnimBg="0"/>
      <p:bldP spid="3098" grpId="0" animBg="1" autoUpdateAnimBg="0"/>
      <p:bldP spid="3099" grpId="0" animBg="1" autoUpdateAnimBg="0"/>
      <p:bldP spid="3100" grpId="0" animBg="1" autoUpdateAnimBg="0"/>
      <p:bldP spid="3101" grpId="0" animBg="1" autoUpdateAnimBg="0"/>
      <p:bldP spid="3102" grpId="0" animBg="1" autoUpdateAnimBg="0"/>
      <p:bldP spid="3103" grpId="0" autoUpdateAnimBg="0"/>
      <p:bldP spid="3104" grpId="0" autoUpdateAnimBg="0"/>
      <p:bldP spid="3105" grpId="0" autoUpdateAnimBg="0"/>
      <p:bldP spid="31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 bwMode="auto">
          <a:xfrm>
            <a:off x="4479925" y="1533525"/>
            <a:ext cx="3048000" cy="3952875"/>
            <a:chOff x="385" y="960"/>
            <a:chExt cx="1920" cy="2490"/>
          </a:xfrm>
        </p:grpSpPr>
        <p:sp>
          <p:nvSpPr>
            <p:cNvPr id="5172" name="Text Box 5"/>
            <p:cNvSpPr txBox="1">
              <a:spLocks noChangeArrowheads="1"/>
            </p:cNvSpPr>
            <p:nvPr/>
          </p:nvSpPr>
          <p:spPr bwMode="auto">
            <a:xfrm>
              <a:off x="1020" y="3046"/>
              <a:ext cx="4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320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kumimoji="1" lang="en-US" altLang="zh-CN" sz="3600">
                  <a:solidFill>
                    <a:srgbClr val="FF0000"/>
                  </a:solidFill>
                  <a:latin typeface="Times New Roman" panose="02020603050405020304" pitchFamily="18" charset="0"/>
                </a:rPr>
                <a:t>a</a:t>
              </a:r>
              <a:r>
                <a:rPr kumimoji="1" lang="en-US" altLang="zh-CN" sz="3600" baseline="30000">
                  <a:solidFill>
                    <a:srgbClr val="FF0000"/>
                  </a:solidFill>
                  <a:latin typeface="Times New Roman" panose="02020603050405020304" pitchFamily="18" charset="0"/>
                </a:rPr>
                <a:t>2  </a:t>
              </a:r>
            </a:p>
          </p:txBody>
        </p:sp>
        <p:grpSp>
          <p:nvGrpSpPr>
            <p:cNvPr id="5173" name="Group 6"/>
            <p:cNvGrpSpPr/>
            <p:nvPr/>
          </p:nvGrpSpPr>
          <p:grpSpPr bwMode="auto">
            <a:xfrm>
              <a:off x="385" y="960"/>
              <a:ext cx="1920" cy="1920"/>
              <a:chOff x="384" y="1200"/>
              <a:chExt cx="1920" cy="1920"/>
            </a:xfrm>
          </p:grpSpPr>
          <p:grpSp>
            <p:nvGrpSpPr>
              <p:cNvPr id="5174" name="Group 7"/>
              <p:cNvGrpSpPr/>
              <p:nvPr/>
            </p:nvGrpSpPr>
            <p:grpSpPr bwMode="auto">
              <a:xfrm>
                <a:off x="384" y="1200"/>
                <a:ext cx="1920" cy="1920"/>
                <a:chOff x="384" y="1200"/>
                <a:chExt cx="1920" cy="1920"/>
              </a:xfrm>
            </p:grpSpPr>
            <p:sp>
              <p:nvSpPr>
                <p:cNvPr id="5176" name="Rectangle 8"/>
                <p:cNvSpPr>
                  <a:spLocks noChangeArrowheads="1"/>
                </p:cNvSpPr>
                <p:nvPr/>
              </p:nvSpPr>
              <p:spPr bwMode="auto">
                <a:xfrm>
                  <a:off x="768" y="1584"/>
                  <a:ext cx="1536" cy="1536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kumimoji="1" lang="en-US" altLang="zh-CN" sz="2400">
                      <a:latin typeface="Times New Roman" panose="02020603050405020304" pitchFamily="18" charset="0"/>
                    </a:rPr>
                    <a:t>`</a:t>
                  </a:r>
                </a:p>
              </p:txBody>
            </p:sp>
            <p:sp>
              <p:nvSpPr>
                <p:cNvPr id="5177" name="Line 9"/>
                <p:cNvSpPr>
                  <a:spLocks noChangeShapeType="1"/>
                </p:cNvSpPr>
                <p:nvPr/>
              </p:nvSpPr>
              <p:spPr bwMode="auto">
                <a:xfrm>
                  <a:off x="768" y="1200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78" name="Line 10"/>
                <p:cNvSpPr>
                  <a:spLocks noChangeShapeType="1"/>
                </p:cNvSpPr>
                <p:nvPr/>
              </p:nvSpPr>
              <p:spPr bwMode="auto">
                <a:xfrm>
                  <a:off x="2304" y="1248"/>
                  <a:ext cx="0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79" name="Line 11"/>
                <p:cNvSpPr>
                  <a:spLocks noChangeShapeType="1"/>
                </p:cNvSpPr>
                <p:nvPr/>
              </p:nvSpPr>
              <p:spPr bwMode="auto">
                <a:xfrm>
                  <a:off x="1728" y="1392"/>
                  <a:ext cx="57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80" name="Line 12"/>
                <p:cNvSpPr>
                  <a:spLocks noChangeShapeType="1"/>
                </p:cNvSpPr>
                <p:nvPr/>
              </p:nvSpPr>
              <p:spPr bwMode="auto">
                <a:xfrm>
                  <a:off x="768" y="1392"/>
                  <a:ext cx="62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8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392" y="1248"/>
                  <a:ext cx="43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kumimoji="1" lang="en-US" altLang="zh-CN" sz="2400"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  <p:sp>
              <p:nvSpPr>
                <p:cNvPr id="5182" name="Line 14"/>
                <p:cNvSpPr>
                  <a:spLocks noChangeShapeType="1"/>
                </p:cNvSpPr>
                <p:nvPr/>
              </p:nvSpPr>
              <p:spPr bwMode="auto">
                <a:xfrm>
                  <a:off x="384" y="1584"/>
                  <a:ext cx="38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83" name="Line 15"/>
                <p:cNvSpPr>
                  <a:spLocks noChangeShapeType="1"/>
                </p:cNvSpPr>
                <p:nvPr/>
              </p:nvSpPr>
              <p:spPr bwMode="auto">
                <a:xfrm>
                  <a:off x="384" y="3120"/>
                  <a:ext cx="38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84" name="Line 16"/>
                <p:cNvSpPr>
                  <a:spLocks noChangeShapeType="1"/>
                </p:cNvSpPr>
                <p:nvPr/>
              </p:nvSpPr>
              <p:spPr bwMode="auto">
                <a:xfrm>
                  <a:off x="576" y="1584"/>
                  <a:ext cx="0" cy="6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85" name="Line 17"/>
                <p:cNvSpPr>
                  <a:spLocks noChangeShapeType="1"/>
                </p:cNvSpPr>
                <p:nvPr/>
              </p:nvSpPr>
              <p:spPr bwMode="auto">
                <a:xfrm>
                  <a:off x="576" y="2496"/>
                  <a:ext cx="0" cy="6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5175" name="Text Box 18"/>
              <p:cNvSpPr txBox="1">
                <a:spLocks noChangeArrowheads="1"/>
              </p:cNvSpPr>
              <p:nvPr/>
            </p:nvSpPr>
            <p:spPr bwMode="auto">
              <a:xfrm>
                <a:off x="432" y="2208"/>
                <a:ext cx="48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a</a:t>
                </a:r>
              </a:p>
            </p:txBody>
          </p:sp>
        </p:grpSp>
      </p:grpSp>
      <p:grpSp>
        <p:nvGrpSpPr>
          <p:cNvPr id="5" name="Group 19"/>
          <p:cNvGrpSpPr/>
          <p:nvPr/>
        </p:nvGrpSpPr>
        <p:grpSpPr bwMode="auto">
          <a:xfrm>
            <a:off x="3124200" y="1600200"/>
            <a:ext cx="685800" cy="2209800"/>
            <a:chOff x="4848" y="1392"/>
            <a:chExt cx="432" cy="1392"/>
          </a:xfrm>
        </p:grpSpPr>
        <p:sp>
          <p:nvSpPr>
            <p:cNvPr id="5167" name="Text Box 20"/>
            <p:cNvSpPr txBox="1">
              <a:spLocks noChangeArrowheads="1"/>
            </p:cNvSpPr>
            <p:nvPr/>
          </p:nvSpPr>
          <p:spPr bwMode="auto">
            <a:xfrm>
              <a:off x="4896" y="1392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5168" name="Rectangle 21"/>
            <p:cNvSpPr>
              <a:spLocks noChangeArrowheads="1"/>
            </p:cNvSpPr>
            <p:nvPr/>
          </p:nvSpPr>
          <p:spPr bwMode="auto">
            <a:xfrm>
              <a:off x="4848" y="1728"/>
              <a:ext cx="432" cy="105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69" name="Line 22"/>
            <p:cNvSpPr>
              <a:spLocks noChangeShapeType="1"/>
            </p:cNvSpPr>
            <p:nvPr/>
          </p:nvSpPr>
          <p:spPr bwMode="auto">
            <a:xfrm>
              <a:off x="5280" y="139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70" name="Line 23"/>
            <p:cNvSpPr>
              <a:spLocks noChangeShapeType="1"/>
            </p:cNvSpPr>
            <p:nvPr/>
          </p:nvSpPr>
          <p:spPr bwMode="auto">
            <a:xfrm>
              <a:off x="5136" y="153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71" name="Line 24"/>
            <p:cNvSpPr>
              <a:spLocks noChangeShapeType="1"/>
            </p:cNvSpPr>
            <p:nvPr/>
          </p:nvSpPr>
          <p:spPr bwMode="auto">
            <a:xfrm>
              <a:off x="4848" y="153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" name="Group 25"/>
          <p:cNvGrpSpPr/>
          <p:nvPr/>
        </p:nvGrpSpPr>
        <p:grpSpPr bwMode="auto">
          <a:xfrm>
            <a:off x="76200" y="1524000"/>
            <a:ext cx="3048000" cy="3048000"/>
            <a:chOff x="2928" y="1344"/>
            <a:chExt cx="1920" cy="1920"/>
          </a:xfrm>
        </p:grpSpPr>
        <p:sp>
          <p:nvSpPr>
            <p:cNvPr id="5146" name="Line 26"/>
            <p:cNvSpPr>
              <a:spLocks noChangeShapeType="1"/>
            </p:cNvSpPr>
            <p:nvPr/>
          </p:nvSpPr>
          <p:spPr bwMode="auto">
            <a:xfrm>
              <a:off x="3312" y="2784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7" name="Line 27"/>
            <p:cNvSpPr>
              <a:spLocks noChangeShapeType="1"/>
            </p:cNvSpPr>
            <p:nvPr/>
          </p:nvSpPr>
          <p:spPr bwMode="auto">
            <a:xfrm>
              <a:off x="3072" y="278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8" name="Line 28"/>
            <p:cNvSpPr>
              <a:spLocks noChangeShapeType="1"/>
            </p:cNvSpPr>
            <p:nvPr/>
          </p:nvSpPr>
          <p:spPr bwMode="auto">
            <a:xfrm>
              <a:off x="3072" y="326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9" name="Line 29"/>
            <p:cNvSpPr>
              <a:spLocks noChangeShapeType="1"/>
            </p:cNvSpPr>
            <p:nvPr/>
          </p:nvSpPr>
          <p:spPr bwMode="auto">
            <a:xfrm>
              <a:off x="3216" y="27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0" name="Line 30"/>
            <p:cNvSpPr>
              <a:spLocks noChangeShapeType="1"/>
            </p:cNvSpPr>
            <p:nvPr/>
          </p:nvSpPr>
          <p:spPr bwMode="auto">
            <a:xfrm>
              <a:off x="3216" y="30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1" name="Text Box 31"/>
            <p:cNvSpPr txBox="1">
              <a:spLocks noChangeArrowheads="1"/>
            </p:cNvSpPr>
            <p:nvPr/>
          </p:nvSpPr>
          <p:spPr bwMode="auto">
            <a:xfrm>
              <a:off x="3072" y="2880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5152" name="Rectangle 32"/>
            <p:cNvSpPr>
              <a:spLocks noChangeArrowheads="1"/>
            </p:cNvSpPr>
            <p:nvPr/>
          </p:nvSpPr>
          <p:spPr bwMode="auto">
            <a:xfrm>
              <a:off x="3312" y="2784"/>
              <a:ext cx="1056" cy="48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5153" name="Group 33"/>
            <p:cNvGrpSpPr/>
            <p:nvPr/>
          </p:nvGrpSpPr>
          <p:grpSpPr bwMode="auto">
            <a:xfrm>
              <a:off x="2928" y="1344"/>
              <a:ext cx="1920" cy="1920"/>
              <a:chOff x="2928" y="1344"/>
              <a:chExt cx="1920" cy="1920"/>
            </a:xfrm>
          </p:grpSpPr>
          <p:sp>
            <p:nvSpPr>
              <p:cNvPr id="5154" name="Line 34"/>
              <p:cNvSpPr>
                <a:spLocks noChangeShapeType="1"/>
              </p:cNvSpPr>
              <p:nvPr/>
            </p:nvSpPr>
            <p:spPr bwMode="auto">
              <a:xfrm>
                <a:off x="3312" y="1344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5" name="Line 35"/>
              <p:cNvSpPr>
                <a:spLocks noChangeShapeType="1"/>
              </p:cNvSpPr>
              <p:nvPr/>
            </p:nvSpPr>
            <p:spPr bwMode="auto">
              <a:xfrm>
                <a:off x="4848" y="1392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6" name="Line 36"/>
              <p:cNvSpPr>
                <a:spLocks noChangeShapeType="1"/>
              </p:cNvSpPr>
              <p:nvPr/>
            </p:nvSpPr>
            <p:spPr bwMode="auto">
              <a:xfrm>
                <a:off x="4272" y="1536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7" name="Line 37"/>
              <p:cNvSpPr>
                <a:spLocks noChangeShapeType="1"/>
              </p:cNvSpPr>
              <p:nvPr/>
            </p:nvSpPr>
            <p:spPr bwMode="auto">
              <a:xfrm>
                <a:off x="3312" y="153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8" name="Text Box 38"/>
              <p:cNvSpPr txBox="1">
                <a:spLocks noChangeArrowheads="1"/>
              </p:cNvSpPr>
              <p:nvPr/>
            </p:nvSpPr>
            <p:spPr bwMode="auto">
              <a:xfrm>
                <a:off x="3936" y="1392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a</a:t>
                </a:r>
              </a:p>
            </p:txBody>
          </p:sp>
          <p:grpSp>
            <p:nvGrpSpPr>
              <p:cNvPr id="5159" name="Group 39"/>
              <p:cNvGrpSpPr/>
              <p:nvPr/>
            </p:nvGrpSpPr>
            <p:grpSpPr bwMode="auto">
              <a:xfrm>
                <a:off x="2928" y="1728"/>
                <a:ext cx="528" cy="1536"/>
                <a:chOff x="2928" y="1728"/>
                <a:chExt cx="528" cy="1536"/>
              </a:xfrm>
            </p:grpSpPr>
            <p:sp>
              <p:nvSpPr>
                <p:cNvPr id="5162" name="Line 40"/>
                <p:cNvSpPr>
                  <a:spLocks noChangeShapeType="1"/>
                </p:cNvSpPr>
                <p:nvPr/>
              </p:nvSpPr>
              <p:spPr bwMode="auto">
                <a:xfrm>
                  <a:off x="2928" y="1728"/>
                  <a:ext cx="38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63" name="Line 41"/>
                <p:cNvSpPr>
                  <a:spLocks noChangeShapeType="1"/>
                </p:cNvSpPr>
                <p:nvPr/>
              </p:nvSpPr>
              <p:spPr bwMode="auto">
                <a:xfrm>
                  <a:off x="2928" y="3264"/>
                  <a:ext cx="38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64" name="Line 42"/>
                <p:cNvSpPr>
                  <a:spLocks noChangeShapeType="1"/>
                </p:cNvSpPr>
                <p:nvPr/>
              </p:nvSpPr>
              <p:spPr bwMode="auto">
                <a:xfrm>
                  <a:off x="3120" y="1728"/>
                  <a:ext cx="0" cy="6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65" name="Line 43"/>
                <p:cNvSpPr>
                  <a:spLocks noChangeShapeType="1"/>
                </p:cNvSpPr>
                <p:nvPr/>
              </p:nvSpPr>
              <p:spPr bwMode="auto">
                <a:xfrm>
                  <a:off x="3120" y="2640"/>
                  <a:ext cx="0" cy="6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66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2976" y="2352"/>
                  <a:ext cx="48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kumimoji="1" lang="en-US" altLang="zh-CN" sz="2400"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</p:grpSp>
          <p:sp>
            <p:nvSpPr>
              <p:cNvPr id="5160" name="Rectangle 45"/>
              <p:cNvSpPr>
                <a:spLocks noChangeArrowheads="1"/>
              </p:cNvSpPr>
              <p:nvPr/>
            </p:nvSpPr>
            <p:spPr bwMode="auto">
              <a:xfrm>
                <a:off x="3312" y="1728"/>
                <a:ext cx="1536" cy="105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61" name="Rectangle 46"/>
              <p:cNvSpPr>
                <a:spLocks noChangeArrowheads="1"/>
              </p:cNvSpPr>
              <p:nvPr/>
            </p:nvSpPr>
            <p:spPr bwMode="auto">
              <a:xfrm>
                <a:off x="4368" y="2784"/>
                <a:ext cx="480" cy="480"/>
              </a:xfrm>
              <a:prstGeom prst="rect">
                <a:avLst/>
              </a:prstGeom>
              <a:solidFill>
                <a:schemeClr val="bg1"/>
              </a:solidFill>
              <a:ln w="38100" cap="rnd">
                <a:solidFill>
                  <a:schemeClr val="tx1"/>
                </a:solidFill>
                <a:prstDash val="sysDot"/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4143" name="Rectangle 47"/>
          <p:cNvSpPr>
            <a:spLocks noChangeArrowheads="1"/>
          </p:cNvSpPr>
          <p:nvPr/>
        </p:nvSpPr>
        <p:spPr bwMode="auto">
          <a:xfrm>
            <a:off x="685800" y="3810000"/>
            <a:ext cx="1676400" cy="762000"/>
          </a:xfrm>
          <a:prstGeom prst="rect">
            <a:avLst/>
          </a:prstGeom>
          <a:solidFill>
            <a:schemeClr val="bg1"/>
          </a:solidFill>
          <a:ln w="38100" cap="rnd">
            <a:solidFill>
              <a:schemeClr val="tx1"/>
            </a:solidFill>
            <a:prstDash val="sysDot"/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720725" y="4841875"/>
            <a:ext cx="29368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(a + b) (a - b)</a:t>
            </a:r>
          </a:p>
        </p:txBody>
      </p:sp>
      <p:grpSp>
        <p:nvGrpSpPr>
          <p:cNvPr id="9" name="Group 49"/>
          <p:cNvGrpSpPr/>
          <p:nvPr/>
        </p:nvGrpSpPr>
        <p:grpSpPr bwMode="auto">
          <a:xfrm>
            <a:off x="3733800" y="5160963"/>
            <a:ext cx="1447800" cy="76200"/>
            <a:chOff x="2208" y="3635"/>
            <a:chExt cx="912" cy="48"/>
          </a:xfrm>
        </p:grpSpPr>
        <p:sp>
          <p:nvSpPr>
            <p:cNvPr id="5144" name="Line 50"/>
            <p:cNvSpPr>
              <a:spLocks noChangeShapeType="1"/>
            </p:cNvSpPr>
            <p:nvPr/>
          </p:nvSpPr>
          <p:spPr bwMode="auto">
            <a:xfrm>
              <a:off x="2208" y="3635"/>
              <a:ext cx="91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5" name="Line 51"/>
            <p:cNvSpPr>
              <a:spLocks noChangeShapeType="1"/>
            </p:cNvSpPr>
            <p:nvPr/>
          </p:nvSpPr>
          <p:spPr bwMode="auto">
            <a:xfrm>
              <a:off x="2208" y="3683"/>
              <a:ext cx="91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" name="Group 52"/>
          <p:cNvGrpSpPr/>
          <p:nvPr/>
        </p:nvGrpSpPr>
        <p:grpSpPr bwMode="auto">
          <a:xfrm>
            <a:off x="6310313" y="3789363"/>
            <a:ext cx="1862137" cy="1695450"/>
            <a:chOff x="1526" y="2381"/>
            <a:chExt cx="1173" cy="1068"/>
          </a:xfrm>
        </p:grpSpPr>
        <p:grpSp>
          <p:nvGrpSpPr>
            <p:cNvPr id="5135" name="Group 53"/>
            <p:cNvGrpSpPr/>
            <p:nvPr/>
          </p:nvGrpSpPr>
          <p:grpSpPr bwMode="auto">
            <a:xfrm>
              <a:off x="1791" y="2381"/>
              <a:ext cx="908" cy="499"/>
              <a:chOff x="1927" y="3702"/>
              <a:chExt cx="908" cy="499"/>
            </a:xfrm>
          </p:grpSpPr>
          <p:sp>
            <p:nvSpPr>
              <p:cNvPr id="5137" name="Rectangle 54"/>
              <p:cNvSpPr>
                <a:spLocks noChangeArrowheads="1"/>
              </p:cNvSpPr>
              <p:nvPr/>
            </p:nvSpPr>
            <p:spPr bwMode="auto">
              <a:xfrm>
                <a:off x="1927" y="3702"/>
                <a:ext cx="499" cy="49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5138" name="Group 55"/>
              <p:cNvGrpSpPr/>
              <p:nvPr/>
            </p:nvGrpSpPr>
            <p:grpSpPr bwMode="auto">
              <a:xfrm>
                <a:off x="2480" y="3702"/>
                <a:ext cx="355" cy="499"/>
                <a:chOff x="2752" y="3702"/>
                <a:chExt cx="355" cy="499"/>
              </a:xfrm>
            </p:grpSpPr>
            <p:sp>
              <p:nvSpPr>
                <p:cNvPr id="5139" name="Line 56"/>
                <p:cNvSpPr>
                  <a:spLocks noChangeShapeType="1"/>
                </p:cNvSpPr>
                <p:nvPr/>
              </p:nvSpPr>
              <p:spPr bwMode="auto">
                <a:xfrm>
                  <a:off x="2752" y="3702"/>
                  <a:ext cx="35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40" name="Line 57"/>
                <p:cNvSpPr>
                  <a:spLocks noChangeShapeType="1"/>
                </p:cNvSpPr>
                <p:nvPr/>
              </p:nvSpPr>
              <p:spPr bwMode="auto">
                <a:xfrm>
                  <a:off x="2752" y="4201"/>
                  <a:ext cx="35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41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2880" y="3702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42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2880" y="4019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43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2777" y="3793"/>
                  <a:ext cx="21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kumimoji="1" lang="en-US" altLang="zh-CN" sz="2400">
                      <a:latin typeface="Times New Roman" panose="02020603050405020304" pitchFamily="18" charset="0"/>
                    </a:rPr>
                    <a:t>b</a:t>
                  </a:r>
                </a:p>
              </p:txBody>
            </p:sp>
          </p:grpSp>
        </p:grpSp>
        <p:sp>
          <p:nvSpPr>
            <p:cNvPr id="5136" name="Text Box 61"/>
            <p:cNvSpPr txBox="1">
              <a:spLocks noChangeArrowheads="1"/>
            </p:cNvSpPr>
            <p:nvPr/>
          </p:nvSpPr>
          <p:spPr bwMode="auto">
            <a:xfrm>
              <a:off x="1526" y="3084"/>
              <a:ext cx="34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32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b</a:t>
              </a:r>
              <a:r>
                <a:rPr kumimoji="1" lang="en-US" altLang="zh-CN" sz="3200" b="1" baseline="3000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4158" name="Text Box 62"/>
          <p:cNvSpPr txBox="1">
            <a:spLocks noChangeArrowheads="1"/>
          </p:cNvSpPr>
          <p:nvPr/>
        </p:nvSpPr>
        <p:spPr bwMode="auto">
          <a:xfrm>
            <a:off x="6064250" y="4886325"/>
            <a:ext cx="319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</a:p>
        </p:txBody>
      </p:sp>
      <p:pic>
        <p:nvPicPr>
          <p:cNvPr id="5130" name="Picture 63" descr="BD1459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96975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31" name="Group 64"/>
          <p:cNvGrpSpPr/>
          <p:nvPr/>
        </p:nvGrpSpPr>
        <p:grpSpPr bwMode="auto">
          <a:xfrm>
            <a:off x="395288" y="0"/>
            <a:ext cx="3529012" cy="1100138"/>
            <a:chOff x="0" y="-96"/>
            <a:chExt cx="2064" cy="520"/>
          </a:xfrm>
        </p:grpSpPr>
        <p:sp>
          <p:nvSpPr>
            <p:cNvPr id="4161" name="Rectangle 65"/>
            <p:cNvSpPr>
              <a:spLocks noChangeArrowheads="1"/>
            </p:cNvSpPr>
            <p:nvPr/>
          </p:nvSpPr>
          <p:spPr bwMode="auto">
            <a:xfrm>
              <a:off x="0" y="29"/>
              <a:ext cx="2064" cy="39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7C80"/>
                </a:gs>
              </a:gsLst>
              <a:lin ang="18900000" scaled="1"/>
            </a:gradFill>
            <a:ln w="76200">
              <a:pattFill prst="openDmnd">
                <a:fgClr>
                  <a:srgbClr val="FFFFFF"/>
                </a:fgClr>
                <a:bgClr>
                  <a:srgbClr val="006600"/>
                </a:bgClr>
              </a:pattFill>
              <a:miter lim="800000"/>
            </a:ln>
            <a:effectLst/>
          </p:spPr>
          <p:txBody>
            <a:bodyPr wrap="none" anchor="ctr"/>
            <a:lstStyle/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altLang="zh-CN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黑体" panose="02010609060101010101" charset="-122"/>
                  <a:ea typeface="黑体" panose="02010609060101010101" charset="-122"/>
                  <a:sym typeface="Wingdings" panose="05000000000000000000" pitchFamily="2" charset="2"/>
                </a:rPr>
                <a:t>   </a:t>
              </a:r>
              <a:r>
                <a:rPr lang="zh-CN" altLang="en-US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黑体" panose="02010609060101010101" charset="-122"/>
                  <a:ea typeface="黑体" panose="02010609060101010101" charset="-122"/>
                  <a:sym typeface="Wingdings" panose="05000000000000000000" pitchFamily="2" charset="2"/>
                </a:rPr>
                <a:t>观察与思考 </a:t>
              </a:r>
              <a:endParaRPr lang="zh-CN" altLang="en-US" sz="4800" b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charset="-122"/>
                <a:ea typeface="黑体" panose="02010609060101010101" charset="-122"/>
              </a:endParaRPr>
            </a:p>
          </p:txBody>
        </p:sp>
        <p:pic>
          <p:nvPicPr>
            <p:cNvPr id="5133" name="Picture 66" descr="677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" y="38"/>
              <a:ext cx="496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63" name="Rectangle 67" descr="PE03255_"/>
            <p:cNvSpPr>
              <a:spLocks noChangeArrowheads="1"/>
            </p:cNvSpPr>
            <p:nvPr/>
          </p:nvSpPr>
          <p:spPr bwMode="auto">
            <a:xfrm>
              <a:off x="1453" y="-96"/>
              <a:ext cx="108" cy="43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endParaRPr lang="en-US" sz="5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  <a:sym typeface="Webdings" panose="05030102010509060703" pitchFamily="18" charset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3" grpId="0" animBg="1"/>
      <p:bldP spid="4144" grpId="0" autoUpdateAnimBg="0"/>
      <p:bldP spid="415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132138" y="1812925"/>
            <a:ext cx="1152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解：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805238" y="1900238"/>
            <a:ext cx="12239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dirty="0">
                <a:latin typeface="Times New Roman" panose="02020603050405020304" pitchFamily="18" charset="0"/>
              </a:rPr>
              <a:t>原式</a:t>
            </a:r>
            <a:r>
              <a:rPr kumimoji="1" lang="en-US" altLang="zh-CN" sz="2800" dirty="0">
                <a:latin typeface="Times New Roman" panose="02020603050405020304" pitchFamily="18" charset="0"/>
              </a:rPr>
              <a:t>=</a:t>
            </a:r>
            <a:endParaRPr kumimoji="1" lang="en-US" altLang="zh-CN" sz="2800" baseline="30000" dirty="0">
              <a:latin typeface="Times New Roman" panose="02020603050405020304" pitchFamily="18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292725" y="2405063"/>
            <a:ext cx="12604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</a:rPr>
              <a:t>-  2y  </a:t>
            </a:r>
            <a:r>
              <a:rPr kumimoji="1" lang="en-US" altLang="zh-CN" sz="2800" b="1" baseline="30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859338" y="2979738"/>
            <a:ext cx="10842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</a:rPr>
              <a:t>(-m)</a:t>
            </a:r>
            <a:r>
              <a:rPr kumimoji="1" lang="en-US" altLang="zh-CN" sz="2800" b="1" baseline="30000">
                <a:latin typeface="Times New Roman" panose="02020603050405020304" pitchFamily="18" charset="0"/>
              </a:rPr>
              <a:t>2</a:t>
            </a:r>
          </a:p>
        </p:txBody>
      </p:sp>
      <p:grpSp>
        <p:nvGrpSpPr>
          <p:cNvPr id="2" name="Group 8"/>
          <p:cNvGrpSpPr/>
          <p:nvPr/>
        </p:nvGrpSpPr>
        <p:grpSpPr bwMode="auto">
          <a:xfrm>
            <a:off x="4787900" y="3541713"/>
            <a:ext cx="1331913" cy="519112"/>
            <a:chOff x="5125" y="1525"/>
            <a:chExt cx="839" cy="327"/>
          </a:xfrm>
        </p:grpSpPr>
        <p:grpSp>
          <p:nvGrpSpPr>
            <p:cNvPr id="6204" name="Group 9"/>
            <p:cNvGrpSpPr/>
            <p:nvPr/>
          </p:nvGrpSpPr>
          <p:grpSpPr bwMode="auto">
            <a:xfrm>
              <a:off x="5314" y="1582"/>
              <a:ext cx="288" cy="260"/>
              <a:chOff x="3840" y="892"/>
              <a:chExt cx="288" cy="260"/>
            </a:xfrm>
          </p:grpSpPr>
          <p:sp>
            <p:nvSpPr>
              <p:cNvPr id="6206" name="Text Box 10"/>
              <p:cNvSpPr txBox="1">
                <a:spLocks noChangeArrowheads="1"/>
              </p:cNvSpPr>
              <p:nvPr/>
            </p:nvSpPr>
            <p:spPr bwMode="auto">
              <a:xfrm>
                <a:off x="3840" y="912"/>
                <a:ext cx="192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800" b="1" baseline="-25000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6207" name="Text Box 11"/>
              <p:cNvSpPr txBox="1">
                <a:spLocks noChangeArrowheads="1"/>
              </p:cNvSpPr>
              <p:nvPr/>
            </p:nvSpPr>
            <p:spPr bwMode="auto">
              <a:xfrm>
                <a:off x="3840" y="892"/>
                <a:ext cx="288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800" b="1" baseline="30000">
                    <a:latin typeface="Times New Roman" panose="02020603050405020304" pitchFamily="18" charset="0"/>
                  </a:rPr>
                  <a:t>1 </a:t>
                </a:r>
              </a:p>
            </p:txBody>
          </p:sp>
          <p:sp>
            <p:nvSpPr>
              <p:cNvPr id="6208" name="Line 12"/>
              <p:cNvSpPr>
                <a:spLocks noChangeShapeType="1"/>
              </p:cNvSpPr>
              <p:nvPr/>
            </p:nvSpPr>
            <p:spPr bwMode="auto">
              <a:xfrm>
                <a:off x="3888" y="100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6205" name="Text Box 13"/>
            <p:cNvSpPr txBox="1">
              <a:spLocks noChangeArrowheads="1"/>
            </p:cNvSpPr>
            <p:nvPr/>
          </p:nvSpPr>
          <p:spPr bwMode="auto">
            <a:xfrm>
              <a:off x="5125" y="1525"/>
              <a:ext cx="83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>
                  <a:latin typeface="Times New Roman" panose="02020603050405020304" pitchFamily="18" charset="0"/>
                </a:rPr>
                <a:t>(-   x)</a:t>
              </a:r>
              <a:r>
                <a:rPr kumimoji="1" lang="en-US" altLang="zh-CN" sz="2800" b="1" baseline="30000">
                  <a:latin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1858963" y="5334000"/>
            <a:ext cx="7318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</a:rPr>
              <a:t>m</a:t>
            </a:r>
            <a:r>
              <a:rPr kumimoji="1" lang="en-US" altLang="zh-CN" sz="2800" b="1" baseline="30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6488113" y="2460625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</a:rPr>
              <a:t>= x</a:t>
            </a:r>
            <a:r>
              <a:rPr kumimoji="1" lang="en-US" altLang="zh-CN" sz="2800" b="1" baseline="30000">
                <a:latin typeface="Times New Roman" panose="02020603050405020304" pitchFamily="18" charset="0"/>
              </a:rPr>
              <a:t>2</a:t>
            </a:r>
            <a:r>
              <a:rPr kumimoji="1" lang="en-US" altLang="zh-CN" sz="2800" b="1">
                <a:latin typeface="Times New Roman" panose="02020603050405020304" pitchFamily="18" charset="0"/>
              </a:rPr>
              <a:t> –4y </a:t>
            </a:r>
            <a:r>
              <a:rPr kumimoji="1" lang="en-US" altLang="zh-CN" sz="2800" b="1" baseline="30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6488113" y="2979738"/>
            <a:ext cx="1828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</a:rPr>
              <a:t>= m</a:t>
            </a:r>
            <a:r>
              <a:rPr kumimoji="1" lang="en-US" altLang="zh-CN" sz="2800" b="1" baseline="30000">
                <a:latin typeface="Times New Roman" panose="02020603050405020304" pitchFamily="18" charset="0"/>
              </a:rPr>
              <a:t>2</a:t>
            </a:r>
            <a:r>
              <a:rPr kumimoji="1" lang="en-US" altLang="zh-CN" sz="2800" b="1">
                <a:latin typeface="Times New Roman" panose="02020603050405020304" pitchFamily="18" charset="0"/>
              </a:rPr>
              <a:t> - n </a:t>
            </a:r>
            <a:r>
              <a:rPr kumimoji="1" lang="en-US" altLang="zh-CN" sz="2800" b="1" baseline="30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3810000" y="5334000"/>
            <a:ext cx="1905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</a:rPr>
              <a:t>= m</a:t>
            </a:r>
            <a:r>
              <a:rPr kumimoji="1" lang="en-US" altLang="zh-CN" sz="2800" b="1" baseline="30000">
                <a:latin typeface="Times New Roman" panose="02020603050405020304" pitchFamily="18" charset="0"/>
              </a:rPr>
              <a:t>2</a:t>
            </a:r>
            <a:r>
              <a:rPr kumimoji="1" lang="en-US" altLang="zh-CN" sz="2800" b="1">
                <a:latin typeface="Times New Roman" panose="02020603050405020304" pitchFamily="18" charset="0"/>
              </a:rPr>
              <a:t> +2n </a:t>
            </a:r>
            <a:r>
              <a:rPr kumimoji="1" lang="en-US" altLang="zh-CN" sz="2800" b="1" baseline="30000">
                <a:latin typeface="Times New Roman" panose="02020603050405020304" pitchFamily="18" charset="0"/>
              </a:rPr>
              <a:t>2</a:t>
            </a:r>
          </a:p>
        </p:txBody>
      </p:sp>
      <p:grpSp>
        <p:nvGrpSpPr>
          <p:cNvPr id="4" name="Group 18"/>
          <p:cNvGrpSpPr/>
          <p:nvPr/>
        </p:nvGrpSpPr>
        <p:grpSpPr bwMode="auto">
          <a:xfrm>
            <a:off x="6516688" y="3573463"/>
            <a:ext cx="1905000" cy="541337"/>
            <a:chOff x="4032" y="2340"/>
            <a:chExt cx="1152" cy="294"/>
          </a:xfrm>
        </p:grpSpPr>
        <p:sp>
          <p:nvSpPr>
            <p:cNvPr id="6199" name="Text Box 19"/>
            <p:cNvSpPr txBox="1">
              <a:spLocks noChangeArrowheads="1"/>
            </p:cNvSpPr>
            <p:nvPr/>
          </p:nvSpPr>
          <p:spPr bwMode="auto">
            <a:xfrm>
              <a:off x="4032" y="2352"/>
              <a:ext cx="1152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>
                  <a:latin typeface="Times New Roman" panose="02020603050405020304" pitchFamily="18" charset="0"/>
                </a:rPr>
                <a:t>=    x</a:t>
              </a:r>
              <a:r>
                <a:rPr kumimoji="1" lang="en-US" altLang="zh-CN" sz="2800" b="1" baseline="30000">
                  <a:latin typeface="Times New Roman" panose="02020603050405020304" pitchFamily="18" charset="0"/>
                </a:rPr>
                <a:t>2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 -y </a:t>
              </a:r>
              <a:r>
                <a:rPr kumimoji="1" lang="en-US" altLang="zh-CN" sz="2800" b="1" baseline="30000">
                  <a:latin typeface="Times New Roman" panose="02020603050405020304" pitchFamily="18" charset="0"/>
                </a:rPr>
                <a:t>2</a:t>
              </a:r>
            </a:p>
          </p:txBody>
        </p:sp>
        <p:grpSp>
          <p:nvGrpSpPr>
            <p:cNvPr id="6200" name="Group 20"/>
            <p:cNvGrpSpPr/>
            <p:nvPr/>
          </p:nvGrpSpPr>
          <p:grpSpPr bwMode="auto">
            <a:xfrm>
              <a:off x="4176" y="2340"/>
              <a:ext cx="336" cy="247"/>
              <a:chOff x="4992" y="2120"/>
              <a:chExt cx="336" cy="247"/>
            </a:xfrm>
          </p:grpSpPr>
          <p:sp>
            <p:nvSpPr>
              <p:cNvPr id="6201" name="Text Box 21"/>
              <p:cNvSpPr txBox="1">
                <a:spLocks noChangeArrowheads="1"/>
              </p:cNvSpPr>
              <p:nvPr/>
            </p:nvSpPr>
            <p:spPr bwMode="auto">
              <a:xfrm>
                <a:off x="4992" y="2160"/>
                <a:ext cx="336" cy="2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800" b="1" baseline="-25000">
                    <a:latin typeface="Times New Roman" panose="02020603050405020304" pitchFamily="18" charset="0"/>
                  </a:rPr>
                  <a:t>16</a:t>
                </a:r>
              </a:p>
            </p:txBody>
          </p:sp>
          <p:sp>
            <p:nvSpPr>
              <p:cNvPr id="6202" name="Text Box 22"/>
              <p:cNvSpPr txBox="1">
                <a:spLocks noChangeArrowheads="1"/>
              </p:cNvSpPr>
              <p:nvPr/>
            </p:nvSpPr>
            <p:spPr bwMode="auto">
              <a:xfrm>
                <a:off x="5040" y="2120"/>
                <a:ext cx="288" cy="2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800" b="1" baseline="30000">
                    <a:latin typeface="Times New Roman" panose="02020603050405020304" pitchFamily="18" charset="0"/>
                  </a:rPr>
                  <a:t>1    </a:t>
                </a:r>
              </a:p>
            </p:txBody>
          </p:sp>
          <p:sp>
            <p:nvSpPr>
              <p:cNvPr id="6203" name="Line 23"/>
              <p:cNvSpPr>
                <a:spLocks noChangeShapeType="1"/>
              </p:cNvSpPr>
              <p:nvPr/>
            </p:nvSpPr>
            <p:spPr bwMode="auto">
              <a:xfrm>
                <a:off x="5088" y="225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6488113" y="1871663"/>
            <a:ext cx="1828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</a:rPr>
              <a:t>=25-36x </a:t>
            </a:r>
            <a:r>
              <a:rPr kumimoji="1" lang="en-US" altLang="zh-CN" sz="2800" b="1" baseline="30000">
                <a:latin typeface="Times New Roman" panose="02020603050405020304" pitchFamily="18" charset="0"/>
              </a:rPr>
              <a:t>2</a:t>
            </a:r>
          </a:p>
        </p:txBody>
      </p:sp>
      <p:pic>
        <p:nvPicPr>
          <p:cNvPr id="6157" name="Picture 25" descr="BD1459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95400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8" name="Text Box 26"/>
          <p:cNvSpPr txBox="1">
            <a:spLocks noChangeArrowheads="1"/>
          </p:cNvSpPr>
          <p:nvPr/>
        </p:nvSpPr>
        <p:spPr bwMode="auto">
          <a:xfrm>
            <a:off x="2514600" y="115888"/>
            <a:ext cx="6305550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下列各题能否用</a:t>
            </a:r>
            <a:r>
              <a:rPr kumimoji="1"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(</a:t>
            </a:r>
            <a:r>
              <a:rPr kumimoji="1" lang="en-US" altLang="zh-CN" sz="28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a+b</a:t>
            </a:r>
            <a:r>
              <a:rPr kumimoji="1"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)(a-b)=a</a:t>
            </a:r>
            <a:r>
              <a:rPr kumimoji="1" lang="en-US" altLang="zh-CN" sz="2800" b="1" baseline="30000" dirty="0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-b</a:t>
            </a:r>
            <a:r>
              <a:rPr kumimoji="1" lang="en-US" altLang="zh-CN" sz="2800" b="1" baseline="30000" dirty="0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计算？若能，请说出公式中的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和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在算式中分别表示什么？</a:t>
            </a:r>
          </a:p>
        </p:txBody>
      </p:sp>
      <p:grpSp>
        <p:nvGrpSpPr>
          <p:cNvPr id="6159" name="Group 27"/>
          <p:cNvGrpSpPr/>
          <p:nvPr/>
        </p:nvGrpSpPr>
        <p:grpSpPr bwMode="auto">
          <a:xfrm>
            <a:off x="228600" y="-76200"/>
            <a:ext cx="2286000" cy="1100138"/>
            <a:chOff x="0" y="-96"/>
            <a:chExt cx="2064" cy="520"/>
          </a:xfrm>
        </p:grpSpPr>
        <p:sp>
          <p:nvSpPr>
            <p:cNvPr id="5148" name="Rectangle 28"/>
            <p:cNvSpPr>
              <a:spLocks noChangeArrowheads="1"/>
            </p:cNvSpPr>
            <p:nvPr/>
          </p:nvSpPr>
          <p:spPr bwMode="auto">
            <a:xfrm>
              <a:off x="0" y="29"/>
              <a:ext cx="2064" cy="39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7C80"/>
                </a:gs>
              </a:gsLst>
              <a:lin ang="18900000" scaled="1"/>
            </a:gradFill>
            <a:ln w="76200">
              <a:pattFill prst="openDmnd">
                <a:fgClr>
                  <a:srgbClr val="FFFFFF"/>
                </a:fgClr>
                <a:bgClr>
                  <a:srgbClr val="006600"/>
                </a:bgClr>
              </a:pattFill>
              <a:miter lim="800000"/>
            </a:ln>
            <a:effectLst/>
          </p:spPr>
          <p:txBody>
            <a:bodyPr wrap="none" anchor="ctr"/>
            <a:lstStyle/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altLang="zh-CN" sz="36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黑体" panose="02010609060101010101" charset="-122"/>
                  <a:ea typeface="黑体" panose="02010609060101010101" charset="-122"/>
                  <a:sym typeface="Wingdings" panose="05000000000000000000" pitchFamily="2" charset="2"/>
                </a:rPr>
                <a:t>   </a:t>
              </a:r>
              <a:r>
                <a:rPr lang="zh-CN" altLang="en-US" sz="36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黑体" panose="02010609060101010101" charset="-122"/>
                  <a:ea typeface="黑体" panose="02010609060101010101" charset="-122"/>
                  <a:sym typeface="Wingdings" panose="05000000000000000000" pitchFamily="2" charset="2"/>
                </a:rPr>
                <a:t>议一议 </a:t>
              </a:r>
              <a:endParaRPr lang="zh-CN" altLang="en-US" sz="4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charset="-122"/>
                <a:ea typeface="黑体" panose="02010609060101010101" charset="-122"/>
              </a:endParaRPr>
            </a:p>
          </p:txBody>
        </p:sp>
        <p:pic>
          <p:nvPicPr>
            <p:cNvPr id="6197" name="Picture 29" descr="677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" y="38"/>
              <a:ext cx="496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50" name="Rectangle 30" descr="PE03255_"/>
            <p:cNvSpPr>
              <a:spLocks noChangeArrowheads="1"/>
            </p:cNvSpPr>
            <p:nvPr/>
          </p:nvSpPr>
          <p:spPr bwMode="auto">
            <a:xfrm>
              <a:off x="1453" y="-96"/>
              <a:ext cx="166" cy="43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endParaRPr lang="en-US" sz="5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  <a:sym typeface="Webdings" panose="05030102010509060703" pitchFamily="18" charset="2"/>
              </a:endParaRPr>
            </a:p>
          </p:txBody>
        </p:sp>
      </p:grpSp>
      <p:sp>
        <p:nvSpPr>
          <p:cNvPr id="6160" name="Text Box 31"/>
          <p:cNvSpPr txBox="1">
            <a:spLocks noChangeArrowheads="1"/>
          </p:cNvSpPr>
          <p:nvPr/>
        </p:nvSpPr>
        <p:spPr bwMode="auto">
          <a:xfrm>
            <a:off x="298450" y="1828800"/>
            <a:ext cx="2901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dirty="0">
                <a:solidFill>
                  <a:srgbClr val="0000CC"/>
                </a:solidFill>
                <a:latin typeface="Times New Roman" panose="02020603050405020304" pitchFamily="18" charset="0"/>
              </a:rPr>
              <a:t> 1</a:t>
            </a:r>
            <a:r>
              <a:rPr kumimoji="1" lang="zh-CN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、 </a:t>
            </a:r>
            <a:r>
              <a:rPr kumimoji="1"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(5+6x)(5-6x)</a:t>
            </a:r>
            <a:endParaRPr kumimoji="1" lang="en-US" altLang="zh-CN" sz="2400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61" name="Text Box 32"/>
          <p:cNvSpPr txBox="1">
            <a:spLocks noChangeArrowheads="1"/>
          </p:cNvSpPr>
          <p:nvPr/>
        </p:nvSpPr>
        <p:spPr bwMode="auto">
          <a:xfrm>
            <a:off x="420688" y="2438400"/>
            <a:ext cx="29321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、 </a:t>
            </a:r>
            <a:r>
              <a:rPr kumimoji="1"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(x -2y) (x+2y)</a:t>
            </a:r>
            <a:endParaRPr kumimoji="1" lang="en-US" altLang="zh-CN" sz="2400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62" name="Text Box 33"/>
          <p:cNvSpPr txBox="1">
            <a:spLocks noChangeArrowheads="1"/>
          </p:cNvSpPr>
          <p:nvPr/>
        </p:nvSpPr>
        <p:spPr bwMode="auto">
          <a:xfrm>
            <a:off x="450850" y="2921000"/>
            <a:ext cx="290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、</a:t>
            </a:r>
            <a:r>
              <a:rPr kumimoji="1"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(-</a:t>
            </a:r>
            <a:r>
              <a:rPr kumimoji="1"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m+n</a:t>
            </a:r>
            <a:r>
              <a:rPr kumimoji="1"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)(-m-n)</a:t>
            </a:r>
          </a:p>
        </p:txBody>
      </p:sp>
      <p:grpSp>
        <p:nvGrpSpPr>
          <p:cNvPr id="6163" name="Group 34"/>
          <p:cNvGrpSpPr/>
          <p:nvPr/>
        </p:nvGrpSpPr>
        <p:grpSpPr bwMode="auto">
          <a:xfrm>
            <a:off x="450850" y="3505200"/>
            <a:ext cx="3165475" cy="533400"/>
            <a:chOff x="550" y="2496"/>
            <a:chExt cx="1994" cy="336"/>
          </a:xfrm>
        </p:grpSpPr>
        <p:grpSp>
          <p:nvGrpSpPr>
            <p:cNvPr id="6184" name="Group 35"/>
            <p:cNvGrpSpPr/>
            <p:nvPr/>
          </p:nvGrpSpPr>
          <p:grpSpPr bwMode="auto">
            <a:xfrm>
              <a:off x="1776" y="2496"/>
              <a:ext cx="336" cy="336"/>
              <a:chOff x="240" y="2304"/>
              <a:chExt cx="336" cy="336"/>
            </a:xfrm>
          </p:grpSpPr>
          <p:grpSp>
            <p:nvGrpSpPr>
              <p:cNvPr id="6192" name="Group 36"/>
              <p:cNvGrpSpPr/>
              <p:nvPr/>
            </p:nvGrpSpPr>
            <p:grpSpPr bwMode="auto">
              <a:xfrm>
                <a:off x="240" y="2304"/>
                <a:ext cx="336" cy="336"/>
                <a:chOff x="144" y="2640"/>
                <a:chExt cx="336" cy="336"/>
              </a:xfrm>
            </p:grpSpPr>
            <p:sp>
              <p:nvSpPr>
                <p:cNvPr id="6194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44" y="2736"/>
                  <a:ext cx="192" cy="2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kumimoji="1" lang="en-US" altLang="zh-CN" sz="2800" b="1" baseline="-25000">
                      <a:solidFill>
                        <a:srgbClr val="0000CC"/>
                      </a:solidFill>
                      <a:latin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6195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44" y="2640"/>
                  <a:ext cx="336" cy="2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kumimoji="1" lang="en-US" altLang="zh-CN" sz="2800" b="1" baseline="30000">
                      <a:solidFill>
                        <a:srgbClr val="0000CC"/>
                      </a:solidFill>
                      <a:latin typeface="Times New Roman" panose="02020603050405020304" pitchFamily="18" charset="0"/>
                    </a:rPr>
                    <a:t>1 </a:t>
                  </a:r>
                </a:p>
              </p:txBody>
            </p:sp>
          </p:grpSp>
          <p:sp>
            <p:nvSpPr>
              <p:cNvPr id="6193" name="Line 39"/>
              <p:cNvSpPr>
                <a:spLocks noChangeShapeType="1"/>
              </p:cNvSpPr>
              <p:nvPr/>
            </p:nvSpPr>
            <p:spPr bwMode="auto">
              <a:xfrm>
                <a:off x="288" y="249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185" name="Group 40"/>
            <p:cNvGrpSpPr/>
            <p:nvPr/>
          </p:nvGrpSpPr>
          <p:grpSpPr bwMode="auto">
            <a:xfrm>
              <a:off x="550" y="2496"/>
              <a:ext cx="1994" cy="336"/>
              <a:chOff x="480" y="2352"/>
              <a:chExt cx="1994" cy="336"/>
            </a:xfrm>
          </p:grpSpPr>
          <p:sp>
            <p:nvSpPr>
              <p:cNvPr id="6186" name="Text Box 41"/>
              <p:cNvSpPr txBox="1">
                <a:spLocks noChangeArrowheads="1"/>
              </p:cNvSpPr>
              <p:nvPr/>
            </p:nvSpPr>
            <p:spPr bwMode="auto">
              <a:xfrm>
                <a:off x="480" y="2352"/>
                <a:ext cx="199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</a:rPr>
                  <a:t>4</a:t>
                </a:r>
                <a:r>
                  <a:rPr kumimoji="1" lang="zh-CN" altLang="en-US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</a:rPr>
                  <a:t>、</a:t>
                </a:r>
                <a:r>
                  <a:rPr kumimoji="1" lang="en-US" altLang="zh-CN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</a:rPr>
                  <a:t>(-   x-y)(-   </a:t>
                </a:r>
                <a:r>
                  <a:rPr kumimoji="1" lang="en-US" altLang="zh-CN" sz="28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</a:rPr>
                  <a:t>x+y</a:t>
                </a:r>
                <a:r>
                  <a:rPr kumimoji="1" lang="en-US" altLang="zh-CN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</a:rPr>
                  <a:t>) </a:t>
                </a:r>
              </a:p>
            </p:txBody>
          </p:sp>
          <p:grpSp>
            <p:nvGrpSpPr>
              <p:cNvPr id="6187" name="Group 42"/>
              <p:cNvGrpSpPr/>
              <p:nvPr/>
            </p:nvGrpSpPr>
            <p:grpSpPr bwMode="auto">
              <a:xfrm>
                <a:off x="1008" y="2352"/>
                <a:ext cx="336" cy="336"/>
                <a:chOff x="240" y="2304"/>
                <a:chExt cx="336" cy="336"/>
              </a:xfrm>
            </p:grpSpPr>
            <p:grpSp>
              <p:nvGrpSpPr>
                <p:cNvPr id="6188" name="Group 43"/>
                <p:cNvGrpSpPr/>
                <p:nvPr/>
              </p:nvGrpSpPr>
              <p:grpSpPr bwMode="auto">
                <a:xfrm>
                  <a:off x="240" y="2304"/>
                  <a:ext cx="336" cy="336"/>
                  <a:chOff x="144" y="2640"/>
                  <a:chExt cx="336" cy="336"/>
                </a:xfrm>
              </p:grpSpPr>
              <p:sp>
                <p:nvSpPr>
                  <p:cNvPr id="6190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4" y="2736"/>
                    <a:ext cx="192" cy="2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kumimoji="1" lang="en-US" altLang="zh-CN" sz="2800" b="1" baseline="-25000">
                        <a:solidFill>
                          <a:srgbClr val="0000CC"/>
                        </a:solidFill>
                        <a:latin typeface="Times New Roman" panose="02020603050405020304" pitchFamily="18" charset="0"/>
                      </a:rPr>
                      <a:t>4</a:t>
                    </a:r>
                  </a:p>
                </p:txBody>
              </p:sp>
              <p:sp>
                <p:nvSpPr>
                  <p:cNvPr id="6191" name="Text 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4" y="2640"/>
                    <a:ext cx="336" cy="2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kumimoji="1" lang="en-US" altLang="zh-CN" sz="2800" b="1" baseline="30000">
                        <a:solidFill>
                          <a:srgbClr val="0000CC"/>
                        </a:solidFill>
                        <a:latin typeface="Times New Roman" panose="02020603050405020304" pitchFamily="18" charset="0"/>
                      </a:rPr>
                      <a:t>1 </a:t>
                    </a:r>
                  </a:p>
                </p:txBody>
              </p:sp>
            </p:grpSp>
            <p:sp>
              <p:nvSpPr>
                <p:cNvPr id="6189" name="Line 46"/>
                <p:cNvSpPr>
                  <a:spLocks noChangeShapeType="1"/>
                </p:cNvSpPr>
                <p:nvPr/>
              </p:nvSpPr>
              <p:spPr bwMode="auto">
                <a:xfrm>
                  <a:off x="288" y="249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6164" name="Text Box 47"/>
          <p:cNvSpPr txBox="1">
            <a:spLocks noChangeArrowheads="1"/>
          </p:cNvSpPr>
          <p:nvPr/>
        </p:nvSpPr>
        <p:spPr bwMode="auto">
          <a:xfrm>
            <a:off x="450850" y="4129088"/>
            <a:ext cx="297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5</a:t>
            </a:r>
            <a:r>
              <a:rPr kumimoji="1"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、</a:t>
            </a:r>
            <a:r>
              <a:rPr kumimoji="1"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(a+2b)(2a-b)</a:t>
            </a:r>
          </a:p>
        </p:txBody>
      </p:sp>
      <p:sp>
        <p:nvSpPr>
          <p:cNvPr id="6165" name="Text Box 48"/>
          <p:cNvSpPr txBox="1">
            <a:spLocks noChangeArrowheads="1"/>
          </p:cNvSpPr>
          <p:nvPr/>
        </p:nvSpPr>
        <p:spPr bwMode="auto">
          <a:xfrm>
            <a:off x="450850" y="4724400"/>
            <a:ext cx="3359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6</a:t>
            </a:r>
            <a:r>
              <a:rPr kumimoji="1" lang="zh-CN" altLang="en-US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、</a:t>
            </a:r>
            <a:r>
              <a:rPr kumimoji="1"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(</a:t>
            </a:r>
            <a:r>
              <a:rPr kumimoji="1"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m+n</a:t>
            </a:r>
            <a:r>
              <a:rPr kumimoji="1"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)(m-n)+3n</a:t>
            </a:r>
            <a:r>
              <a:rPr kumimoji="1" lang="en-US" altLang="zh-CN" sz="2800" b="1" baseline="30000" dirty="0">
                <a:solidFill>
                  <a:srgbClr val="0000CC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169" name="Text Box 49"/>
          <p:cNvSpPr txBox="1">
            <a:spLocks noChangeArrowheads="1"/>
          </p:cNvSpPr>
          <p:nvPr/>
        </p:nvSpPr>
        <p:spPr bwMode="auto">
          <a:xfrm>
            <a:off x="7011988" y="4205288"/>
            <a:ext cx="9890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 b="1">
                <a:latin typeface="Times New Roman" panose="02020603050405020304" pitchFamily="18" charset="0"/>
              </a:rPr>
              <a:t>- 2b</a:t>
            </a:r>
            <a:r>
              <a:rPr kumimoji="1" lang="en-US" altLang="zh-CN" sz="2800" b="1" baseline="30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170" name="Text Box 50"/>
          <p:cNvSpPr txBox="1">
            <a:spLocks noChangeArrowheads="1"/>
          </p:cNvSpPr>
          <p:nvPr/>
        </p:nvSpPr>
        <p:spPr bwMode="auto">
          <a:xfrm>
            <a:off x="4495800" y="4724400"/>
            <a:ext cx="2743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 b="1">
                <a:latin typeface="Times New Roman" panose="02020603050405020304" pitchFamily="18" charset="0"/>
              </a:rPr>
              <a:t>=2a</a:t>
            </a:r>
            <a:r>
              <a:rPr kumimoji="1" lang="en-US" altLang="zh-CN" sz="2800" b="1" baseline="30000">
                <a:latin typeface="Times New Roman" panose="02020603050405020304" pitchFamily="18" charset="0"/>
              </a:rPr>
              <a:t>2 </a:t>
            </a:r>
            <a:r>
              <a:rPr kumimoji="1" lang="en-US" altLang="zh-CN" sz="2800" b="1">
                <a:latin typeface="Times New Roman" panose="02020603050405020304" pitchFamily="18" charset="0"/>
              </a:rPr>
              <a:t>+ 3ab - 2b</a:t>
            </a:r>
            <a:r>
              <a:rPr kumimoji="1" lang="en-US" altLang="zh-CN" sz="2800" b="1" baseline="30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171" name="Text Box 51"/>
          <p:cNvSpPr txBox="1">
            <a:spLocks noChangeArrowheads="1"/>
          </p:cNvSpPr>
          <p:nvPr/>
        </p:nvSpPr>
        <p:spPr bwMode="auto">
          <a:xfrm>
            <a:off x="5486400" y="2376488"/>
            <a:ext cx="838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(    )</a:t>
            </a:r>
          </a:p>
        </p:txBody>
      </p:sp>
      <p:sp>
        <p:nvSpPr>
          <p:cNvPr id="5172" name="Text Box 52"/>
          <p:cNvSpPr txBox="1">
            <a:spLocks noChangeArrowheads="1"/>
          </p:cNvSpPr>
          <p:nvPr/>
        </p:nvSpPr>
        <p:spPr bwMode="auto">
          <a:xfrm>
            <a:off x="5334000" y="1870075"/>
            <a:ext cx="13700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 b="1">
                <a:latin typeface="Times New Roman" panose="02020603050405020304" pitchFamily="18" charset="0"/>
              </a:rPr>
              <a:t>- (6x) </a:t>
            </a:r>
            <a:r>
              <a:rPr kumimoji="1" lang="en-US" altLang="zh-CN" sz="2800" b="1" baseline="30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173" name="Text Box 53"/>
          <p:cNvSpPr txBox="1">
            <a:spLocks noChangeArrowheads="1"/>
          </p:cNvSpPr>
          <p:nvPr/>
        </p:nvSpPr>
        <p:spPr bwMode="auto">
          <a:xfrm>
            <a:off x="4978400" y="1885950"/>
            <a:ext cx="66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 b="1">
                <a:latin typeface="Times New Roman" panose="02020603050405020304" pitchFamily="18" charset="0"/>
              </a:rPr>
              <a:t>5</a:t>
            </a:r>
            <a:r>
              <a:rPr kumimoji="1" lang="en-US" altLang="zh-CN" sz="2800" b="1" baseline="30000">
                <a:latin typeface="Times New Roman" panose="02020603050405020304" pitchFamily="18" charset="0"/>
              </a:rPr>
              <a:t>2 </a:t>
            </a:r>
          </a:p>
        </p:txBody>
      </p:sp>
      <p:sp>
        <p:nvSpPr>
          <p:cNvPr id="5174" name="Text Box 54"/>
          <p:cNvSpPr txBox="1">
            <a:spLocks noChangeArrowheads="1"/>
          </p:cNvSpPr>
          <p:nvPr/>
        </p:nvSpPr>
        <p:spPr bwMode="auto">
          <a:xfrm>
            <a:off x="3800475" y="2460625"/>
            <a:ext cx="1095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800">
                <a:latin typeface="Times New Roman" panose="02020603050405020304" pitchFamily="18" charset="0"/>
              </a:rPr>
              <a:t>原式</a:t>
            </a:r>
            <a:r>
              <a:rPr kumimoji="1" lang="en-US" altLang="zh-CN" sz="2800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5175" name="Text Box 55"/>
          <p:cNvSpPr txBox="1">
            <a:spLocks noChangeArrowheads="1"/>
          </p:cNvSpPr>
          <p:nvPr/>
        </p:nvSpPr>
        <p:spPr bwMode="auto">
          <a:xfrm>
            <a:off x="3800475" y="3036888"/>
            <a:ext cx="1095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800">
                <a:latin typeface="Times New Roman" panose="02020603050405020304" pitchFamily="18" charset="0"/>
              </a:rPr>
              <a:t>原式</a:t>
            </a:r>
            <a:r>
              <a:rPr kumimoji="1" lang="en-US" altLang="zh-CN" sz="2800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5176" name="Text Box 56"/>
          <p:cNvSpPr txBox="1">
            <a:spLocks noChangeArrowheads="1"/>
          </p:cNvSpPr>
          <p:nvPr/>
        </p:nvSpPr>
        <p:spPr bwMode="auto">
          <a:xfrm>
            <a:off x="3810000" y="3629025"/>
            <a:ext cx="1095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800">
                <a:latin typeface="Times New Roman" panose="02020603050405020304" pitchFamily="18" charset="0"/>
              </a:rPr>
              <a:t>原式</a:t>
            </a:r>
            <a:r>
              <a:rPr kumimoji="1" lang="en-US" altLang="zh-CN" sz="2800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5177" name="Text Box 57"/>
          <p:cNvSpPr txBox="1">
            <a:spLocks noChangeArrowheads="1"/>
          </p:cNvSpPr>
          <p:nvPr/>
        </p:nvSpPr>
        <p:spPr bwMode="auto">
          <a:xfrm>
            <a:off x="3810000" y="4191000"/>
            <a:ext cx="1095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800">
                <a:latin typeface="Times New Roman" panose="02020603050405020304" pitchFamily="18" charset="0"/>
              </a:rPr>
              <a:t>原式</a:t>
            </a:r>
            <a:r>
              <a:rPr kumimoji="1" lang="en-US" altLang="zh-CN" sz="2800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5178" name="Text Box 58"/>
          <p:cNvSpPr txBox="1">
            <a:spLocks noChangeArrowheads="1"/>
          </p:cNvSpPr>
          <p:nvPr/>
        </p:nvSpPr>
        <p:spPr bwMode="auto">
          <a:xfrm>
            <a:off x="762000" y="5348288"/>
            <a:ext cx="1095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800" dirty="0">
                <a:latin typeface="Times New Roman" panose="02020603050405020304" pitchFamily="18" charset="0"/>
              </a:rPr>
              <a:t>原式</a:t>
            </a:r>
            <a:r>
              <a:rPr kumimoji="1" lang="en-US" altLang="zh-CN" sz="2800" dirty="0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5179" name="Text Box 59"/>
          <p:cNvSpPr txBox="1">
            <a:spLocks noChangeArrowheads="1"/>
          </p:cNvSpPr>
          <p:nvPr/>
        </p:nvSpPr>
        <p:spPr bwMode="auto">
          <a:xfrm>
            <a:off x="4911725" y="2460625"/>
            <a:ext cx="650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 b="1">
                <a:latin typeface="Times New Roman" panose="02020603050405020304" pitchFamily="18" charset="0"/>
              </a:rPr>
              <a:t>x</a:t>
            </a:r>
            <a:r>
              <a:rPr kumimoji="1" lang="en-US" altLang="zh-CN" sz="2800" b="1" baseline="30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180" name="Text Box 60"/>
          <p:cNvSpPr txBox="1">
            <a:spLocks noChangeArrowheads="1"/>
          </p:cNvSpPr>
          <p:nvPr/>
        </p:nvSpPr>
        <p:spPr bwMode="auto">
          <a:xfrm>
            <a:off x="5775325" y="2986088"/>
            <a:ext cx="854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 b="1">
                <a:latin typeface="Times New Roman" panose="02020603050405020304" pitchFamily="18" charset="0"/>
              </a:rPr>
              <a:t>- n</a:t>
            </a:r>
            <a:r>
              <a:rPr kumimoji="1" lang="en-US" altLang="zh-CN" sz="2800" b="1" baseline="30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181" name="Text Box 61"/>
          <p:cNvSpPr txBox="1">
            <a:spLocks noChangeArrowheads="1"/>
          </p:cNvSpPr>
          <p:nvPr/>
        </p:nvSpPr>
        <p:spPr bwMode="auto">
          <a:xfrm>
            <a:off x="5848350" y="3552825"/>
            <a:ext cx="7810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 b="1">
                <a:latin typeface="Times New Roman" panose="02020603050405020304" pitchFamily="18" charset="0"/>
              </a:rPr>
              <a:t>- y</a:t>
            </a:r>
            <a:r>
              <a:rPr kumimoji="1" lang="en-US" altLang="zh-CN" sz="2800" b="1" baseline="30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4840288" y="4191000"/>
            <a:ext cx="7223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 b="1">
                <a:latin typeface="Times New Roman" panose="02020603050405020304" pitchFamily="18" charset="0"/>
              </a:rPr>
              <a:t>2a</a:t>
            </a:r>
            <a:r>
              <a:rPr kumimoji="1" lang="en-US" altLang="zh-CN" sz="2800" b="1" baseline="30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183" name="Text Box 63"/>
          <p:cNvSpPr txBox="1">
            <a:spLocks noChangeArrowheads="1"/>
          </p:cNvSpPr>
          <p:nvPr/>
        </p:nvSpPr>
        <p:spPr bwMode="auto">
          <a:xfrm>
            <a:off x="5364163" y="4191000"/>
            <a:ext cx="8080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 b="1">
                <a:latin typeface="Times New Roman" panose="02020603050405020304" pitchFamily="18" charset="0"/>
              </a:rPr>
              <a:t>- ab</a:t>
            </a:r>
          </a:p>
        </p:txBody>
      </p:sp>
      <p:sp>
        <p:nvSpPr>
          <p:cNvPr id="5184" name="Text Box 64"/>
          <p:cNvSpPr txBox="1">
            <a:spLocks noChangeArrowheads="1"/>
          </p:cNvSpPr>
          <p:nvPr/>
        </p:nvSpPr>
        <p:spPr bwMode="auto">
          <a:xfrm>
            <a:off x="6007100" y="4205288"/>
            <a:ext cx="11557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 b="1">
                <a:latin typeface="Times New Roman" panose="02020603050405020304" pitchFamily="18" charset="0"/>
              </a:rPr>
              <a:t> + 4ab</a:t>
            </a:r>
          </a:p>
        </p:txBody>
      </p:sp>
      <p:sp>
        <p:nvSpPr>
          <p:cNvPr id="5185" name="Text Box 65"/>
          <p:cNvSpPr txBox="1">
            <a:spLocks noChangeArrowheads="1"/>
          </p:cNvSpPr>
          <p:nvPr/>
        </p:nvSpPr>
        <p:spPr bwMode="auto">
          <a:xfrm>
            <a:off x="2895600" y="5334000"/>
            <a:ext cx="114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 b="1">
                <a:latin typeface="Times New Roman" panose="02020603050405020304" pitchFamily="18" charset="0"/>
              </a:rPr>
              <a:t>+ 3n</a:t>
            </a:r>
            <a:r>
              <a:rPr kumimoji="1" lang="en-US" altLang="zh-CN" sz="2800" b="1" baseline="30000">
                <a:latin typeface="Times New Roman" panose="02020603050405020304" pitchFamily="18" charset="0"/>
              </a:rPr>
              <a:t>2 </a:t>
            </a:r>
          </a:p>
        </p:txBody>
      </p:sp>
      <p:sp>
        <p:nvSpPr>
          <p:cNvPr id="5186" name="Text Box 66"/>
          <p:cNvSpPr txBox="1">
            <a:spLocks noChangeArrowheads="1"/>
          </p:cNvSpPr>
          <p:nvPr/>
        </p:nvSpPr>
        <p:spPr bwMode="auto">
          <a:xfrm>
            <a:off x="2336800" y="5324475"/>
            <a:ext cx="93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 b="1">
                <a:latin typeface="Times New Roman" panose="02020603050405020304" pitchFamily="18" charset="0"/>
              </a:rPr>
              <a:t>- n</a:t>
            </a:r>
            <a:r>
              <a:rPr kumimoji="1" lang="en-US" altLang="zh-CN" sz="2800" b="1" baseline="30000">
                <a:latin typeface="Times New Roman" panose="02020603050405020304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5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5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5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5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  <p:bldP spid="5125" grpId="0" autoUpdateAnimBg="0"/>
      <p:bldP spid="5126" grpId="0" autoUpdateAnimBg="0"/>
      <p:bldP spid="5127" grpId="0" autoUpdateAnimBg="0"/>
      <p:bldP spid="5134" grpId="0" autoUpdateAnimBg="0"/>
      <p:bldP spid="5135" grpId="0" autoUpdateAnimBg="0"/>
      <p:bldP spid="5136" grpId="0" autoUpdateAnimBg="0"/>
      <p:bldP spid="5137" grpId="0" autoUpdateAnimBg="0"/>
      <p:bldP spid="5144" grpId="0" autoUpdateAnimBg="0"/>
      <p:bldP spid="5169" grpId="0" autoUpdateAnimBg="0"/>
      <p:bldP spid="5170" grpId="0" autoUpdateAnimBg="0"/>
      <p:bldP spid="5171" grpId="0" autoUpdateAnimBg="0"/>
      <p:bldP spid="5172" grpId="0" autoUpdateAnimBg="0"/>
      <p:bldP spid="5173" grpId="0" autoUpdateAnimBg="0"/>
      <p:bldP spid="5174" grpId="0" autoUpdateAnimBg="0"/>
      <p:bldP spid="5175" grpId="0" autoUpdateAnimBg="0"/>
      <p:bldP spid="5176" grpId="0" autoUpdateAnimBg="0"/>
      <p:bldP spid="5177" grpId="0" autoUpdateAnimBg="0"/>
      <p:bldP spid="5178" grpId="0" autoUpdateAnimBg="0"/>
      <p:bldP spid="5179" grpId="0" autoUpdateAnimBg="0"/>
      <p:bldP spid="5180" grpId="0" autoUpdateAnimBg="0"/>
      <p:bldP spid="5181" grpId="0" autoUpdateAnimBg="0"/>
      <p:bldP spid="5182" grpId="0" autoUpdateAnimBg="0"/>
      <p:bldP spid="5183" grpId="0" autoUpdateAnimBg="0"/>
      <p:bldP spid="5184" grpId="0" autoUpdateAnimBg="0"/>
      <p:bldP spid="5185" grpId="0" autoUpdateAnimBg="0"/>
      <p:bldP spid="518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685800" y="14478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计  算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1219200" y="1989138"/>
            <a:ext cx="4876800" cy="372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、</a:t>
            </a:r>
            <a:r>
              <a:rPr kumimoji="1"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( a + 2 )( a - 2)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、</a:t>
            </a:r>
            <a:r>
              <a:rPr kumimoji="1"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( 3a + 2b )(  3a - 2b )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、</a:t>
            </a:r>
            <a:r>
              <a:rPr kumimoji="1"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(- x + 1 )( -x – 1 )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kumimoji="1"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、 </a:t>
            </a:r>
            <a:r>
              <a:rPr kumimoji="1"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( 0.2x - 0.3 )( 0.2x  +  0.3 )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r>
              <a:rPr kumimoji="1"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、</a:t>
            </a:r>
            <a:r>
              <a:rPr kumimoji="1"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( -2x + 3y )( -2x - 3y )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  <a:r>
              <a:rPr kumimoji="1"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、</a:t>
            </a:r>
            <a:r>
              <a:rPr kumimoji="1"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kumimoji="1" lang="en-US" altLang="zh-CN" sz="2800" b="1" baseline="30000" dirty="0">
                <a:solidFill>
                  <a:schemeClr val="accent2"/>
                </a:solidFill>
                <a:latin typeface="Times New Roman" panose="02020603050405020304" pitchFamily="18" charset="0"/>
              </a:rPr>
              <a:t>2 </a:t>
            </a:r>
            <a:r>
              <a:rPr kumimoji="1"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+ ( y – x )( y + x )</a:t>
            </a:r>
          </a:p>
        </p:txBody>
      </p:sp>
      <p:grpSp>
        <p:nvGrpSpPr>
          <p:cNvPr id="7172" name="Group 6"/>
          <p:cNvGrpSpPr/>
          <p:nvPr/>
        </p:nvGrpSpPr>
        <p:grpSpPr bwMode="auto">
          <a:xfrm>
            <a:off x="4343400" y="0"/>
            <a:ext cx="3200400" cy="1447800"/>
            <a:chOff x="384" y="1344"/>
            <a:chExt cx="2208" cy="1052"/>
          </a:xfrm>
        </p:grpSpPr>
        <p:sp>
          <p:nvSpPr>
            <p:cNvPr id="7175" name="Freeform 7"/>
            <p:cNvSpPr/>
            <p:nvPr/>
          </p:nvSpPr>
          <p:spPr bwMode="auto">
            <a:xfrm>
              <a:off x="384" y="1872"/>
              <a:ext cx="2208" cy="384"/>
            </a:xfrm>
            <a:custGeom>
              <a:avLst/>
              <a:gdLst>
                <a:gd name="T0" fmla="*/ 432 w 2208"/>
                <a:gd name="T1" fmla="*/ 384 h 384"/>
                <a:gd name="T2" fmla="*/ 2208 w 2208"/>
                <a:gd name="T3" fmla="*/ 384 h 384"/>
                <a:gd name="T4" fmla="*/ 1776 w 2208"/>
                <a:gd name="T5" fmla="*/ 0 h 384"/>
                <a:gd name="T6" fmla="*/ 0 w 2208"/>
                <a:gd name="T7" fmla="*/ 0 h 384"/>
                <a:gd name="T8" fmla="*/ 432 w 2208"/>
                <a:gd name="T9" fmla="*/ 384 h 3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8"/>
                <a:gd name="T16" fmla="*/ 0 h 384"/>
                <a:gd name="T17" fmla="*/ 2208 w 2208"/>
                <a:gd name="T18" fmla="*/ 384 h 3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8" h="384">
                  <a:moveTo>
                    <a:pt x="432" y="384"/>
                  </a:moveTo>
                  <a:lnTo>
                    <a:pt x="2208" y="384"/>
                  </a:lnTo>
                  <a:lnTo>
                    <a:pt x="1776" y="0"/>
                  </a:lnTo>
                  <a:lnTo>
                    <a:pt x="0" y="0"/>
                  </a:lnTo>
                  <a:lnTo>
                    <a:pt x="432" y="384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99CC00"/>
                </a:gs>
              </a:gsLst>
              <a:lin ang="5400000" scaled="1"/>
            </a:gradFill>
            <a:ln w="19050">
              <a:solidFill>
                <a:schemeClr val="accent1"/>
              </a:solidFill>
              <a:round/>
            </a:ln>
            <a:effectLst>
              <a:outerShdw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7176" name="Group 8"/>
            <p:cNvGrpSpPr/>
            <p:nvPr/>
          </p:nvGrpSpPr>
          <p:grpSpPr bwMode="auto">
            <a:xfrm>
              <a:off x="384" y="1344"/>
              <a:ext cx="2112" cy="1052"/>
              <a:chOff x="480" y="1344"/>
              <a:chExt cx="2112" cy="1052"/>
            </a:xfrm>
          </p:grpSpPr>
          <p:sp>
            <p:nvSpPr>
              <p:cNvPr id="7177" name="Freeform 9"/>
              <p:cNvSpPr/>
              <p:nvPr/>
            </p:nvSpPr>
            <p:spPr bwMode="auto">
              <a:xfrm rot="158589">
                <a:off x="576" y="1441"/>
                <a:ext cx="576" cy="720"/>
              </a:xfrm>
              <a:custGeom>
                <a:avLst/>
                <a:gdLst>
                  <a:gd name="T0" fmla="*/ 48 w 576"/>
                  <a:gd name="T1" fmla="*/ 768 h 816"/>
                  <a:gd name="T2" fmla="*/ 192 w 576"/>
                  <a:gd name="T3" fmla="*/ 816 h 816"/>
                  <a:gd name="T4" fmla="*/ 576 w 576"/>
                  <a:gd name="T5" fmla="*/ 96 h 816"/>
                  <a:gd name="T6" fmla="*/ 384 w 576"/>
                  <a:gd name="T7" fmla="*/ 0 h 816"/>
                  <a:gd name="T8" fmla="*/ 0 w 576"/>
                  <a:gd name="T9" fmla="*/ 720 h 8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6"/>
                  <a:gd name="T16" fmla="*/ 0 h 816"/>
                  <a:gd name="T17" fmla="*/ 576 w 576"/>
                  <a:gd name="T18" fmla="*/ 816 h 8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6" h="816">
                    <a:moveTo>
                      <a:pt x="48" y="768"/>
                    </a:moveTo>
                    <a:lnTo>
                      <a:pt x="192" y="816"/>
                    </a:lnTo>
                    <a:lnTo>
                      <a:pt x="576" y="96"/>
                    </a:lnTo>
                    <a:lnTo>
                      <a:pt x="384" y="0"/>
                    </a:lnTo>
                    <a:lnTo>
                      <a:pt x="0" y="720"/>
                    </a:lnTo>
                  </a:path>
                </a:pathLst>
              </a:custGeom>
              <a:gradFill rotWithShape="0">
                <a:gsLst>
                  <a:gs pos="0">
                    <a:srgbClr val="FFCC66"/>
                  </a:gs>
                  <a:gs pos="100000">
                    <a:schemeClr val="accent2"/>
                  </a:gs>
                </a:gsLst>
                <a:lin ang="18900000" scaled="1"/>
              </a:gradFill>
              <a:ln w="38100">
                <a:solidFill>
                  <a:schemeClr val="accent2"/>
                </a:solidFill>
                <a:round/>
              </a:ln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6154" name="Freeform 10"/>
              <p:cNvSpPr/>
              <p:nvPr/>
            </p:nvSpPr>
            <p:spPr bwMode="auto">
              <a:xfrm>
                <a:off x="768" y="1489"/>
                <a:ext cx="576" cy="671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96" y="624"/>
                  </a:cxn>
                  <a:cxn ang="0">
                    <a:pos x="432" y="0"/>
                  </a:cxn>
                  <a:cxn ang="0">
                    <a:pos x="288" y="48"/>
                  </a:cxn>
                  <a:cxn ang="0">
                    <a:pos x="0" y="624"/>
                  </a:cxn>
                </a:cxnLst>
                <a:rect l="0" t="0" r="r" b="b"/>
                <a:pathLst>
                  <a:path w="432" h="624">
                    <a:moveTo>
                      <a:pt x="0" y="624"/>
                    </a:moveTo>
                    <a:lnTo>
                      <a:pt x="96" y="624"/>
                    </a:lnTo>
                    <a:lnTo>
                      <a:pt x="432" y="0"/>
                    </a:lnTo>
                    <a:lnTo>
                      <a:pt x="288" y="48"/>
                    </a:lnTo>
                    <a:lnTo>
                      <a:pt x="0" y="6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rgbClr val="CC3300"/>
                  </a:gs>
                  <a:gs pos="100000">
                    <a:schemeClr val="accent2"/>
                  </a:gs>
                </a:gsLst>
                <a:lin ang="2700000" scaled="1"/>
              </a:gradFill>
              <a:ln w="38100" cap="flat" cmpd="sng">
                <a:solidFill>
                  <a:srgbClr val="CC3300"/>
                </a:solidFill>
                <a:prstDash val="solid"/>
                <a:rou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6155" name="Freeform 11"/>
              <p:cNvSpPr/>
              <p:nvPr/>
            </p:nvSpPr>
            <p:spPr bwMode="auto">
              <a:xfrm rot="961415">
                <a:off x="576" y="1344"/>
                <a:ext cx="288" cy="768"/>
              </a:xfrm>
              <a:custGeom>
                <a:avLst/>
                <a:gdLst/>
                <a:ahLst/>
                <a:cxnLst>
                  <a:cxn ang="0">
                    <a:pos x="480" y="96"/>
                  </a:cxn>
                  <a:cxn ang="0">
                    <a:pos x="192" y="672"/>
                  </a:cxn>
                  <a:cxn ang="0">
                    <a:pos x="144" y="720"/>
                  </a:cxn>
                  <a:cxn ang="0">
                    <a:pos x="0" y="624"/>
                  </a:cxn>
                  <a:cxn ang="0">
                    <a:pos x="144" y="336"/>
                  </a:cxn>
                  <a:cxn ang="0">
                    <a:pos x="336" y="0"/>
                  </a:cxn>
                  <a:cxn ang="0">
                    <a:pos x="480" y="96"/>
                  </a:cxn>
                </a:cxnLst>
                <a:rect l="0" t="0" r="r" b="b"/>
                <a:pathLst>
                  <a:path w="480" h="720">
                    <a:moveTo>
                      <a:pt x="480" y="96"/>
                    </a:moveTo>
                    <a:lnTo>
                      <a:pt x="192" y="672"/>
                    </a:lnTo>
                    <a:lnTo>
                      <a:pt x="144" y="720"/>
                    </a:lnTo>
                    <a:lnTo>
                      <a:pt x="0" y="624"/>
                    </a:lnTo>
                    <a:lnTo>
                      <a:pt x="144" y="336"/>
                    </a:lnTo>
                    <a:lnTo>
                      <a:pt x="336" y="0"/>
                    </a:lnTo>
                    <a:lnTo>
                      <a:pt x="480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50000">
                    <a:srgbClr val="FFCC66"/>
                  </a:gs>
                  <a:gs pos="100000">
                    <a:schemeClr val="hlink"/>
                  </a:gs>
                </a:gsLst>
                <a:lin ang="2700000" scaled="1"/>
              </a:gradFill>
              <a:ln w="19050" cap="flat" cmpd="sng">
                <a:solidFill>
                  <a:srgbClr val="FFCC66"/>
                </a:solidFill>
                <a:prstDash val="solid"/>
                <a:rou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7180" name="Freeform 12"/>
              <p:cNvSpPr/>
              <p:nvPr/>
            </p:nvSpPr>
            <p:spPr bwMode="auto">
              <a:xfrm>
                <a:off x="864" y="1345"/>
                <a:ext cx="480" cy="192"/>
              </a:xfrm>
              <a:custGeom>
                <a:avLst/>
                <a:gdLst>
                  <a:gd name="T0" fmla="*/ 192 w 336"/>
                  <a:gd name="T1" fmla="*/ 240 h 240"/>
                  <a:gd name="T2" fmla="*/ 48 w 336"/>
                  <a:gd name="T3" fmla="*/ 144 h 240"/>
                  <a:gd name="T4" fmla="*/ 0 w 336"/>
                  <a:gd name="T5" fmla="*/ 48 h 240"/>
                  <a:gd name="T6" fmla="*/ 144 w 336"/>
                  <a:gd name="T7" fmla="*/ 0 h 240"/>
                  <a:gd name="T8" fmla="*/ 288 w 336"/>
                  <a:gd name="T9" fmla="*/ 48 h 240"/>
                  <a:gd name="T10" fmla="*/ 336 w 336"/>
                  <a:gd name="T11" fmla="*/ 192 h 240"/>
                  <a:gd name="T12" fmla="*/ 192 w 336"/>
                  <a:gd name="T13" fmla="*/ 240 h 2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240"/>
                  <a:gd name="T23" fmla="*/ 336 w 336"/>
                  <a:gd name="T24" fmla="*/ 240 h 2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240">
                    <a:moveTo>
                      <a:pt x="192" y="240"/>
                    </a:moveTo>
                    <a:lnTo>
                      <a:pt x="48" y="144"/>
                    </a:lnTo>
                    <a:lnTo>
                      <a:pt x="0" y="48"/>
                    </a:lnTo>
                    <a:lnTo>
                      <a:pt x="144" y="0"/>
                    </a:lnTo>
                    <a:lnTo>
                      <a:pt x="288" y="48"/>
                    </a:lnTo>
                    <a:lnTo>
                      <a:pt x="336" y="192"/>
                    </a:lnTo>
                    <a:lnTo>
                      <a:pt x="192" y="24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CC66"/>
                  </a:gs>
                  <a:gs pos="50000">
                    <a:srgbClr val="FF9933"/>
                  </a:gs>
                  <a:gs pos="100000">
                    <a:srgbClr val="FFCC66"/>
                  </a:gs>
                </a:gsLst>
                <a:lin ang="18900000" scaled="1"/>
              </a:gradFill>
              <a:ln w="19050">
                <a:solidFill>
                  <a:schemeClr val="accent2"/>
                </a:solidFill>
                <a:round/>
              </a:ln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6157" name="Freeform 13"/>
              <p:cNvSpPr/>
              <p:nvPr/>
            </p:nvSpPr>
            <p:spPr bwMode="auto">
              <a:xfrm>
                <a:off x="528" y="1921"/>
                <a:ext cx="383" cy="433"/>
              </a:xfrm>
              <a:custGeom>
                <a:avLst/>
                <a:gdLst/>
                <a:ahLst/>
                <a:cxnLst>
                  <a:cxn ang="0">
                    <a:pos x="192" y="192"/>
                  </a:cxn>
                  <a:cxn ang="0">
                    <a:pos x="96" y="144"/>
                  </a:cxn>
                  <a:cxn ang="0">
                    <a:pos x="48" y="96"/>
                  </a:cxn>
                  <a:cxn ang="0">
                    <a:pos x="0" y="0"/>
                  </a:cxn>
                  <a:cxn ang="0">
                    <a:pos x="0" y="384"/>
                  </a:cxn>
                  <a:cxn ang="0">
                    <a:pos x="384" y="192"/>
                  </a:cxn>
                  <a:cxn ang="0">
                    <a:pos x="192" y="192"/>
                  </a:cxn>
                </a:cxnLst>
                <a:rect l="0" t="0" r="r" b="b"/>
                <a:pathLst>
                  <a:path w="384" h="384">
                    <a:moveTo>
                      <a:pt x="192" y="192"/>
                    </a:moveTo>
                    <a:lnTo>
                      <a:pt x="96" y="144"/>
                    </a:lnTo>
                    <a:lnTo>
                      <a:pt x="48" y="96"/>
                    </a:lnTo>
                    <a:lnTo>
                      <a:pt x="0" y="0"/>
                    </a:lnTo>
                    <a:lnTo>
                      <a:pt x="0" y="384"/>
                    </a:lnTo>
                    <a:lnTo>
                      <a:pt x="384" y="192"/>
                    </a:lnTo>
                    <a:lnTo>
                      <a:pt x="192" y="19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50000">
                    <a:srgbClr val="FF9900"/>
                  </a:gs>
                  <a:gs pos="100000">
                    <a:schemeClr val="hlink"/>
                  </a:gs>
                </a:gsLst>
                <a:lin ang="2700000" scaled="1"/>
              </a:gradFill>
              <a:ln w="19050" cap="flat" cmpd="sng">
                <a:solidFill>
                  <a:schemeClr val="accent2"/>
                </a:solidFill>
                <a:prstDash val="solid"/>
                <a:rou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6158" name="Freeform 14"/>
              <p:cNvSpPr/>
              <p:nvPr/>
            </p:nvSpPr>
            <p:spPr bwMode="auto">
              <a:xfrm rot="1629174">
                <a:off x="480" y="2220"/>
                <a:ext cx="147" cy="1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0"/>
                  </a:cxn>
                  <a:cxn ang="0">
                    <a:pos x="48" y="96"/>
                  </a:cxn>
                  <a:cxn ang="0">
                    <a:pos x="0" y="0"/>
                  </a:cxn>
                </a:cxnLst>
                <a:rect l="0" t="0" r="r" b="b"/>
                <a:pathLst>
                  <a:path w="96" h="96">
                    <a:moveTo>
                      <a:pt x="0" y="0"/>
                    </a:moveTo>
                    <a:lnTo>
                      <a:pt x="96" y="0"/>
                    </a:lnTo>
                    <a:lnTo>
                      <a:pt x="48" y="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0" scaled="1"/>
              </a:gradFill>
              <a:ln w="9525" cap="flat" cmpd="sng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7183" name="Oval 15"/>
              <p:cNvSpPr>
                <a:spLocks noChangeArrowheads="1"/>
              </p:cNvSpPr>
              <p:nvPr/>
            </p:nvSpPr>
            <p:spPr bwMode="auto">
              <a:xfrm>
                <a:off x="1056" y="1393"/>
                <a:ext cx="144" cy="48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</a:ln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6160" name="Text Box 16"/>
              <p:cNvSpPr txBox="1">
                <a:spLocks noChangeArrowheads="1"/>
              </p:cNvSpPr>
              <p:nvPr/>
            </p:nvSpPr>
            <p:spPr bwMode="auto">
              <a:xfrm>
                <a:off x="1296" y="1392"/>
                <a:ext cx="1296" cy="421"/>
              </a:xfrm>
              <a:prstGeom prst="rect">
                <a:avLst/>
              </a:prstGeom>
              <a:noFill/>
              <a:ln w="38100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en-US" altLang="zh-CN" sz="3200" b="1" dirty="0">
                    <a:solidFill>
                      <a:srgbClr val="0000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ea typeface="黑体" panose="02010609060101010101" charset="-122"/>
                  </a:rPr>
                  <a:t>  </a:t>
                </a:r>
                <a:r>
                  <a:rPr lang="zh-CN" altLang="en-US" sz="3200" b="1" dirty="0">
                    <a:solidFill>
                      <a:srgbClr val="0000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ea typeface="黑体" panose="02010609060101010101" charset="-122"/>
                  </a:rPr>
                  <a:t>练一练</a:t>
                </a:r>
              </a:p>
            </p:txBody>
          </p:sp>
        </p:grpSp>
      </p:grpSp>
      <p:pic>
        <p:nvPicPr>
          <p:cNvPr id="7173" name="Picture 17" descr="67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28600"/>
            <a:ext cx="16002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8" descr="BD14594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9200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635375" y="1371600"/>
            <a:ext cx="1851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=(2b + 3a)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477000" y="1371600"/>
            <a:ext cx="23034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= 4b </a:t>
            </a:r>
            <a:r>
              <a:rPr kumimoji="1" lang="en-US" altLang="zh-CN" sz="2800" b="1" baseline="30000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 - 9a </a:t>
            </a:r>
            <a:r>
              <a:rPr kumimoji="1" lang="en-US" altLang="zh-CN" sz="2800" b="1" baseline="30000">
                <a:solidFill>
                  <a:schemeClr val="accent2"/>
                </a:solidFill>
                <a:latin typeface="Times New Roman" panose="02020603050405020304" pitchFamily="18" charset="0"/>
              </a:rPr>
              <a:t>2  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57200" y="1385888"/>
            <a:ext cx="3657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、</a:t>
            </a:r>
            <a:r>
              <a:rPr kumimoji="1"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( 3a+2b)(-3a+ 2b)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57200" y="1919288"/>
            <a:ext cx="2819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、</a:t>
            </a:r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103 </a:t>
            </a:r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</a:t>
            </a:r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97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57200" y="2376488"/>
            <a:ext cx="3581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4</a:t>
            </a:r>
            <a:r>
              <a:rPr kumimoji="1" lang="zh-CN" altLang="en-US" sz="2800" dirty="0">
                <a:latin typeface="Times New Roman" panose="02020603050405020304" pitchFamily="18" charset="0"/>
              </a:rPr>
              <a:t>、</a:t>
            </a:r>
            <a:r>
              <a:rPr kumimoji="1" lang="zh-CN" altLang="en-US" sz="2400" dirty="0">
                <a:latin typeface="Times New Roman" panose="02020603050405020304" pitchFamily="18" charset="0"/>
              </a:rPr>
              <a:t> </a:t>
            </a:r>
            <a:r>
              <a:rPr kumimoji="1"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(</a:t>
            </a:r>
            <a:r>
              <a:rPr kumimoji="1" lang="en-US" altLang="zh-CN" sz="2800" b="1" dirty="0" err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a+b+c</a:t>
            </a:r>
            <a:r>
              <a:rPr kumimoji="1"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) (</a:t>
            </a:r>
            <a:r>
              <a:rPr kumimoji="1" lang="en-US" altLang="zh-CN" sz="2800" b="1" dirty="0" err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a+b-c</a:t>
            </a:r>
            <a:r>
              <a:rPr kumimoji="1"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)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339975" y="1919288"/>
            <a:ext cx="20034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= (100 + 3)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410200" y="1919288"/>
            <a:ext cx="1905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=100</a:t>
            </a:r>
            <a:r>
              <a:rPr kumimoji="1" lang="en-US" altLang="zh-CN" sz="2800" b="1" baseline="30000">
                <a:solidFill>
                  <a:schemeClr val="accent2"/>
                </a:solidFill>
                <a:latin typeface="Times New Roman" panose="02020603050405020304" pitchFamily="18" charset="0"/>
              </a:rPr>
              <a:t>2 </a:t>
            </a:r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- 3</a:t>
            </a:r>
            <a:r>
              <a:rPr kumimoji="1" lang="en-US" altLang="zh-CN" sz="2800" b="1" baseline="30000">
                <a:solidFill>
                  <a:schemeClr val="accent2"/>
                </a:solidFill>
                <a:latin typeface="Times New Roman" panose="02020603050405020304" pitchFamily="18" charset="0"/>
              </a:rPr>
              <a:t> 2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7092950" y="1919288"/>
            <a:ext cx="13906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= 9991</a:t>
            </a:r>
            <a:endParaRPr kumimoji="1" lang="en-US" altLang="zh-CN" sz="2800" b="1" baseline="300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505200" y="2362200"/>
            <a:ext cx="20574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= [(a+b)+c] 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505200" y="2833688"/>
            <a:ext cx="1600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= (a+b)</a:t>
            </a:r>
            <a:r>
              <a:rPr kumimoji="1" lang="en-US" altLang="zh-CN" sz="2800" b="1" baseline="30000">
                <a:solidFill>
                  <a:schemeClr val="accent2"/>
                </a:solidFill>
                <a:latin typeface="Times New Roman" panose="02020603050405020304" pitchFamily="18" charset="0"/>
              </a:rPr>
              <a:t>2 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3505200" y="3214688"/>
            <a:ext cx="3124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= (</a:t>
            </a:r>
            <a:r>
              <a:rPr kumimoji="1" lang="en-US" altLang="zh-CN" sz="2800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a+b</a:t>
            </a:r>
            <a:r>
              <a:rPr kumimoji="1"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) (</a:t>
            </a:r>
            <a:r>
              <a:rPr kumimoji="1" lang="en-US" altLang="zh-CN" sz="2800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a+b</a:t>
            </a:r>
            <a:r>
              <a:rPr kumimoji="1"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) – c</a:t>
            </a:r>
            <a:r>
              <a:rPr kumimoji="1" lang="en-US" altLang="zh-CN" sz="2800" b="1" baseline="30000" dirty="0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492500" y="3629025"/>
            <a:ext cx="350043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= (a</a:t>
            </a:r>
            <a:r>
              <a:rPr kumimoji="1" lang="en-US" altLang="zh-CN" sz="2800" b="1" baseline="30000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+ab+ab+b</a:t>
            </a:r>
            <a:r>
              <a:rPr kumimoji="1" lang="en-US" altLang="zh-CN" sz="2800" b="1" baseline="30000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) – c</a:t>
            </a:r>
            <a:r>
              <a:rPr kumimoji="1" lang="en-US" altLang="zh-CN" sz="2800" b="1" baseline="30000">
                <a:solidFill>
                  <a:schemeClr val="accent2"/>
                </a:solidFill>
                <a:latin typeface="Times New Roman" panose="02020603050405020304" pitchFamily="18" charset="0"/>
              </a:rPr>
              <a:t>2 </a:t>
            </a:r>
            <a:endParaRPr kumimoji="1" lang="en-US" altLang="zh-CN" sz="28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492500" y="4086225"/>
            <a:ext cx="29718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= a</a:t>
            </a:r>
            <a:r>
              <a:rPr kumimoji="1" lang="en-US" altLang="zh-CN" sz="2800" b="1" baseline="30000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+2ab+b</a:t>
            </a:r>
            <a:r>
              <a:rPr kumimoji="1" lang="en-US" altLang="zh-CN" sz="2800" b="1" baseline="30000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 – c</a:t>
            </a:r>
            <a:r>
              <a:rPr kumimoji="1" lang="en-US" altLang="zh-CN" sz="2800" b="1" baseline="30000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  <a:endParaRPr kumimoji="1" lang="en-US" altLang="zh-CN" sz="28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2195513" y="4495800"/>
            <a:ext cx="11509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2x - y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3467100" y="4586288"/>
            <a:ext cx="19431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= 4x </a:t>
            </a:r>
            <a:r>
              <a:rPr kumimoji="1" lang="en-US" altLang="zh-CN" sz="2800" b="1" baseline="30000">
                <a:solidFill>
                  <a:schemeClr val="accent2"/>
                </a:solidFill>
                <a:latin typeface="Times New Roman" panose="02020603050405020304" pitchFamily="18" charset="0"/>
              </a:rPr>
              <a:t>2 </a:t>
            </a:r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-y</a:t>
            </a:r>
            <a:r>
              <a:rPr kumimoji="1" lang="en-US" altLang="zh-CN" sz="2800" b="1" baseline="30000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2400" b="1" baseline="3000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endParaRPr kumimoji="1" lang="en-US" altLang="zh-CN" sz="24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2281238" y="5043488"/>
            <a:ext cx="12239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-2x+y</a:t>
            </a:r>
          </a:p>
        </p:txBody>
      </p:sp>
      <p:grpSp>
        <p:nvGrpSpPr>
          <p:cNvPr id="2" name="Group 20"/>
          <p:cNvGrpSpPr/>
          <p:nvPr/>
        </p:nvGrpSpPr>
        <p:grpSpPr bwMode="auto">
          <a:xfrm>
            <a:off x="790575" y="5029200"/>
            <a:ext cx="3095625" cy="519113"/>
            <a:chOff x="295" y="3993"/>
            <a:chExt cx="1950" cy="327"/>
          </a:xfrm>
        </p:grpSpPr>
        <p:sp>
          <p:nvSpPr>
            <p:cNvPr id="8241" name="Text Box 21"/>
            <p:cNvSpPr txBox="1">
              <a:spLocks noChangeArrowheads="1"/>
            </p:cNvSpPr>
            <p:nvPr/>
          </p:nvSpPr>
          <p:spPr bwMode="auto">
            <a:xfrm>
              <a:off x="295" y="3993"/>
              <a:ext cx="195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 </a:t>
              </a:r>
              <a:r>
                <a:rPr kumimoji="1" lang="en-US" altLang="zh-CN" sz="28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( 2x + y)(           )</a:t>
              </a:r>
            </a:p>
          </p:txBody>
        </p:sp>
        <p:sp>
          <p:nvSpPr>
            <p:cNvPr id="8242" name="Line 22"/>
            <p:cNvSpPr>
              <a:spLocks noChangeShapeType="1"/>
            </p:cNvSpPr>
            <p:nvPr/>
          </p:nvSpPr>
          <p:spPr bwMode="auto">
            <a:xfrm>
              <a:off x="1292" y="4292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3476625" y="5013325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= (y + 2x)(y-2x)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5918200" y="5013325"/>
            <a:ext cx="18938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= y</a:t>
            </a:r>
            <a:r>
              <a:rPr kumimoji="1" lang="en-US" altLang="zh-CN" sz="2800" b="1" baseline="30000">
                <a:solidFill>
                  <a:schemeClr val="accent2"/>
                </a:solidFill>
                <a:latin typeface="Times New Roman" panose="02020603050405020304" pitchFamily="18" charset="0"/>
              </a:rPr>
              <a:t>2 </a:t>
            </a:r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-</a:t>
            </a:r>
            <a:r>
              <a:rPr kumimoji="1" lang="en-US" altLang="zh-CN" sz="2800" b="1" baseline="3000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4x </a:t>
            </a:r>
            <a:r>
              <a:rPr kumimoji="1" lang="en-US" altLang="zh-CN" sz="2800" b="1" baseline="30000">
                <a:solidFill>
                  <a:schemeClr val="accent2"/>
                </a:solidFill>
                <a:latin typeface="Times New Roman" panose="02020603050405020304" pitchFamily="18" charset="0"/>
              </a:rPr>
              <a:t>2 </a:t>
            </a:r>
          </a:p>
        </p:txBody>
      </p:sp>
      <p:pic>
        <p:nvPicPr>
          <p:cNvPr id="8213" name="Picture 25" descr="drunk_mous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0"/>
            <a:ext cx="925513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4" name="Picture 26" descr="4[24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2860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5" name="Picture 27" descr="BD14594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09600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16" name="WordArt 28"/>
          <p:cNvSpPr>
            <a:spLocks noChangeArrowheads="1" noChangeShapeType="1" noTextEdit="1"/>
          </p:cNvSpPr>
          <p:nvPr/>
        </p:nvSpPr>
        <p:spPr bwMode="auto">
          <a:xfrm>
            <a:off x="2590800" y="152400"/>
            <a:ext cx="3038475" cy="40481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zh-CN" altLang="en-US" sz="2800" b="1" kern="10" spc="-280" dirty="0">
                <a:ln w="12700">
                  <a:solidFill>
                    <a:schemeClr val="accent2"/>
                  </a:solidFill>
                  <a:round/>
                </a:ln>
                <a:solidFill>
                  <a:schemeClr val="accent2"/>
                </a:solidFill>
                <a:latin typeface="黑体" panose="02010609060101010101" charset="-122"/>
                <a:ea typeface="黑体" panose="02010609060101010101" charset="-122"/>
              </a:rPr>
              <a:t>拓   展   练   习</a:t>
            </a:r>
          </a:p>
        </p:txBody>
      </p:sp>
      <p:sp>
        <p:nvSpPr>
          <p:cNvPr id="8217" name="Text Box 29"/>
          <p:cNvSpPr txBox="1">
            <a:spLocks noChangeArrowheads="1"/>
          </p:cNvSpPr>
          <p:nvPr/>
        </p:nvSpPr>
        <p:spPr bwMode="auto">
          <a:xfrm>
            <a:off x="5316538" y="5805488"/>
            <a:ext cx="3043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grpSp>
        <p:nvGrpSpPr>
          <p:cNvPr id="3" name="Group 30"/>
          <p:cNvGrpSpPr/>
          <p:nvPr/>
        </p:nvGrpSpPr>
        <p:grpSpPr bwMode="auto">
          <a:xfrm>
            <a:off x="330200" y="4572000"/>
            <a:ext cx="3251200" cy="519113"/>
            <a:chOff x="249" y="3022"/>
            <a:chExt cx="2048" cy="327"/>
          </a:xfrm>
        </p:grpSpPr>
        <p:sp>
          <p:nvSpPr>
            <p:cNvPr id="8239" name="Text Box 31"/>
            <p:cNvSpPr txBox="1">
              <a:spLocks noChangeArrowheads="1"/>
            </p:cNvSpPr>
            <p:nvPr/>
          </p:nvSpPr>
          <p:spPr bwMode="auto">
            <a:xfrm>
              <a:off x="249" y="3022"/>
              <a:ext cx="204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5</a:t>
              </a:r>
              <a:r>
                <a:rPr kumimoji="1" lang="zh-CN" altLang="en-US" sz="28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、</a:t>
              </a:r>
              <a:r>
                <a:rPr kumimoji="1" lang="en-US" altLang="zh-CN" sz="28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( 2x + y)(           )</a:t>
              </a:r>
            </a:p>
          </p:txBody>
        </p:sp>
        <p:sp>
          <p:nvSpPr>
            <p:cNvPr id="8240" name="Line 32"/>
            <p:cNvSpPr>
              <a:spLocks noChangeShapeType="1"/>
            </p:cNvSpPr>
            <p:nvPr/>
          </p:nvSpPr>
          <p:spPr bwMode="auto">
            <a:xfrm>
              <a:off x="1581" y="3294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Group 33"/>
          <p:cNvGrpSpPr/>
          <p:nvPr/>
        </p:nvGrpSpPr>
        <p:grpSpPr bwMode="auto">
          <a:xfrm>
            <a:off x="304800" y="5562600"/>
            <a:ext cx="4489450" cy="519113"/>
            <a:chOff x="249" y="3475"/>
            <a:chExt cx="3100" cy="327"/>
          </a:xfrm>
        </p:grpSpPr>
        <p:sp>
          <p:nvSpPr>
            <p:cNvPr id="8236" name="Text Box 34"/>
            <p:cNvSpPr txBox="1">
              <a:spLocks noChangeArrowheads="1"/>
            </p:cNvSpPr>
            <p:nvPr/>
          </p:nvSpPr>
          <p:spPr bwMode="auto">
            <a:xfrm>
              <a:off x="249" y="3475"/>
              <a:ext cx="310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 6</a:t>
              </a:r>
              <a:r>
                <a:rPr kumimoji="1" lang="zh-CN" altLang="en-US" sz="28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、</a:t>
              </a:r>
              <a:r>
                <a:rPr kumimoji="1" lang="en-US" altLang="zh-CN" sz="28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(</a:t>
              </a:r>
              <a:r>
                <a:rPr kumimoji="1" lang="zh-CN" altLang="en-US" sz="28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　     </a:t>
              </a:r>
              <a:r>
                <a:rPr kumimoji="1" lang="en-US" altLang="zh-CN" sz="28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)(          ) =16 - 9a</a:t>
              </a:r>
              <a:r>
                <a:rPr kumimoji="1" lang="en-US" altLang="zh-CN" sz="2800" baseline="300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2  </a:t>
              </a:r>
            </a:p>
          </p:txBody>
        </p:sp>
        <p:sp>
          <p:nvSpPr>
            <p:cNvPr id="8237" name="Line 35"/>
            <p:cNvSpPr>
              <a:spLocks noChangeShapeType="1"/>
            </p:cNvSpPr>
            <p:nvPr/>
          </p:nvSpPr>
          <p:spPr bwMode="auto">
            <a:xfrm>
              <a:off x="794" y="3793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38" name="Line 36"/>
            <p:cNvSpPr>
              <a:spLocks noChangeShapeType="1"/>
            </p:cNvSpPr>
            <p:nvPr/>
          </p:nvSpPr>
          <p:spPr bwMode="auto">
            <a:xfrm flipV="1">
              <a:off x="1519" y="3793"/>
              <a:ext cx="5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1087438" y="5589588"/>
            <a:ext cx="8969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4+3a</a:t>
            </a: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2133600" y="5589588"/>
            <a:ext cx="9048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4 -3a</a:t>
            </a:r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4851400" y="5516563"/>
            <a:ext cx="1092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-4+3a</a:t>
            </a: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6019800" y="5562600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-4-3a</a:t>
            </a:r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457200" y="928688"/>
            <a:ext cx="3505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、</a:t>
            </a:r>
            <a:r>
              <a:rPr kumimoji="1"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( </a:t>
            </a:r>
            <a:r>
              <a:rPr kumimoji="1" lang="en-US" altLang="zh-CN" sz="2800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ab</a:t>
            </a:r>
            <a:r>
              <a:rPr kumimoji="1"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+ 8)( </a:t>
            </a:r>
            <a:r>
              <a:rPr kumimoji="1" lang="en-US" altLang="zh-CN" sz="2800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ab</a:t>
            </a:r>
            <a:r>
              <a:rPr kumimoji="1"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- 8)</a:t>
            </a:r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3657600" y="914400"/>
            <a:ext cx="152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= (</a:t>
            </a:r>
            <a:r>
              <a:rPr kumimoji="1" lang="en-US" altLang="zh-CN" sz="2800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ab</a:t>
            </a:r>
            <a:r>
              <a:rPr kumimoji="1"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)</a:t>
            </a:r>
            <a:r>
              <a:rPr kumimoji="1" lang="en-US" altLang="zh-CN" sz="2800" b="1" baseline="30000" dirty="0">
                <a:solidFill>
                  <a:schemeClr val="accent2"/>
                </a:solidFill>
                <a:latin typeface="Times New Roman" panose="02020603050405020304" pitchFamily="18" charset="0"/>
              </a:rPr>
              <a:t>2 </a:t>
            </a:r>
            <a:endParaRPr kumimoji="1" lang="en-US" altLang="zh-CN" sz="28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5541963" y="928688"/>
            <a:ext cx="19256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= a</a:t>
            </a:r>
            <a:r>
              <a:rPr kumimoji="1" lang="en-US" altLang="zh-CN" sz="2800" b="1" baseline="30000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b</a:t>
            </a:r>
            <a:r>
              <a:rPr kumimoji="1" lang="en-US" altLang="zh-CN" sz="2800" b="1" baseline="30000">
                <a:solidFill>
                  <a:schemeClr val="accent2"/>
                </a:solidFill>
                <a:latin typeface="Times New Roman" panose="02020603050405020304" pitchFamily="18" charset="0"/>
              </a:rPr>
              <a:t>2 </a:t>
            </a:r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- 64</a:t>
            </a:r>
          </a:p>
        </p:txBody>
      </p: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4876800" y="928688"/>
            <a:ext cx="1143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- 8</a:t>
            </a:r>
            <a:r>
              <a:rPr kumimoji="1" lang="en-US" altLang="zh-CN" sz="2800" b="1" baseline="30000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4022725" y="1895475"/>
            <a:ext cx="1997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(100 - 3)</a:t>
            </a:r>
          </a:p>
        </p:txBody>
      </p:sp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5181600" y="1371600"/>
            <a:ext cx="160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(2b - 3a)</a:t>
            </a:r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5257800" y="2376488"/>
            <a:ext cx="26447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[(a+b)-c]</a:t>
            </a:r>
          </a:p>
        </p:txBody>
      </p:sp>
      <p:sp>
        <p:nvSpPr>
          <p:cNvPr id="7216" name="Text Box 48"/>
          <p:cNvSpPr txBox="1">
            <a:spLocks noChangeArrowheads="1"/>
          </p:cNvSpPr>
          <p:nvPr/>
        </p:nvSpPr>
        <p:spPr bwMode="auto">
          <a:xfrm>
            <a:off x="4937125" y="2789238"/>
            <a:ext cx="1235075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-</a:t>
            </a:r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  c</a:t>
            </a:r>
            <a:r>
              <a:rPr kumimoji="1" lang="en-US" altLang="zh-CN" sz="2800" b="1" baseline="30000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</a:p>
          <a:p>
            <a:pPr eaLnBrk="1" hangingPunct="1"/>
            <a:endParaRPr kumimoji="1" lang="en-US" altLang="zh-CN" sz="2400">
              <a:latin typeface="Times New Roman" panose="02020603050405020304" pitchFamily="18" charset="0"/>
            </a:endParaRPr>
          </a:p>
        </p:txBody>
      </p:sp>
      <p:grpSp>
        <p:nvGrpSpPr>
          <p:cNvPr id="5" name="Group 49"/>
          <p:cNvGrpSpPr/>
          <p:nvPr/>
        </p:nvGrpSpPr>
        <p:grpSpPr bwMode="auto">
          <a:xfrm>
            <a:off x="4724400" y="5486400"/>
            <a:ext cx="4191000" cy="519113"/>
            <a:chOff x="1824" y="3753"/>
            <a:chExt cx="2640" cy="327"/>
          </a:xfrm>
        </p:grpSpPr>
        <p:sp>
          <p:nvSpPr>
            <p:cNvPr id="8233" name="Text Box 50"/>
            <p:cNvSpPr txBox="1">
              <a:spLocks noChangeArrowheads="1"/>
            </p:cNvSpPr>
            <p:nvPr/>
          </p:nvSpPr>
          <p:spPr bwMode="auto">
            <a:xfrm>
              <a:off x="1824" y="3753"/>
              <a:ext cx="26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8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(</a:t>
              </a:r>
              <a:r>
                <a:rPr kumimoji="1" lang="zh-CN" altLang="en-US" sz="28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　      </a:t>
              </a:r>
              <a:r>
                <a:rPr kumimoji="1" lang="en-US" altLang="zh-CN" sz="28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)(         ) = 16 -9a</a:t>
              </a:r>
              <a:r>
                <a:rPr kumimoji="1" lang="en-US" altLang="zh-CN" sz="2800" b="1" baseline="300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8234" name="Line 51"/>
            <p:cNvSpPr>
              <a:spLocks noChangeShapeType="1"/>
            </p:cNvSpPr>
            <p:nvPr/>
          </p:nvSpPr>
          <p:spPr bwMode="auto">
            <a:xfrm flipV="1">
              <a:off x="1968" y="4080"/>
              <a:ext cx="5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35" name="Line 52"/>
            <p:cNvSpPr>
              <a:spLocks noChangeShapeType="1"/>
            </p:cNvSpPr>
            <p:nvPr/>
          </p:nvSpPr>
          <p:spPr bwMode="auto">
            <a:xfrm flipV="1">
              <a:off x="2640" y="4080"/>
              <a:ext cx="5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73" grpId="0" autoUpdateAnimBg="0"/>
      <p:bldP spid="7174" grpId="0" autoUpdateAnimBg="0"/>
      <p:bldP spid="7175" grpId="0" autoUpdateAnimBg="0"/>
      <p:bldP spid="7176" grpId="0" autoUpdateAnimBg="0"/>
      <p:bldP spid="7177" grpId="0" autoUpdateAnimBg="0"/>
      <p:bldP spid="7178" grpId="0" autoUpdateAnimBg="0"/>
      <p:bldP spid="7179" grpId="0" autoUpdateAnimBg="0"/>
      <p:bldP spid="7180" grpId="0" autoUpdateAnimBg="0"/>
      <p:bldP spid="7181" grpId="0" autoUpdateAnimBg="0"/>
      <p:bldP spid="7182" grpId="0" autoUpdateAnimBg="0"/>
      <p:bldP spid="7183" grpId="0" autoUpdateAnimBg="0"/>
      <p:bldP spid="7184" grpId="0" autoUpdateAnimBg="0"/>
      <p:bldP spid="7185" grpId="0" autoUpdateAnimBg="0"/>
      <p:bldP spid="7186" grpId="0" autoUpdateAnimBg="0"/>
      <p:bldP spid="7187" grpId="0" autoUpdateAnimBg="0"/>
      <p:bldP spid="7191" grpId="0" autoUpdateAnimBg="0"/>
      <p:bldP spid="7192" grpId="0" autoUpdateAnimBg="0"/>
      <p:bldP spid="7205" grpId="0" autoUpdateAnimBg="0"/>
      <p:bldP spid="7206" grpId="0" autoUpdateAnimBg="0"/>
      <p:bldP spid="7207" grpId="0" autoUpdateAnimBg="0"/>
      <p:bldP spid="7208" grpId="0" autoUpdateAnimBg="0"/>
      <p:bldP spid="7209" grpId="0" autoUpdateAnimBg="0"/>
      <p:bldP spid="7210" grpId="0" autoUpdateAnimBg="0"/>
      <p:bldP spid="7211" grpId="0" autoUpdateAnimBg="0"/>
      <p:bldP spid="7212" grpId="0" autoUpdateAnimBg="0"/>
      <p:bldP spid="7213" grpId="0" autoUpdateAnimBg="0"/>
      <p:bldP spid="7214" grpId="0" autoUpdateAnimBg="0"/>
      <p:bldP spid="7215" grpId="0" autoUpdateAnimBg="0"/>
      <p:bldP spid="721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 bwMode="auto">
          <a:xfrm>
            <a:off x="5373688" y="3414713"/>
            <a:ext cx="914400" cy="2438400"/>
            <a:chOff x="4224" y="2160"/>
            <a:chExt cx="576" cy="1536"/>
          </a:xfrm>
        </p:grpSpPr>
        <p:sp>
          <p:nvSpPr>
            <p:cNvPr id="9245" name="Line 5"/>
            <p:cNvSpPr>
              <a:spLocks noChangeShapeType="1"/>
            </p:cNvSpPr>
            <p:nvPr/>
          </p:nvSpPr>
          <p:spPr bwMode="auto">
            <a:xfrm>
              <a:off x="4800" y="3456"/>
              <a:ext cx="0" cy="1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9246" name="Group 6"/>
            <p:cNvGrpSpPr/>
            <p:nvPr/>
          </p:nvGrpSpPr>
          <p:grpSpPr bwMode="auto">
            <a:xfrm>
              <a:off x="4224" y="2160"/>
              <a:ext cx="576" cy="1536"/>
              <a:chOff x="4224" y="2112"/>
              <a:chExt cx="576" cy="1536"/>
            </a:xfrm>
          </p:grpSpPr>
          <p:sp>
            <p:nvSpPr>
              <p:cNvPr id="9247" name="Rectangle 7"/>
              <p:cNvSpPr>
                <a:spLocks noChangeArrowheads="1"/>
              </p:cNvSpPr>
              <p:nvPr/>
            </p:nvSpPr>
            <p:spPr bwMode="auto">
              <a:xfrm>
                <a:off x="4224" y="2112"/>
                <a:ext cx="576" cy="1222"/>
              </a:xfrm>
              <a:prstGeom prst="rect">
                <a:avLst/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algn="ctr"/>
                <a:endParaRPr kumimoji="1" lang="zh-CN" altLang="zh-CN" sz="240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248" name="Line 8"/>
              <p:cNvSpPr>
                <a:spLocks noChangeShapeType="1"/>
              </p:cNvSpPr>
              <p:nvPr/>
            </p:nvSpPr>
            <p:spPr bwMode="auto">
              <a:xfrm>
                <a:off x="4608" y="350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49" name="Line 9"/>
              <p:cNvSpPr>
                <a:spLocks noChangeShapeType="1"/>
              </p:cNvSpPr>
              <p:nvPr/>
            </p:nvSpPr>
            <p:spPr bwMode="auto">
              <a:xfrm>
                <a:off x="4224" y="3504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50" name="Text Box 10"/>
              <p:cNvSpPr txBox="1">
                <a:spLocks noChangeArrowheads="1"/>
              </p:cNvSpPr>
              <p:nvPr/>
            </p:nvSpPr>
            <p:spPr bwMode="auto">
              <a:xfrm>
                <a:off x="4444" y="3360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400">
                    <a:latin typeface="Times New Roman" panose="02020603050405020304" pitchFamily="18" charset="0"/>
                  </a:rPr>
                  <a:t>4</a:t>
                </a:r>
              </a:p>
            </p:txBody>
          </p:sp>
        </p:grpSp>
      </p:grpSp>
      <p:grpSp>
        <p:nvGrpSpPr>
          <p:cNvPr id="9219" name="Group 11"/>
          <p:cNvGrpSpPr/>
          <p:nvPr/>
        </p:nvGrpSpPr>
        <p:grpSpPr bwMode="auto">
          <a:xfrm>
            <a:off x="2478088" y="2500313"/>
            <a:ext cx="2895600" cy="3352800"/>
            <a:chOff x="1344" y="1104"/>
            <a:chExt cx="1824" cy="2112"/>
          </a:xfrm>
        </p:grpSpPr>
        <p:sp>
          <p:nvSpPr>
            <p:cNvPr id="9239" name="Line 12"/>
            <p:cNvSpPr>
              <a:spLocks noChangeShapeType="1"/>
            </p:cNvSpPr>
            <p:nvPr/>
          </p:nvSpPr>
          <p:spPr bwMode="auto">
            <a:xfrm>
              <a:off x="1344" y="29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0" name="Line 13"/>
            <p:cNvSpPr>
              <a:spLocks noChangeShapeType="1"/>
            </p:cNvSpPr>
            <p:nvPr/>
          </p:nvSpPr>
          <p:spPr bwMode="auto">
            <a:xfrm>
              <a:off x="3168" y="29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1" name="Rectangle 14"/>
            <p:cNvSpPr>
              <a:spLocks noChangeArrowheads="1"/>
            </p:cNvSpPr>
            <p:nvPr/>
          </p:nvSpPr>
          <p:spPr bwMode="auto">
            <a:xfrm>
              <a:off x="1344" y="1104"/>
              <a:ext cx="1802" cy="1806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42" name="Line 15"/>
            <p:cNvSpPr>
              <a:spLocks noChangeShapeType="1"/>
            </p:cNvSpPr>
            <p:nvPr/>
          </p:nvSpPr>
          <p:spPr bwMode="auto">
            <a:xfrm>
              <a:off x="1344" y="307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3" name="Line 16"/>
            <p:cNvSpPr>
              <a:spLocks noChangeShapeType="1"/>
            </p:cNvSpPr>
            <p:nvPr/>
          </p:nvSpPr>
          <p:spPr bwMode="auto">
            <a:xfrm>
              <a:off x="2400" y="307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4" name="Text Box 17"/>
            <p:cNvSpPr txBox="1">
              <a:spLocks noChangeArrowheads="1"/>
            </p:cNvSpPr>
            <p:nvPr/>
          </p:nvSpPr>
          <p:spPr bwMode="auto">
            <a:xfrm>
              <a:off x="2112" y="2851"/>
              <a:ext cx="23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3200">
                  <a:latin typeface="Times New Roman" panose="02020603050405020304" pitchFamily="18" charset="0"/>
                </a:rPr>
                <a:t>a</a:t>
              </a:r>
            </a:p>
          </p:txBody>
        </p:sp>
      </p:grpSp>
      <p:grpSp>
        <p:nvGrpSpPr>
          <p:cNvPr id="5" name="Group 18"/>
          <p:cNvGrpSpPr/>
          <p:nvPr/>
        </p:nvGrpSpPr>
        <p:grpSpPr bwMode="auto">
          <a:xfrm>
            <a:off x="2097088" y="2500313"/>
            <a:ext cx="3276600" cy="914400"/>
            <a:chOff x="1296" y="1536"/>
            <a:chExt cx="2064" cy="576"/>
          </a:xfrm>
        </p:grpSpPr>
        <p:grpSp>
          <p:nvGrpSpPr>
            <p:cNvPr id="9232" name="Group 19"/>
            <p:cNvGrpSpPr/>
            <p:nvPr/>
          </p:nvGrpSpPr>
          <p:grpSpPr bwMode="auto">
            <a:xfrm>
              <a:off x="1344" y="1536"/>
              <a:ext cx="2016" cy="576"/>
              <a:chOff x="1584" y="1488"/>
              <a:chExt cx="2016" cy="576"/>
            </a:xfrm>
          </p:grpSpPr>
          <p:sp>
            <p:nvSpPr>
              <p:cNvPr id="9234" name="Rectangle 20"/>
              <p:cNvSpPr>
                <a:spLocks noChangeArrowheads="1"/>
              </p:cNvSpPr>
              <p:nvPr/>
            </p:nvSpPr>
            <p:spPr bwMode="auto">
              <a:xfrm>
                <a:off x="1776" y="1488"/>
                <a:ext cx="1824" cy="576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35" name="Line 21"/>
              <p:cNvSpPr>
                <a:spLocks noChangeShapeType="1"/>
              </p:cNvSpPr>
              <p:nvPr/>
            </p:nvSpPr>
            <p:spPr bwMode="auto">
              <a:xfrm>
                <a:off x="1584" y="206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36" name="Line 22"/>
              <p:cNvSpPr>
                <a:spLocks noChangeShapeType="1"/>
              </p:cNvSpPr>
              <p:nvPr/>
            </p:nvSpPr>
            <p:spPr bwMode="auto">
              <a:xfrm>
                <a:off x="1632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37" name="Line 23"/>
              <p:cNvSpPr>
                <a:spLocks noChangeShapeType="1"/>
              </p:cNvSpPr>
              <p:nvPr/>
            </p:nvSpPr>
            <p:spPr bwMode="auto">
              <a:xfrm>
                <a:off x="1584" y="148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38" name="Line 24"/>
              <p:cNvSpPr>
                <a:spLocks noChangeShapeType="1"/>
              </p:cNvSpPr>
              <p:nvPr/>
            </p:nvSpPr>
            <p:spPr bwMode="auto">
              <a:xfrm>
                <a:off x="1632" y="148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9233" name="Text Box 25"/>
            <p:cNvSpPr txBox="1">
              <a:spLocks noChangeArrowheads="1"/>
            </p:cNvSpPr>
            <p:nvPr/>
          </p:nvSpPr>
          <p:spPr bwMode="auto">
            <a:xfrm>
              <a:off x="1296" y="1680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400">
                  <a:latin typeface="Times New Roman" panose="02020603050405020304" pitchFamily="18" charset="0"/>
                </a:rPr>
                <a:t>4</a:t>
              </a:r>
            </a:p>
          </p:txBody>
        </p:sp>
      </p:grpSp>
      <p:sp>
        <p:nvSpPr>
          <p:cNvPr id="9221" name="Text Box 26"/>
          <p:cNvSpPr txBox="1">
            <a:spLocks noChangeArrowheads="1"/>
          </p:cNvSpPr>
          <p:nvPr/>
        </p:nvSpPr>
        <p:spPr bwMode="auto">
          <a:xfrm>
            <a:off x="1511300" y="1182688"/>
            <a:ext cx="71278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      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在植树造林中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,</a:t>
            </a:r>
            <a:r>
              <a:rPr kumimoji="1"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已知有一块边长为</a:t>
            </a:r>
            <a:r>
              <a:rPr kumimoji="1"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米正方形的土地</a:t>
            </a:r>
            <a:r>
              <a:rPr kumimoji="1"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.</a:t>
            </a:r>
            <a:r>
              <a:rPr kumimoji="1"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计划全部植树</a:t>
            </a:r>
            <a:r>
              <a:rPr kumimoji="1"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. </a:t>
            </a:r>
            <a:r>
              <a:rPr kumimoji="1"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现在改变计划使一边增加</a:t>
            </a:r>
            <a:r>
              <a:rPr kumimoji="1"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4</a:t>
            </a:r>
            <a:r>
              <a:rPr kumimoji="1"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米</a:t>
            </a:r>
            <a:r>
              <a:rPr kumimoji="1"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,</a:t>
            </a:r>
            <a:r>
              <a:rPr kumimoji="1"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另一边减少</a:t>
            </a:r>
            <a:r>
              <a:rPr kumimoji="1"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4</a:t>
            </a:r>
            <a:r>
              <a:rPr kumimoji="1"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米同学们</a:t>
            </a:r>
            <a:r>
              <a:rPr kumimoji="1"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,</a:t>
            </a:r>
            <a:r>
              <a:rPr kumimoji="1"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你们觉得植树面积有没有减少</a:t>
            </a:r>
            <a:r>
              <a:rPr kumimoji="1"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2097088" y="5797550"/>
            <a:ext cx="1524000" cy="5286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800" b="1">
                <a:latin typeface="Times New Roman" panose="02020603050405020304" pitchFamily="18" charset="0"/>
              </a:rPr>
              <a:t>原有</a:t>
            </a:r>
            <a:r>
              <a:rPr kumimoji="1" lang="en-US" altLang="zh-CN" sz="2800" b="1">
                <a:latin typeface="Times New Roman" panose="02020603050405020304" pitchFamily="18" charset="0"/>
              </a:rPr>
              <a:t>:</a:t>
            </a: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9223" name="Text Box 28"/>
          <p:cNvSpPr txBox="1">
            <a:spLocks noChangeArrowheads="1"/>
          </p:cNvSpPr>
          <p:nvPr/>
        </p:nvSpPr>
        <p:spPr bwMode="auto">
          <a:xfrm>
            <a:off x="5221288" y="6302375"/>
            <a:ext cx="22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4230688" y="5781675"/>
            <a:ext cx="2362200" cy="5286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latin typeface="Times New Roman" panose="02020603050405020304" pitchFamily="18" charset="0"/>
              </a:rPr>
              <a:t>现有</a:t>
            </a:r>
            <a:r>
              <a:rPr kumimoji="1" lang="en-US" altLang="zh-CN" sz="2400">
                <a:latin typeface="Times New Roman" panose="02020603050405020304" pitchFamily="18" charset="0"/>
                <a:sym typeface="Wingdings" panose="05000000000000000000" pitchFamily="2" charset="2"/>
              </a:rPr>
              <a:t>:</a:t>
            </a:r>
            <a:r>
              <a:rPr kumimoji="1" lang="en-US" altLang="zh-CN" sz="280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(a+4)(a-4)</a:t>
            </a:r>
            <a:endParaRPr kumimoji="1" lang="en-US" altLang="zh-CN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6516688" y="5776913"/>
            <a:ext cx="1225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= a</a:t>
            </a:r>
            <a:r>
              <a:rPr kumimoji="1"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-16</a:t>
            </a:r>
          </a:p>
        </p:txBody>
      </p:sp>
      <p:sp>
        <p:nvSpPr>
          <p:cNvPr id="9226" name="Text Box 31"/>
          <p:cNvSpPr txBox="1">
            <a:spLocks noChangeArrowheads="1"/>
          </p:cNvSpPr>
          <p:nvPr/>
        </p:nvSpPr>
        <p:spPr bwMode="auto">
          <a:xfrm>
            <a:off x="328613" y="69215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pic>
        <p:nvPicPr>
          <p:cNvPr id="9227" name="Picture 33" descr="BD1459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13" y="900113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8" name="Group 34"/>
          <p:cNvGrpSpPr/>
          <p:nvPr/>
        </p:nvGrpSpPr>
        <p:grpSpPr bwMode="auto">
          <a:xfrm>
            <a:off x="323850" y="-242888"/>
            <a:ext cx="2519363" cy="1100138"/>
            <a:chOff x="0" y="-96"/>
            <a:chExt cx="2064" cy="520"/>
          </a:xfrm>
        </p:grpSpPr>
        <p:sp>
          <p:nvSpPr>
            <p:cNvPr id="8227" name="Rectangle 35"/>
            <p:cNvSpPr>
              <a:spLocks noChangeArrowheads="1"/>
            </p:cNvSpPr>
            <p:nvPr/>
          </p:nvSpPr>
          <p:spPr bwMode="auto">
            <a:xfrm>
              <a:off x="0" y="29"/>
              <a:ext cx="2064" cy="39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7C80"/>
                </a:gs>
              </a:gsLst>
              <a:lin ang="18900000" scaled="1"/>
            </a:gradFill>
            <a:ln w="76200">
              <a:pattFill prst="openDmnd">
                <a:fgClr>
                  <a:srgbClr val="FFFFFF"/>
                </a:fgClr>
                <a:bgClr>
                  <a:srgbClr val="006600"/>
                </a:bgClr>
              </a:pattFill>
              <a:miter lim="800000"/>
            </a:ln>
            <a:effectLst/>
          </p:spPr>
          <p:txBody>
            <a:bodyPr wrap="none" anchor="ctr"/>
            <a:lstStyle/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altLang="zh-CN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黑体" panose="02010609060101010101" charset="-122"/>
                  <a:ea typeface="黑体" panose="02010609060101010101" charset="-122"/>
                  <a:sym typeface="Wingdings" panose="05000000000000000000" pitchFamily="2" charset="2"/>
                </a:rPr>
                <a:t>   </a:t>
              </a:r>
              <a:r>
                <a:rPr lang="zh-CN" altLang="en-US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黑体" panose="02010609060101010101" charset="-122"/>
                  <a:ea typeface="黑体" panose="02010609060101010101" charset="-122"/>
                  <a:sym typeface="Wingdings" panose="05000000000000000000" pitchFamily="2" charset="2"/>
                </a:rPr>
                <a:t>解决问题 </a:t>
              </a:r>
              <a:endParaRPr lang="zh-CN" altLang="en-US" sz="4800" b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charset="-122"/>
                <a:ea typeface="黑体" panose="02010609060101010101" charset="-122"/>
              </a:endParaRPr>
            </a:p>
          </p:txBody>
        </p:sp>
        <p:pic>
          <p:nvPicPr>
            <p:cNvPr id="9230" name="Picture 36" descr="677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" y="38"/>
              <a:ext cx="496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29" name="Rectangle 37" descr="PE03255_"/>
            <p:cNvSpPr>
              <a:spLocks noChangeArrowheads="1"/>
            </p:cNvSpPr>
            <p:nvPr/>
          </p:nvSpPr>
          <p:spPr bwMode="auto">
            <a:xfrm>
              <a:off x="1453" y="-96"/>
              <a:ext cx="151" cy="43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endParaRPr lang="en-US" sz="5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  <a:sym typeface="Webdings" panose="05030102010509060703" pitchFamily="18" charset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9" grpId="0" animBg="1" autoUpdateAnimBg="0"/>
      <p:bldP spid="8221" grpId="0" animBg="1" autoUpdateAnimBg="0"/>
      <p:bldP spid="822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371600" y="1676400"/>
            <a:ext cx="769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通过本节学习活动，你们认识了什么？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733800" y="2352675"/>
            <a:ext cx="2819400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kumimoji="1"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a+b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)(a-b) =a</a:t>
            </a:r>
            <a:r>
              <a:rPr kumimoji="1"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-b</a:t>
            </a:r>
            <a:r>
              <a:rPr kumimoji="1"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1066800" y="2895600"/>
            <a:ext cx="914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注意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219200" y="3581400"/>
            <a:ext cx="6324600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在整式的乘法中只有</a:t>
            </a:r>
            <a:r>
              <a:rPr kumimoji="1" lang="zh-CN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符合公式要求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的乘法才能         </a:t>
            </a:r>
          </a:p>
        </p:txBody>
      </p:sp>
      <p:pic>
        <p:nvPicPr>
          <p:cNvPr id="10246" name="Picture 8" descr="米老鼠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5" y="0"/>
            <a:ext cx="1666875" cy="163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9" descr="BD14594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96975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905000" y="2362200"/>
            <a:ext cx="1716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平方差公式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219200" y="4333875"/>
            <a:ext cx="6324600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用</a:t>
            </a:r>
            <a:r>
              <a:rPr kumimoji="1" lang="zh-CN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公式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计算，其余的运算仍按</a:t>
            </a:r>
            <a:r>
              <a:rPr kumimoji="1" lang="zh-CN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乘法法则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进</a:t>
            </a:r>
            <a:r>
              <a:rPr kumimoji="1"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行 </a:t>
            </a:r>
            <a:endParaRPr kumimoji="1"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0250" name="Group 12"/>
          <p:cNvGrpSpPr/>
          <p:nvPr/>
        </p:nvGrpSpPr>
        <p:grpSpPr bwMode="auto">
          <a:xfrm>
            <a:off x="1979613" y="-171450"/>
            <a:ext cx="2286000" cy="1100138"/>
            <a:chOff x="0" y="-96"/>
            <a:chExt cx="2064" cy="520"/>
          </a:xfrm>
        </p:grpSpPr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0" y="29"/>
              <a:ext cx="2064" cy="39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7C80"/>
                </a:gs>
              </a:gsLst>
              <a:lin ang="18900000" scaled="1"/>
            </a:gradFill>
            <a:ln w="76200">
              <a:pattFill prst="openDmnd">
                <a:fgClr>
                  <a:srgbClr val="FFFFFF"/>
                </a:fgClr>
                <a:bgClr>
                  <a:srgbClr val="006600"/>
                </a:bgClr>
              </a:pattFill>
              <a:miter lim="800000"/>
            </a:ln>
            <a:effectLst/>
          </p:spPr>
          <p:txBody>
            <a:bodyPr wrap="none" anchor="ctr"/>
            <a:lstStyle/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altLang="zh-CN" sz="36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黑体" panose="02010609060101010101" charset="-122"/>
                  <a:ea typeface="黑体" panose="02010609060101010101" charset="-122"/>
                  <a:sym typeface="Wingdings" panose="05000000000000000000" pitchFamily="2" charset="2"/>
                </a:rPr>
                <a:t>   </a:t>
              </a:r>
              <a:r>
                <a:rPr lang="zh-CN" altLang="en-US" sz="36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黑体" panose="02010609060101010101" charset="-122"/>
                  <a:ea typeface="黑体" panose="02010609060101010101" charset="-122"/>
                  <a:sym typeface="Wingdings" panose="05000000000000000000" pitchFamily="2" charset="2"/>
                </a:rPr>
                <a:t>理一理 </a:t>
              </a:r>
              <a:endParaRPr lang="zh-CN" altLang="en-US" sz="4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charset="-122"/>
                <a:ea typeface="黑体" panose="02010609060101010101" charset="-122"/>
              </a:endParaRPr>
            </a:p>
          </p:txBody>
        </p:sp>
        <p:pic>
          <p:nvPicPr>
            <p:cNvPr id="10252" name="Picture 14" descr="677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4" y="38"/>
              <a:ext cx="496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31" name="Rectangle 15" descr="PE03255_"/>
            <p:cNvSpPr>
              <a:spLocks noChangeArrowheads="1"/>
            </p:cNvSpPr>
            <p:nvPr/>
          </p:nvSpPr>
          <p:spPr bwMode="auto">
            <a:xfrm>
              <a:off x="1453" y="-96"/>
              <a:ext cx="166" cy="43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endParaRPr lang="en-US" sz="5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  <a:sym typeface="Webdings" panose="05030102010509060703" pitchFamily="18" charset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  <p:bldP spid="9221" grpId="0" animBg="1" autoUpdateAnimBg="0"/>
      <p:bldP spid="9222" grpId="0" animBg="1"/>
      <p:bldP spid="9223" grpId="0" animBg="1" autoUpdateAnimBg="0"/>
      <p:bldP spid="9226" grpId="0" autoUpdateAnimBg="0"/>
      <p:bldP spid="9227" grpId="0" animBg="1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708</Words>
  <Application>Microsoft Office PowerPoint</Application>
  <PresentationFormat>全屏显示(4:3)</PresentationFormat>
  <Paragraphs>157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2" baseType="lpstr">
      <vt:lpstr>黑体</vt:lpstr>
      <vt:lpstr>华文彩云</vt:lpstr>
      <vt:lpstr>华文行楷</vt:lpstr>
      <vt:lpstr>华文中宋</vt:lpstr>
      <vt:lpstr>隶书</vt:lpstr>
      <vt:lpstr>宋体</vt:lpstr>
      <vt:lpstr>微软雅黑</vt:lpstr>
      <vt:lpstr>Arial</vt:lpstr>
      <vt:lpstr>Calibri</vt:lpstr>
      <vt:lpstr>Times New Roman</vt:lpstr>
      <vt:lpstr>Webdings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2022-01-07T05:37:58Z</dcterms:created>
  <dcterms:modified xsi:type="dcterms:W3CDTF">2023-01-16T18:57:41Z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B42D932EA65F4A4AA131AB7CEA5A781E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