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EDA6F-7737-45C1-A888-1388EBC238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D210D-92E3-48B2-9693-B600148855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D210D-92E3-48B2-9693-B600148855C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81A63-183E-49BA-A0D5-EBCD84E7A84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2D92-A921-4D9C-A79B-E4375B08089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840AA-956B-4231-BD2C-109FE3B9E8A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70FB5-EDF0-41AD-B8B8-432D5E5B30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B3CB-991E-411E-AF20-17DA3CA4B47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B6DC-D9B7-43F2-8E67-A748C48FA4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5065-7EFD-49A6-80C2-2FBF7C8A7D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AD82-2F97-462A-B38D-D54D3D9E769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BA3E-A265-4B5E-81F3-AD4733CA0D4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BC75-AEC9-4402-80D9-0094BDE6043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A735-0EA2-4BF1-8600-3F6DB209AE1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9E81D8AF-2374-45A6-B7BB-27BF6DE24A9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8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412776"/>
            <a:ext cx="9144000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Unit 8  Summer Holiday Is Coming!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3718" y="2564904"/>
            <a:ext cx="91577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/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Ming’s Summer Holiday</a:t>
            </a:r>
          </a:p>
        </p:txBody>
      </p:sp>
      <p:sp>
        <p:nvSpPr>
          <p:cNvPr id="5" name="矩形 4"/>
          <p:cNvSpPr/>
          <p:nvPr/>
        </p:nvSpPr>
        <p:spPr>
          <a:xfrm>
            <a:off x="2659009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95288" y="1214438"/>
            <a:ext cx="8609012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探究总结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的用法小结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stop doing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停止做（正在做的）某事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stop to do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停下来（现在的事）去做另一件事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stop sb. (from) doing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=keep sb. from doing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=prevent sb. (from) doing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阻止某人做某事</a:t>
            </a:r>
          </a:p>
          <a:p>
            <a:pPr algn="just"/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（注意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短语中的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不能省略）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80988" y="796925"/>
            <a:ext cx="858202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学以致用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①James, it’s nine o’clock. Don’t watch TV. Let’s stop _______. 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go to bed                      B. to go to bed 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going to bed                 D. goes to bed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②Stop _______. It’s time to go to sleep. 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to talk                           B. talk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talking                          D. to talking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733675" y="1839913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286000" y="401002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22288" y="863600"/>
            <a:ext cx="7850187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It’s important to keep learning.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坚持学习是重要的。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It’s+</a:t>
            </a:r>
            <a:r>
              <a:rPr lang="en-US" altLang="zh-CN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+to do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做某事是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的。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difficult for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to solve the problem.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对我来说解决这个问题是困难的。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very nice of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to help me.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你帮助我真好。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25" y="973138"/>
            <a:ext cx="83343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探究总结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句型“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It’s+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+to do sth. ”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作形式主语，真正的主语是后面的动词不定式。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注意句型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It’s+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+for/of+sb. to do sth.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中介词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的不同。若形容词是与人的品质、性格等相关的词，如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foolish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等用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。若形容词是描述事物的性质、特征，如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等，则用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84200" y="971550"/>
            <a:ext cx="7850188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学以致用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①It’s very kind _______ you. Thank you for your help.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of          B. for            C. to          D. on</a:t>
            </a:r>
          </a:p>
          <a:p>
            <a:pPr algn="just"/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解决这个问题对他来说是容易的。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______ ______ him ______ solve this problem.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333875" y="133985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560513" y="3652838"/>
            <a:ext cx="4997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      for                       to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2699792" y="852488"/>
            <a:ext cx="3996283" cy="6096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Exercises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1589088"/>
            <a:ext cx="7850188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用所给词的适当形式填空</a:t>
            </a: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Do you have any ________ (plan) for this summer? </a:t>
            </a:r>
          </a:p>
          <a:p>
            <a:pPr algn="just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 ___________ (volunteer) for three months if I have time. 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976813" y="1782763"/>
            <a:ext cx="1468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427163" y="3536950"/>
            <a:ext cx="32337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volunteer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346075" y="928688"/>
            <a:ext cx="82708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We are all _______ (excite) about the news. </a:t>
            </a:r>
          </a:p>
          <a:p>
            <a:pPr algn="just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Please stop _________ (smoke) here. It’s not allowed. </a:t>
            </a:r>
          </a:p>
          <a:p>
            <a:pPr algn="just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It’s important to keep ________ (work).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600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57538" y="650875"/>
            <a:ext cx="18748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606800" y="2332038"/>
            <a:ext cx="23828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smoking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6500813" y="3986213"/>
            <a:ext cx="20018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69888" y="793750"/>
            <a:ext cx="8561387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There is _______ university in our city.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            B. an            C. the             D. /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Keep _______ it, and you will succeed in the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end.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try        B. to try        C. trying        D. tried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905125" y="1423988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449513" y="30988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6563" y="803275"/>
            <a:ext cx="8269287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—What are we going to do on Sunday?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—How about ____?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to go bike riding            B. going bike to ride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going to bike riding       D. going bike riding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—Dad, why should I stop ____ computer games?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—For your eyes, my boy, I’m afraid you ____.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to play; must                  B. playing; have to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to play; can                    D. playing; may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62350" y="1206500"/>
            <a:ext cx="685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6070600" y="3098800"/>
            <a:ext cx="685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71500" y="1504950"/>
            <a:ext cx="7850188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3365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—Is it important ____ me ____ English well, John? </a:t>
            </a:r>
          </a:p>
          <a:p>
            <a:pPr algn="just">
              <a:lnSpc>
                <a:spcPts val="3365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—Yes, of course. English is widely used in the world. </a:t>
            </a:r>
          </a:p>
          <a:p>
            <a:pPr algn="just">
              <a:lnSpc>
                <a:spcPts val="3365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for; learning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for; to learn</a:t>
            </a:r>
          </a:p>
          <a:p>
            <a:pPr algn="just">
              <a:lnSpc>
                <a:spcPts val="3365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of; learning    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of; to learn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419600" y="1325563"/>
            <a:ext cx="6858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878138" y="1158875"/>
            <a:ext cx="3386137" cy="862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Lead in 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60388" y="2879725"/>
            <a:ext cx="8428037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about the life in the countryside?</a:t>
            </a: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you ever been to the countryside?</a:t>
            </a: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did you do there?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21"/>
          <p:cNvSpPr/>
          <p:nvPr/>
        </p:nvSpPr>
        <p:spPr>
          <a:xfrm>
            <a:off x="2411760" y="1177925"/>
            <a:ext cx="4319240" cy="725488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Homework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21507" name="Text Box 106"/>
          <p:cNvSpPr txBox="1">
            <a:spLocks noChangeArrowheads="1"/>
          </p:cNvSpPr>
          <p:nvPr/>
        </p:nvSpPr>
        <p:spPr bwMode="auto">
          <a:xfrm>
            <a:off x="900113" y="2347913"/>
            <a:ext cx="784701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you looking forward to the summer holiday?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are you going to do for the summer?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down and share with your classmates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心圆 1"/>
          <p:cNvSpPr/>
          <p:nvPr>
            <p:custDataLst>
              <p:tags r:id="rId1"/>
            </p:custDataLst>
          </p:nvPr>
        </p:nvSpPr>
        <p:spPr>
          <a:xfrm>
            <a:off x="354013" y="1668463"/>
            <a:ext cx="3429000" cy="3429000"/>
          </a:xfrm>
          <a:prstGeom prst="donut">
            <a:avLst>
              <a:gd name="adj" fmla="val 72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722313" y="2036763"/>
            <a:ext cx="2692400" cy="2692400"/>
          </a:xfrm>
          <a:prstGeom prst="ellipse">
            <a:avLst/>
          </a:prstGeom>
          <a:blipFill dpi="0" rotWithShape="1">
            <a:blip r:embed="rId6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4" name="同心圆 3"/>
          <p:cNvSpPr/>
          <p:nvPr>
            <p:custDataLst>
              <p:tags r:id="rId3"/>
            </p:custDataLst>
          </p:nvPr>
        </p:nvSpPr>
        <p:spPr>
          <a:xfrm>
            <a:off x="3402013" y="722313"/>
            <a:ext cx="2324100" cy="2324100"/>
          </a:xfrm>
          <a:prstGeom prst="donut">
            <a:avLst>
              <a:gd name="adj" fmla="val 72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5" name="椭圆 4"/>
          <p:cNvSpPr/>
          <p:nvPr>
            <p:custDataLst>
              <p:tags r:id="rId4"/>
            </p:custDataLst>
          </p:nvPr>
        </p:nvSpPr>
        <p:spPr>
          <a:xfrm>
            <a:off x="3651250" y="971550"/>
            <a:ext cx="1825625" cy="1825625"/>
          </a:xfrm>
          <a:prstGeom prst="ellipse">
            <a:avLst/>
          </a:prstGeom>
          <a:blipFill dpi="0" rotWithShape="1">
            <a:blip r:embed="rId7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/>
          </a:p>
        </p:txBody>
      </p:sp>
      <p:sp>
        <p:nvSpPr>
          <p:cNvPr id="6" name="流程图: 可选过程 5"/>
          <p:cNvSpPr/>
          <p:nvPr/>
        </p:nvSpPr>
        <p:spPr>
          <a:xfrm>
            <a:off x="4067175" y="4148138"/>
            <a:ext cx="4681538" cy="1296987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7" name="流程图: 可选过程 6"/>
          <p:cNvSpPr/>
          <p:nvPr/>
        </p:nvSpPr>
        <p:spPr>
          <a:xfrm>
            <a:off x="4208463" y="4330700"/>
            <a:ext cx="4389437" cy="947738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 noProof="1">
              <a:sym typeface="+mn-ea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300538" y="4221163"/>
            <a:ext cx="4211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b="1">
                <a:latin typeface="Times New Roman" panose="02020603050405020304" pitchFamily="18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2089150" y="862013"/>
            <a:ext cx="50292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Presentation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038600" y="5487988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</a:rPr>
              <a:t>camp</a:t>
            </a:r>
            <a:endParaRPr lang="zh-CN" altLang="en-US" sz="4000" b="1">
              <a:solidFill>
                <a:srgbClr val="0000FF"/>
              </a:solidFill>
            </a:endParaRPr>
          </a:p>
        </p:txBody>
      </p:sp>
      <p:pic>
        <p:nvPicPr>
          <p:cNvPr id="4100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4863" y="1905000"/>
            <a:ext cx="5167312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1371600"/>
            <a:ext cx="5746750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114675" y="533400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</a:rPr>
              <a:t>summer camp</a:t>
            </a:r>
            <a:endParaRPr lang="zh-CN" altLang="en-US" sz="40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1446213" y="990600"/>
            <a:ext cx="67056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Words and expressions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6147" name="Picture 8" descr="1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125" y="990600"/>
            <a:ext cx="19081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36675" y="2187575"/>
            <a:ext cx="2573338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algn="r">
              <a:lnSpc>
                <a:spcPct val="20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organize</a:t>
            </a:r>
          </a:p>
          <a:p>
            <a:pPr algn="r">
              <a:lnSpc>
                <a:spcPct val="20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camp</a:t>
            </a:r>
          </a:p>
          <a:p>
            <a:pPr algn="r">
              <a:lnSpc>
                <a:spcPct val="20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share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57675" y="2117725"/>
            <a:ext cx="32766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v. </a:t>
            </a:r>
            <a:r>
              <a:rPr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组织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 </a:t>
            </a:r>
            <a:r>
              <a:rPr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露营；营地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v. </a:t>
            </a:r>
            <a:r>
              <a:rPr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分享；合用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27584" y="141277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170" name="文本占位符 2"/>
          <p:cNvSpPr>
            <a:spLocks noGrp="1" noChangeArrowheads="1"/>
          </p:cNvSpPr>
          <p:nvPr/>
        </p:nvSpPr>
        <p:spPr bwMode="auto">
          <a:xfrm>
            <a:off x="576263" y="700088"/>
            <a:ext cx="8077200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Phrases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a special two-week summer camp</a:t>
            </a: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一次特别的为期两周的夏令营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live in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住在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take part in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参加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experience a new life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体验一种新的生活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5. write down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写下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6. all of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所有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ts val="3000"/>
              </a:lnSpc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7. share </a:t>
            </a:r>
            <a:r>
              <a:rPr lang="en-US" altLang="zh-CN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with sb. 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与某人分享某物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2089150" y="687388"/>
            <a:ext cx="50292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Language points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8195" name="Picture 9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2400" y="598488"/>
            <a:ext cx="11176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74663" y="1370013"/>
            <a:ext cx="7772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1. I’m going to read storybooks to young 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    children.</a:t>
            </a:r>
            <a:r>
              <a:rPr lang="zh-CN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  我打算给小孩们读故事。     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168275" y="2827338"/>
            <a:ext cx="88074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read </a:t>
            </a:r>
            <a:r>
              <a:rPr lang="en-US" altLang="zh-CN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. to sb.=read sb. </a:t>
            </a:r>
            <a:r>
              <a:rPr lang="en-US" altLang="zh-CN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给某人读某物。注意翻译时与汉语的区别，“看书”不能用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see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，也不能用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look at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。类似的有：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read newspapers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看报纸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; read a map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查阅地图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; watch TV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看电视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; read a letter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看信。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444500" y="873125"/>
            <a:ext cx="75898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I want to keep learning.</a:t>
            </a:r>
          </a:p>
          <a:p>
            <a:pPr eaLnBrk="0" hangingPunct="0"/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我想一直学习。</a:t>
            </a:r>
          </a:p>
        </p:txBody>
      </p:sp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357188" y="2060575"/>
            <a:ext cx="8429625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7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keep doing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一直做某事。</a:t>
            </a:r>
            <a:r>
              <a:rPr lang="en-US" altLang="zh-CN" sz="3200" b="1" dirty="0">
                <a:latin typeface="Times New Roman" panose="02020603050405020304" pitchFamily="18" charset="0"/>
              </a:rPr>
              <a:t>keep</a:t>
            </a:r>
            <a:r>
              <a:rPr lang="zh-CN" altLang="en-US" sz="3200" b="1" dirty="0">
                <a:latin typeface="Times New Roman" panose="02020603050405020304" pitchFamily="18" charset="0"/>
              </a:rPr>
              <a:t>后跟动词时一定要用现在分词的形式，类似的有：</a:t>
            </a:r>
          </a:p>
          <a:p>
            <a:pPr eaLnBrk="0" hangingPunct="0">
              <a:lnSpc>
                <a:spcPct val="17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finish doing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做完某事；</a:t>
            </a:r>
            <a:r>
              <a:rPr lang="en-US" altLang="zh-CN" sz="3200" b="1" dirty="0">
                <a:latin typeface="Times New Roman" panose="02020603050405020304" pitchFamily="18" charset="0"/>
              </a:rPr>
              <a:t>enjoy doing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享受做某事；</a:t>
            </a:r>
            <a:r>
              <a:rPr lang="en-US" altLang="zh-CN" sz="3200" b="1" dirty="0">
                <a:latin typeface="Times New Roman" panose="02020603050405020304" pitchFamily="18" charset="0"/>
              </a:rPr>
              <a:t>practice doing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练习做某事；</a:t>
            </a:r>
            <a:r>
              <a:rPr lang="en-US" altLang="zh-CN" sz="3200" b="1" dirty="0">
                <a:latin typeface="Times New Roman" panose="02020603050405020304" pitchFamily="18" charset="0"/>
              </a:rPr>
              <a:t>have fun doing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</a:rPr>
              <a:t>做某事快乐。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5"/>
          <p:cNvSpPr txBox="1">
            <a:spLocks noChangeArrowheads="1"/>
          </p:cNvSpPr>
          <p:nvPr/>
        </p:nvSpPr>
        <p:spPr bwMode="auto">
          <a:xfrm>
            <a:off x="901700" y="1135063"/>
            <a:ext cx="78501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Ms. Liu never wants to </a:t>
            </a:r>
            <a:r>
              <a:rPr lang="en-US" altLang="zh-CN" sz="32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learning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刘老师从不想停止学习。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stop 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停止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终止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I’m tired. Let’s 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to have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rest.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我累了。让我们停下来休息一下。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9032_1*i*0"/>
  <p:tag name="KSO_WM_TEMPLATE_CATEGORY" val="diagram"/>
  <p:tag name="KSO_WM_TEMPLATE_INDEX" val="9032"/>
  <p:tag name="KSO_WM_UNIT_INDEX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9032"/>
  <p:tag name="KSO_WM_UNIT_TYPE" val="d"/>
  <p:tag name="KSO_WM_UNIT_INDEX" val="1"/>
  <p:tag name="KSO_WM_UNIT_ID" val="diagram9032_1*d*1"/>
  <p:tag name="KSO_WM_UNIT_CLEAR" val="0"/>
  <p:tag name="KSO_WM_UNIT_LAYERLEVEL" val="1"/>
  <p:tag name="KSO_WM_UNIT_VALUE" val="747*747"/>
  <p:tag name="KSO_WM_UNIT_HIGHLIGHT" val="0"/>
  <p:tag name="KSO_WM_UNIT_COMPATIBL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9032_1*i*2"/>
  <p:tag name="KSO_WM_TEMPLATE_CATEGORY" val="diagram"/>
  <p:tag name="KSO_WM_TEMPLATE_INDEX" val="9032"/>
  <p:tag name="KSO_WM_UNIT_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9032"/>
  <p:tag name="KSO_WM_UNIT_TYPE" val="d"/>
  <p:tag name="KSO_WM_UNIT_INDEX" val="2"/>
  <p:tag name="KSO_WM_UNIT_ID" val="diagram9032_1*d*2"/>
  <p:tag name="KSO_WM_UNIT_CLEAR" val="0"/>
  <p:tag name="KSO_WM_UNIT_LAYERLEVEL" val="1"/>
  <p:tag name="KSO_WM_UNIT_VALUE" val="507*507"/>
  <p:tag name="KSO_WM_UNIT_HIGHLIGHT" val="0"/>
  <p:tag name="KSO_WM_UNIT_COMPATIBLE" val="0"/>
</p:tagLst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1128</Words>
  <Application>Microsoft Office PowerPoint</Application>
  <PresentationFormat>全屏显示(4:3)</PresentationFormat>
  <Paragraphs>131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2016-10-29T02:53:00Z</dcterms:created>
  <dcterms:modified xsi:type="dcterms:W3CDTF">2023-01-16T18:57:47Z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11831B2433154DA1AD1FC12ADC5BDF4E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