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2" r:id="rId2"/>
    <p:sldId id="309" r:id="rId3"/>
    <p:sldId id="310" r:id="rId4"/>
    <p:sldId id="311" r:id="rId5"/>
    <p:sldId id="313" r:id="rId6"/>
    <p:sldId id="320" r:id="rId7"/>
    <p:sldId id="322" r:id="rId8"/>
    <p:sldId id="326" r:id="rId9"/>
    <p:sldId id="324" r:id="rId10"/>
    <p:sldId id="336" r:id="rId11"/>
    <p:sldId id="325" r:id="rId12"/>
    <p:sldId id="337" r:id="rId13"/>
    <p:sldId id="338" r:id="rId14"/>
    <p:sldId id="339" r:id="rId15"/>
    <p:sldId id="340" r:id="rId16"/>
    <p:sldId id="341" r:id="rId17"/>
    <p:sldId id="342" r:id="rId18"/>
    <p:sldId id="331" r:id="rId19"/>
    <p:sldId id="333" r:id="rId20"/>
    <p:sldId id="332" r:id="rId21"/>
    <p:sldId id="330" r:id="rId22"/>
    <p:sldId id="343" r:id="rId23"/>
    <p:sldId id="344" r:id="rId24"/>
    <p:sldId id="335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FE6AF"/>
    <a:srgbClr val="FF3300"/>
    <a:srgbClr val="D4FB57"/>
    <a:srgbClr val="FF33CC"/>
    <a:srgbClr val="663300"/>
    <a:srgbClr val="66FF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444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image" Target="../media/image4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image" Target="../media/image58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image" Target="../media/image6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0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0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0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60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EA633EB3-A6A7-45F8-896C-A673D219F39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13EB338-3B1A-43FA-947B-996EFCEE1476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7A3A7D8-4949-44D4-B01A-FA81C66F3657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5885F8E-3856-4759-9528-51EB6A9662CD}" type="slidenum">
              <a:rPr lang="en-US" altLang="zh-CN"/>
              <a:t>22</a:t>
            </a:fld>
            <a:endParaRPr lang="en-US" altLang="zh-CN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08CC884-1488-437C-A02A-A6A5E8D281B6}" type="slidenum">
              <a:rPr lang="en-US" altLang="zh-CN"/>
              <a:t>23</a:t>
            </a:fld>
            <a:endParaRPr lang="en-US" altLang="zh-CN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906D8CF-FB7C-4974-BE44-EF2B331B32DF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3EB3-A6A7-45F8-896C-A673D219F395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3DAE69-75E2-41DB-8BF6-FC0FB1D146A2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058A4A4-A63B-4E7A-A9DD-0A9D7D4C1002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FA82901-5EFC-4374-824F-198858DC79FF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C13EE4E-5E38-41CE-B2E9-4A40DCA65BA5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E3729A7-642C-4999-B875-47C86C9C6B15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B364F59-6D83-48FB-8C0F-AA34C00683C2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444" name="Rectangle 16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248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53445" name="Rectangle 1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53446" name="Rectangle 1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8690015-6CAD-472E-933F-F4AA3E81F460}" type="slidenum">
              <a:rPr lang="en-US" altLang="zh-CN"/>
              <a:t>‹#›</a:t>
            </a:fld>
            <a:endParaRPr lang="en-US" altLang="zh-CN"/>
          </a:p>
        </p:txBody>
      </p:sp>
      <p:grpSp>
        <p:nvGrpSpPr>
          <p:cNvPr id="353448" name="Group 168"/>
          <p:cNvGrpSpPr/>
          <p:nvPr/>
        </p:nvGrpSpPr>
        <p:grpSpPr bwMode="auto">
          <a:xfrm>
            <a:off x="152400" y="4724400"/>
            <a:ext cx="1685925" cy="1557338"/>
            <a:chOff x="96" y="2784"/>
            <a:chExt cx="1062" cy="981"/>
          </a:xfrm>
        </p:grpSpPr>
        <p:sp>
          <p:nvSpPr>
            <p:cNvPr id="353449" name="Freeform 169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0" name="Freeform 170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1" name="Freeform 171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2" name="Freeform 172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3" name="Freeform 173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4" name="Freeform 174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5" name="Freeform 175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6" name="Freeform 176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7" name="Freeform 177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8" name="Freeform 178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59" name="Freeform 179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60" name="Freeform 180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3461" name="Freeform 181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99CF-6A12-4855-80E5-EFFA987E0A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7CF7B-66CD-49F5-B0CF-B9AEC9D739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600200"/>
            <a:ext cx="4000500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3925888"/>
            <a:ext cx="4000500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77CCBDF-E3CB-4EF5-9EE3-5A7CE65A84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298450" y="228600"/>
            <a:ext cx="8540750" cy="587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B0A1077-3128-440B-A936-EAE0C367FE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000500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600200"/>
            <a:ext cx="4000500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09600" y="3925888"/>
            <a:ext cx="4000500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62500" y="3925888"/>
            <a:ext cx="4000500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5423989-EB7D-4BB4-A66E-9CBBE815E4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076BA-9431-4B1F-8D55-21BCBFA97E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CB9B-5F2B-4833-B987-9B5A1A15AF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D105E-EFBD-459B-9AA6-0964FBD912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29AC3-C3BA-4902-9B71-0B886212E7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59755-DD3A-4F4B-BBA3-305209C03D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91AC6-8040-4096-9D83-319DC0D3E9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1900-F1BB-43BE-A4FB-B2DC87DC14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A1761-88D6-42B9-AFAD-C0C81F723E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/>
          <p:nvPr/>
        </p:nvGrpSpPr>
        <p:grpSpPr bwMode="auto">
          <a:xfrm>
            <a:off x="566738" y="0"/>
            <a:ext cx="7891462" cy="6821488"/>
            <a:chOff x="349" y="23"/>
            <a:chExt cx="4971" cy="4297"/>
          </a:xfrm>
        </p:grpSpPr>
        <p:sp>
          <p:nvSpPr>
            <p:cNvPr id="352259" name="Rectangle 3"/>
            <p:cNvSpPr>
              <a:spLocks noChangeArrowheads="1"/>
            </p:cNvSpPr>
            <p:nvPr/>
          </p:nvSpPr>
          <p:spPr bwMode="auto"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0" name="Freeform 4"/>
            <p:cNvSpPr>
              <a:spLocks noEditPoints="1"/>
            </p:cNvSpPr>
            <p:nvPr/>
          </p:nvSpPr>
          <p:spPr bwMode="auto">
            <a:xfrm>
              <a:off x="384" y="22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1" name="Freeform 5"/>
            <p:cNvSpPr>
              <a:spLocks noEditPoints="1"/>
            </p:cNvSpPr>
            <p:nvPr/>
          </p:nvSpPr>
          <p:spPr bwMode="auto">
            <a:xfrm>
              <a:off x="384" y="63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2" name="Freeform 6"/>
            <p:cNvSpPr>
              <a:spLocks noEditPoints="1"/>
            </p:cNvSpPr>
            <p:nvPr/>
          </p:nvSpPr>
          <p:spPr bwMode="auto">
            <a:xfrm>
              <a:off x="384" y="1034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3" name="Freeform 7"/>
            <p:cNvSpPr>
              <a:spLocks noEditPoints="1"/>
            </p:cNvSpPr>
            <p:nvPr/>
          </p:nvSpPr>
          <p:spPr bwMode="auto">
            <a:xfrm>
              <a:off x="384" y="1438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4" name="Freeform 8"/>
            <p:cNvSpPr>
              <a:spLocks noEditPoints="1"/>
            </p:cNvSpPr>
            <p:nvPr/>
          </p:nvSpPr>
          <p:spPr bwMode="auto">
            <a:xfrm>
              <a:off x="384" y="184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5" name="Freeform 9"/>
            <p:cNvSpPr>
              <a:spLocks noEditPoints="1"/>
            </p:cNvSpPr>
            <p:nvPr/>
          </p:nvSpPr>
          <p:spPr bwMode="auto">
            <a:xfrm>
              <a:off x="384" y="2247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6" name="Freeform 10"/>
            <p:cNvSpPr>
              <a:spLocks noEditPoints="1"/>
            </p:cNvSpPr>
            <p:nvPr/>
          </p:nvSpPr>
          <p:spPr bwMode="auto">
            <a:xfrm>
              <a:off x="384" y="265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7" name="Freeform 11"/>
            <p:cNvSpPr>
              <a:spLocks noEditPoints="1"/>
            </p:cNvSpPr>
            <p:nvPr/>
          </p:nvSpPr>
          <p:spPr bwMode="auto">
            <a:xfrm>
              <a:off x="384" y="3056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8" name="Freeform 12"/>
            <p:cNvSpPr>
              <a:spLocks noEditPoints="1"/>
            </p:cNvSpPr>
            <p:nvPr/>
          </p:nvSpPr>
          <p:spPr bwMode="auto">
            <a:xfrm>
              <a:off x="384" y="346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69" name="Freeform 13"/>
            <p:cNvSpPr>
              <a:spLocks noEditPoints="1"/>
            </p:cNvSpPr>
            <p:nvPr/>
          </p:nvSpPr>
          <p:spPr bwMode="auto">
            <a:xfrm>
              <a:off x="384" y="3865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0" name="Rectangle 14"/>
            <p:cNvSpPr>
              <a:spLocks noChangeArrowheads="1"/>
            </p:cNvSpPr>
            <p:nvPr/>
          </p:nvSpPr>
          <p:spPr bwMode="auto"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1" name="Rectangle 15"/>
            <p:cNvSpPr>
              <a:spLocks noChangeArrowheads="1"/>
            </p:cNvSpPr>
            <p:nvPr/>
          </p:nvSpPr>
          <p:spPr bwMode="auto"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2" name="Freeform 16"/>
            <p:cNvSpPr>
              <a:spLocks noEditPoints="1"/>
            </p:cNvSpPr>
            <p:nvPr/>
          </p:nvSpPr>
          <p:spPr bwMode="auto">
            <a:xfrm>
              <a:off x="829" y="22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3" name="Freeform 17"/>
            <p:cNvSpPr>
              <a:spLocks noEditPoints="1"/>
            </p:cNvSpPr>
            <p:nvPr/>
          </p:nvSpPr>
          <p:spPr bwMode="auto">
            <a:xfrm>
              <a:off x="829" y="63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4" name="Freeform 18"/>
            <p:cNvSpPr>
              <a:spLocks noEditPoints="1"/>
            </p:cNvSpPr>
            <p:nvPr/>
          </p:nvSpPr>
          <p:spPr bwMode="auto">
            <a:xfrm>
              <a:off x="829" y="1034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5" name="Freeform 19"/>
            <p:cNvSpPr>
              <a:spLocks noEditPoints="1"/>
            </p:cNvSpPr>
            <p:nvPr/>
          </p:nvSpPr>
          <p:spPr bwMode="auto">
            <a:xfrm>
              <a:off x="829" y="1438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6" name="Freeform 20"/>
            <p:cNvSpPr>
              <a:spLocks noEditPoints="1"/>
            </p:cNvSpPr>
            <p:nvPr/>
          </p:nvSpPr>
          <p:spPr bwMode="auto">
            <a:xfrm>
              <a:off x="829" y="184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7" name="Freeform 21"/>
            <p:cNvSpPr>
              <a:spLocks noEditPoints="1"/>
            </p:cNvSpPr>
            <p:nvPr/>
          </p:nvSpPr>
          <p:spPr bwMode="auto">
            <a:xfrm>
              <a:off x="829" y="2247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8" name="Freeform 22"/>
            <p:cNvSpPr>
              <a:spLocks noEditPoints="1"/>
            </p:cNvSpPr>
            <p:nvPr/>
          </p:nvSpPr>
          <p:spPr bwMode="auto">
            <a:xfrm>
              <a:off x="829" y="265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79" name="Freeform 23"/>
            <p:cNvSpPr>
              <a:spLocks noEditPoints="1"/>
            </p:cNvSpPr>
            <p:nvPr/>
          </p:nvSpPr>
          <p:spPr bwMode="auto">
            <a:xfrm>
              <a:off x="829" y="3056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0" name="Freeform 24"/>
            <p:cNvSpPr>
              <a:spLocks noEditPoints="1"/>
            </p:cNvSpPr>
            <p:nvPr/>
          </p:nvSpPr>
          <p:spPr bwMode="auto">
            <a:xfrm>
              <a:off x="829" y="346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1" name="Freeform 25"/>
            <p:cNvSpPr>
              <a:spLocks noEditPoints="1"/>
            </p:cNvSpPr>
            <p:nvPr/>
          </p:nvSpPr>
          <p:spPr bwMode="auto">
            <a:xfrm>
              <a:off x="829" y="3865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2" name="Rectangle 26"/>
            <p:cNvSpPr>
              <a:spLocks noChangeArrowheads="1"/>
            </p:cNvSpPr>
            <p:nvPr/>
          </p:nvSpPr>
          <p:spPr bwMode="auto"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3" name="Rectangle 27"/>
            <p:cNvSpPr>
              <a:spLocks noChangeArrowheads="1"/>
            </p:cNvSpPr>
            <p:nvPr/>
          </p:nvSpPr>
          <p:spPr bwMode="auto"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4" name="Freeform 28"/>
            <p:cNvSpPr>
              <a:spLocks noEditPoints="1"/>
            </p:cNvSpPr>
            <p:nvPr/>
          </p:nvSpPr>
          <p:spPr bwMode="auto">
            <a:xfrm>
              <a:off x="1279" y="22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5" name="Freeform 29"/>
            <p:cNvSpPr>
              <a:spLocks noEditPoints="1"/>
            </p:cNvSpPr>
            <p:nvPr/>
          </p:nvSpPr>
          <p:spPr bwMode="auto">
            <a:xfrm>
              <a:off x="1279" y="63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6" name="Freeform 30"/>
            <p:cNvSpPr>
              <a:spLocks noEditPoints="1"/>
            </p:cNvSpPr>
            <p:nvPr/>
          </p:nvSpPr>
          <p:spPr bwMode="auto">
            <a:xfrm>
              <a:off x="1279" y="1034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7" name="Freeform 31"/>
            <p:cNvSpPr>
              <a:spLocks noEditPoints="1"/>
            </p:cNvSpPr>
            <p:nvPr/>
          </p:nvSpPr>
          <p:spPr bwMode="auto">
            <a:xfrm>
              <a:off x="1279" y="1438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8" name="Freeform 32"/>
            <p:cNvSpPr>
              <a:spLocks noEditPoints="1"/>
            </p:cNvSpPr>
            <p:nvPr/>
          </p:nvSpPr>
          <p:spPr bwMode="auto">
            <a:xfrm>
              <a:off x="1279" y="184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89" name="Freeform 33"/>
            <p:cNvSpPr>
              <a:spLocks noEditPoints="1"/>
            </p:cNvSpPr>
            <p:nvPr/>
          </p:nvSpPr>
          <p:spPr bwMode="auto">
            <a:xfrm>
              <a:off x="1279" y="2247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0" name="Freeform 34"/>
            <p:cNvSpPr>
              <a:spLocks noEditPoints="1"/>
            </p:cNvSpPr>
            <p:nvPr/>
          </p:nvSpPr>
          <p:spPr bwMode="auto">
            <a:xfrm>
              <a:off x="1279" y="265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1" name="Freeform 35"/>
            <p:cNvSpPr>
              <a:spLocks noEditPoints="1"/>
            </p:cNvSpPr>
            <p:nvPr/>
          </p:nvSpPr>
          <p:spPr bwMode="auto">
            <a:xfrm>
              <a:off x="1279" y="3056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2" name="Freeform 36"/>
            <p:cNvSpPr>
              <a:spLocks noEditPoints="1"/>
            </p:cNvSpPr>
            <p:nvPr/>
          </p:nvSpPr>
          <p:spPr bwMode="auto">
            <a:xfrm>
              <a:off x="1279" y="346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3" name="Freeform 37"/>
            <p:cNvSpPr>
              <a:spLocks noEditPoints="1"/>
            </p:cNvSpPr>
            <p:nvPr/>
          </p:nvSpPr>
          <p:spPr bwMode="auto">
            <a:xfrm>
              <a:off x="1279" y="3865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6" name="Freeform 40"/>
            <p:cNvSpPr>
              <a:spLocks noEditPoints="1"/>
            </p:cNvSpPr>
            <p:nvPr/>
          </p:nvSpPr>
          <p:spPr bwMode="auto">
            <a:xfrm>
              <a:off x="1724" y="22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7" name="Freeform 41"/>
            <p:cNvSpPr>
              <a:spLocks noEditPoints="1"/>
            </p:cNvSpPr>
            <p:nvPr/>
          </p:nvSpPr>
          <p:spPr bwMode="auto">
            <a:xfrm>
              <a:off x="1724" y="63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8" name="Freeform 42"/>
            <p:cNvSpPr>
              <a:spLocks noEditPoints="1"/>
            </p:cNvSpPr>
            <p:nvPr/>
          </p:nvSpPr>
          <p:spPr bwMode="auto">
            <a:xfrm>
              <a:off x="1724" y="1034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299" name="Freeform 43"/>
            <p:cNvSpPr>
              <a:spLocks noEditPoints="1"/>
            </p:cNvSpPr>
            <p:nvPr/>
          </p:nvSpPr>
          <p:spPr bwMode="auto">
            <a:xfrm>
              <a:off x="1724" y="1438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0" name="Freeform 44"/>
            <p:cNvSpPr>
              <a:spLocks noEditPoints="1"/>
            </p:cNvSpPr>
            <p:nvPr/>
          </p:nvSpPr>
          <p:spPr bwMode="auto">
            <a:xfrm>
              <a:off x="1724" y="184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1" name="Freeform 45"/>
            <p:cNvSpPr>
              <a:spLocks noEditPoints="1"/>
            </p:cNvSpPr>
            <p:nvPr/>
          </p:nvSpPr>
          <p:spPr bwMode="auto">
            <a:xfrm>
              <a:off x="1724" y="2247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2" name="Freeform 46"/>
            <p:cNvSpPr>
              <a:spLocks noEditPoints="1"/>
            </p:cNvSpPr>
            <p:nvPr/>
          </p:nvSpPr>
          <p:spPr bwMode="auto">
            <a:xfrm>
              <a:off x="1724" y="265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3" name="Freeform 47"/>
            <p:cNvSpPr>
              <a:spLocks noEditPoints="1"/>
            </p:cNvSpPr>
            <p:nvPr/>
          </p:nvSpPr>
          <p:spPr bwMode="auto">
            <a:xfrm>
              <a:off x="1724" y="3056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4" name="Freeform 48"/>
            <p:cNvSpPr>
              <a:spLocks noEditPoints="1"/>
            </p:cNvSpPr>
            <p:nvPr/>
          </p:nvSpPr>
          <p:spPr bwMode="auto">
            <a:xfrm>
              <a:off x="1724" y="346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5" name="Freeform 49"/>
            <p:cNvSpPr>
              <a:spLocks noEditPoints="1"/>
            </p:cNvSpPr>
            <p:nvPr/>
          </p:nvSpPr>
          <p:spPr bwMode="auto">
            <a:xfrm>
              <a:off x="1724" y="3865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6" name="Rectangle 50"/>
            <p:cNvSpPr>
              <a:spLocks noChangeArrowheads="1"/>
            </p:cNvSpPr>
            <p:nvPr/>
          </p:nvSpPr>
          <p:spPr bwMode="auto"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7" name="Rectangle 51"/>
            <p:cNvSpPr>
              <a:spLocks noChangeArrowheads="1"/>
            </p:cNvSpPr>
            <p:nvPr/>
          </p:nvSpPr>
          <p:spPr bwMode="auto"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8" name="Freeform 52"/>
            <p:cNvSpPr>
              <a:spLocks noEditPoints="1"/>
            </p:cNvSpPr>
            <p:nvPr/>
          </p:nvSpPr>
          <p:spPr bwMode="auto">
            <a:xfrm>
              <a:off x="2169" y="22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09" name="Freeform 53"/>
            <p:cNvSpPr>
              <a:spLocks noEditPoints="1"/>
            </p:cNvSpPr>
            <p:nvPr/>
          </p:nvSpPr>
          <p:spPr bwMode="auto">
            <a:xfrm>
              <a:off x="2169" y="63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0" name="Freeform 54"/>
            <p:cNvSpPr>
              <a:spLocks noEditPoints="1"/>
            </p:cNvSpPr>
            <p:nvPr/>
          </p:nvSpPr>
          <p:spPr bwMode="auto">
            <a:xfrm>
              <a:off x="2169" y="1034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1" name="Freeform 55"/>
            <p:cNvSpPr>
              <a:spLocks noEditPoints="1"/>
            </p:cNvSpPr>
            <p:nvPr/>
          </p:nvSpPr>
          <p:spPr bwMode="auto">
            <a:xfrm>
              <a:off x="2169" y="1438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2" name="Freeform 56"/>
            <p:cNvSpPr>
              <a:spLocks noEditPoints="1"/>
            </p:cNvSpPr>
            <p:nvPr/>
          </p:nvSpPr>
          <p:spPr bwMode="auto">
            <a:xfrm>
              <a:off x="2169" y="184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3" name="Freeform 57"/>
            <p:cNvSpPr>
              <a:spLocks noEditPoints="1"/>
            </p:cNvSpPr>
            <p:nvPr/>
          </p:nvSpPr>
          <p:spPr bwMode="auto">
            <a:xfrm>
              <a:off x="2169" y="2247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4" name="Freeform 58"/>
            <p:cNvSpPr>
              <a:spLocks noEditPoints="1"/>
            </p:cNvSpPr>
            <p:nvPr/>
          </p:nvSpPr>
          <p:spPr bwMode="auto">
            <a:xfrm>
              <a:off x="2169" y="265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5" name="Freeform 59"/>
            <p:cNvSpPr>
              <a:spLocks noEditPoints="1"/>
            </p:cNvSpPr>
            <p:nvPr/>
          </p:nvSpPr>
          <p:spPr bwMode="auto">
            <a:xfrm>
              <a:off x="2169" y="3056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6" name="Freeform 60"/>
            <p:cNvSpPr>
              <a:spLocks noEditPoints="1"/>
            </p:cNvSpPr>
            <p:nvPr/>
          </p:nvSpPr>
          <p:spPr bwMode="auto">
            <a:xfrm>
              <a:off x="2169" y="346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7" name="Freeform 61"/>
            <p:cNvSpPr>
              <a:spLocks noEditPoints="1"/>
            </p:cNvSpPr>
            <p:nvPr/>
          </p:nvSpPr>
          <p:spPr bwMode="auto">
            <a:xfrm>
              <a:off x="2169" y="3865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8" name="Rectangle 62"/>
            <p:cNvSpPr>
              <a:spLocks noChangeArrowheads="1"/>
            </p:cNvSpPr>
            <p:nvPr/>
          </p:nvSpPr>
          <p:spPr bwMode="auto"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19" name="Rectangle 63"/>
            <p:cNvSpPr>
              <a:spLocks noChangeArrowheads="1"/>
            </p:cNvSpPr>
            <p:nvPr/>
          </p:nvSpPr>
          <p:spPr bwMode="auto"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0" name="Freeform 64"/>
            <p:cNvSpPr>
              <a:spLocks noEditPoints="1"/>
            </p:cNvSpPr>
            <p:nvPr/>
          </p:nvSpPr>
          <p:spPr bwMode="auto">
            <a:xfrm>
              <a:off x="2620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1" name="Freeform 65"/>
            <p:cNvSpPr>
              <a:spLocks noEditPoints="1"/>
            </p:cNvSpPr>
            <p:nvPr/>
          </p:nvSpPr>
          <p:spPr bwMode="auto">
            <a:xfrm>
              <a:off x="2620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2" name="Freeform 66"/>
            <p:cNvSpPr>
              <a:spLocks noEditPoints="1"/>
            </p:cNvSpPr>
            <p:nvPr/>
          </p:nvSpPr>
          <p:spPr bwMode="auto">
            <a:xfrm>
              <a:off x="2620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3" name="Freeform 67"/>
            <p:cNvSpPr>
              <a:spLocks noEditPoints="1"/>
            </p:cNvSpPr>
            <p:nvPr/>
          </p:nvSpPr>
          <p:spPr bwMode="auto">
            <a:xfrm>
              <a:off x="2620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4" name="Freeform 68"/>
            <p:cNvSpPr>
              <a:spLocks noEditPoints="1"/>
            </p:cNvSpPr>
            <p:nvPr/>
          </p:nvSpPr>
          <p:spPr bwMode="auto">
            <a:xfrm>
              <a:off x="2620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5" name="Freeform 69"/>
            <p:cNvSpPr>
              <a:spLocks noEditPoints="1"/>
            </p:cNvSpPr>
            <p:nvPr/>
          </p:nvSpPr>
          <p:spPr bwMode="auto">
            <a:xfrm>
              <a:off x="2620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6" name="Freeform 70"/>
            <p:cNvSpPr>
              <a:spLocks noEditPoints="1"/>
            </p:cNvSpPr>
            <p:nvPr/>
          </p:nvSpPr>
          <p:spPr bwMode="auto">
            <a:xfrm>
              <a:off x="2620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7" name="Freeform 71"/>
            <p:cNvSpPr>
              <a:spLocks noEditPoints="1"/>
            </p:cNvSpPr>
            <p:nvPr/>
          </p:nvSpPr>
          <p:spPr bwMode="auto">
            <a:xfrm>
              <a:off x="2620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8" name="Freeform 72"/>
            <p:cNvSpPr>
              <a:spLocks noEditPoints="1"/>
            </p:cNvSpPr>
            <p:nvPr/>
          </p:nvSpPr>
          <p:spPr bwMode="auto">
            <a:xfrm>
              <a:off x="2620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29" name="Freeform 73"/>
            <p:cNvSpPr>
              <a:spLocks noEditPoints="1"/>
            </p:cNvSpPr>
            <p:nvPr/>
          </p:nvSpPr>
          <p:spPr bwMode="auto">
            <a:xfrm>
              <a:off x="2620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0" name="Rectangle 74"/>
            <p:cNvSpPr>
              <a:spLocks noChangeArrowheads="1"/>
            </p:cNvSpPr>
            <p:nvPr/>
          </p:nvSpPr>
          <p:spPr bwMode="auto"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1" name="Rectangle 75"/>
            <p:cNvSpPr>
              <a:spLocks noChangeArrowheads="1"/>
            </p:cNvSpPr>
            <p:nvPr/>
          </p:nvSpPr>
          <p:spPr bwMode="auto"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2" name="Freeform 76"/>
            <p:cNvSpPr>
              <a:spLocks noEditPoints="1"/>
            </p:cNvSpPr>
            <p:nvPr/>
          </p:nvSpPr>
          <p:spPr bwMode="auto">
            <a:xfrm>
              <a:off x="3065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3" name="Freeform 77"/>
            <p:cNvSpPr>
              <a:spLocks noEditPoints="1"/>
            </p:cNvSpPr>
            <p:nvPr/>
          </p:nvSpPr>
          <p:spPr bwMode="auto">
            <a:xfrm>
              <a:off x="3065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4" name="Freeform 78"/>
            <p:cNvSpPr>
              <a:spLocks noEditPoints="1"/>
            </p:cNvSpPr>
            <p:nvPr/>
          </p:nvSpPr>
          <p:spPr bwMode="auto">
            <a:xfrm>
              <a:off x="3065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5" name="Freeform 79"/>
            <p:cNvSpPr>
              <a:spLocks noEditPoints="1"/>
            </p:cNvSpPr>
            <p:nvPr/>
          </p:nvSpPr>
          <p:spPr bwMode="auto">
            <a:xfrm>
              <a:off x="3065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6" name="Freeform 80"/>
            <p:cNvSpPr>
              <a:spLocks noEditPoints="1"/>
            </p:cNvSpPr>
            <p:nvPr/>
          </p:nvSpPr>
          <p:spPr bwMode="auto">
            <a:xfrm>
              <a:off x="3065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7" name="Freeform 81"/>
            <p:cNvSpPr>
              <a:spLocks noEditPoints="1"/>
            </p:cNvSpPr>
            <p:nvPr/>
          </p:nvSpPr>
          <p:spPr bwMode="auto">
            <a:xfrm>
              <a:off x="3065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8" name="Freeform 82"/>
            <p:cNvSpPr>
              <a:spLocks noEditPoints="1"/>
            </p:cNvSpPr>
            <p:nvPr/>
          </p:nvSpPr>
          <p:spPr bwMode="auto">
            <a:xfrm>
              <a:off x="3065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39" name="Freeform 83"/>
            <p:cNvSpPr>
              <a:spLocks noEditPoints="1"/>
            </p:cNvSpPr>
            <p:nvPr/>
          </p:nvSpPr>
          <p:spPr bwMode="auto">
            <a:xfrm>
              <a:off x="3065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0" name="Freeform 84"/>
            <p:cNvSpPr>
              <a:spLocks noEditPoints="1"/>
            </p:cNvSpPr>
            <p:nvPr/>
          </p:nvSpPr>
          <p:spPr bwMode="auto">
            <a:xfrm>
              <a:off x="3065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1" name="Freeform 85"/>
            <p:cNvSpPr>
              <a:spLocks noEditPoints="1"/>
            </p:cNvSpPr>
            <p:nvPr/>
          </p:nvSpPr>
          <p:spPr bwMode="auto">
            <a:xfrm>
              <a:off x="3065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2" name="Rectangle 86"/>
            <p:cNvSpPr>
              <a:spLocks noChangeArrowheads="1"/>
            </p:cNvSpPr>
            <p:nvPr/>
          </p:nvSpPr>
          <p:spPr bwMode="auto"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3" name="Rectangle 87"/>
            <p:cNvSpPr>
              <a:spLocks noChangeArrowheads="1"/>
            </p:cNvSpPr>
            <p:nvPr/>
          </p:nvSpPr>
          <p:spPr bwMode="auto"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4" name="Freeform 88"/>
            <p:cNvSpPr>
              <a:spLocks noEditPoints="1"/>
            </p:cNvSpPr>
            <p:nvPr/>
          </p:nvSpPr>
          <p:spPr bwMode="auto">
            <a:xfrm>
              <a:off x="3510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5" name="Freeform 89"/>
            <p:cNvSpPr>
              <a:spLocks noEditPoints="1"/>
            </p:cNvSpPr>
            <p:nvPr/>
          </p:nvSpPr>
          <p:spPr bwMode="auto">
            <a:xfrm>
              <a:off x="3510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6" name="Freeform 90"/>
            <p:cNvSpPr>
              <a:spLocks noEditPoints="1"/>
            </p:cNvSpPr>
            <p:nvPr/>
          </p:nvSpPr>
          <p:spPr bwMode="auto">
            <a:xfrm>
              <a:off x="3510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7" name="Freeform 91"/>
            <p:cNvSpPr>
              <a:spLocks noEditPoints="1"/>
            </p:cNvSpPr>
            <p:nvPr/>
          </p:nvSpPr>
          <p:spPr bwMode="auto">
            <a:xfrm>
              <a:off x="3510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8" name="Freeform 92"/>
            <p:cNvSpPr>
              <a:spLocks noEditPoints="1"/>
            </p:cNvSpPr>
            <p:nvPr/>
          </p:nvSpPr>
          <p:spPr bwMode="auto">
            <a:xfrm>
              <a:off x="3510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49" name="Freeform 93"/>
            <p:cNvSpPr>
              <a:spLocks noEditPoints="1"/>
            </p:cNvSpPr>
            <p:nvPr/>
          </p:nvSpPr>
          <p:spPr bwMode="auto">
            <a:xfrm>
              <a:off x="3510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0" name="Freeform 94"/>
            <p:cNvSpPr>
              <a:spLocks noEditPoints="1"/>
            </p:cNvSpPr>
            <p:nvPr/>
          </p:nvSpPr>
          <p:spPr bwMode="auto">
            <a:xfrm>
              <a:off x="3510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1" name="Freeform 95"/>
            <p:cNvSpPr>
              <a:spLocks noEditPoints="1"/>
            </p:cNvSpPr>
            <p:nvPr/>
          </p:nvSpPr>
          <p:spPr bwMode="auto">
            <a:xfrm>
              <a:off x="3510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2" name="Freeform 96"/>
            <p:cNvSpPr>
              <a:spLocks noEditPoints="1"/>
            </p:cNvSpPr>
            <p:nvPr/>
          </p:nvSpPr>
          <p:spPr bwMode="auto">
            <a:xfrm>
              <a:off x="3510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3" name="Freeform 97"/>
            <p:cNvSpPr>
              <a:spLocks noEditPoints="1"/>
            </p:cNvSpPr>
            <p:nvPr/>
          </p:nvSpPr>
          <p:spPr bwMode="auto">
            <a:xfrm>
              <a:off x="3510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4" name="Rectangle 98"/>
            <p:cNvSpPr>
              <a:spLocks noChangeArrowheads="1"/>
            </p:cNvSpPr>
            <p:nvPr/>
          </p:nvSpPr>
          <p:spPr bwMode="auto"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5" name="Rectangle 99"/>
            <p:cNvSpPr>
              <a:spLocks noChangeArrowheads="1"/>
            </p:cNvSpPr>
            <p:nvPr/>
          </p:nvSpPr>
          <p:spPr bwMode="auto"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6" name="Freeform 100"/>
            <p:cNvSpPr>
              <a:spLocks noEditPoints="1"/>
            </p:cNvSpPr>
            <p:nvPr/>
          </p:nvSpPr>
          <p:spPr bwMode="auto">
            <a:xfrm>
              <a:off x="3960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7" name="Freeform 101"/>
            <p:cNvSpPr>
              <a:spLocks noEditPoints="1"/>
            </p:cNvSpPr>
            <p:nvPr/>
          </p:nvSpPr>
          <p:spPr bwMode="auto">
            <a:xfrm>
              <a:off x="3960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8" name="Freeform 102"/>
            <p:cNvSpPr>
              <a:spLocks noEditPoints="1"/>
            </p:cNvSpPr>
            <p:nvPr/>
          </p:nvSpPr>
          <p:spPr bwMode="auto">
            <a:xfrm>
              <a:off x="3960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59" name="Freeform 103"/>
            <p:cNvSpPr>
              <a:spLocks noEditPoints="1"/>
            </p:cNvSpPr>
            <p:nvPr/>
          </p:nvSpPr>
          <p:spPr bwMode="auto">
            <a:xfrm>
              <a:off x="3960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0" name="Freeform 104"/>
            <p:cNvSpPr>
              <a:spLocks noEditPoints="1"/>
            </p:cNvSpPr>
            <p:nvPr/>
          </p:nvSpPr>
          <p:spPr bwMode="auto">
            <a:xfrm>
              <a:off x="3960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1" name="Freeform 105"/>
            <p:cNvSpPr>
              <a:spLocks noEditPoints="1"/>
            </p:cNvSpPr>
            <p:nvPr/>
          </p:nvSpPr>
          <p:spPr bwMode="auto">
            <a:xfrm>
              <a:off x="3960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2" name="Freeform 106"/>
            <p:cNvSpPr>
              <a:spLocks noEditPoints="1"/>
            </p:cNvSpPr>
            <p:nvPr/>
          </p:nvSpPr>
          <p:spPr bwMode="auto">
            <a:xfrm>
              <a:off x="3960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3" name="Freeform 107"/>
            <p:cNvSpPr>
              <a:spLocks noEditPoints="1"/>
            </p:cNvSpPr>
            <p:nvPr/>
          </p:nvSpPr>
          <p:spPr bwMode="auto">
            <a:xfrm>
              <a:off x="3960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4" name="Freeform 108"/>
            <p:cNvSpPr>
              <a:spLocks noEditPoints="1"/>
            </p:cNvSpPr>
            <p:nvPr/>
          </p:nvSpPr>
          <p:spPr bwMode="auto">
            <a:xfrm>
              <a:off x="3960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5" name="Freeform 109"/>
            <p:cNvSpPr>
              <a:spLocks noEditPoints="1"/>
            </p:cNvSpPr>
            <p:nvPr/>
          </p:nvSpPr>
          <p:spPr bwMode="auto">
            <a:xfrm>
              <a:off x="3960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6" name="Rectangle 110"/>
            <p:cNvSpPr>
              <a:spLocks noChangeArrowheads="1"/>
            </p:cNvSpPr>
            <p:nvPr/>
          </p:nvSpPr>
          <p:spPr bwMode="auto"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7" name="Rectangle 111"/>
            <p:cNvSpPr>
              <a:spLocks noChangeArrowheads="1"/>
            </p:cNvSpPr>
            <p:nvPr/>
          </p:nvSpPr>
          <p:spPr bwMode="auto"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8" name="Freeform 112"/>
            <p:cNvSpPr>
              <a:spLocks noEditPoints="1"/>
            </p:cNvSpPr>
            <p:nvPr/>
          </p:nvSpPr>
          <p:spPr bwMode="auto">
            <a:xfrm>
              <a:off x="4405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69" name="Freeform 113"/>
            <p:cNvSpPr>
              <a:spLocks noEditPoints="1"/>
            </p:cNvSpPr>
            <p:nvPr/>
          </p:nvSpPr>
          <p:spPr bwMode="auto">
            <a:xfrm>
              <a:off x="4405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0" name="Freeform 114"/>
            <p:cNvSpPr>
              <a:spLocks noEditPoints="1"/>
            </p:cNvSpPr>
            <p:nvPr/>
          </p:nvSpPr>
          <p:spPr bwMode="auto">
            <a:xfrm>
              <a:off x="4405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1" name="Freeform 115"/>
            <p:cNvSpPr>
              <a:spLocks noEditPoints="1"/>
            </p:cNvSpPr>
            <p:nvPr/>
          </p:nvSpPr>
          <p:spPr bwMode="auto">
            <a:xfrm>
              <a:off x="4405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2" name="Freeform 116"/>
            <p:cNvSpPr>
              <a:spLocks noEditPoints="1"/>
            </p:cNvSpPr>
            <p:nvPr/>
          </p:nvSpPr>
          <p:spPr bwMode="auto">
            <a:xfrm>
              <a:off x="4405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3" name="Freeform 117"/>
            <p:cNvSpPr>
              <a:spLocks noEditPoints="1"/>
            </p:cNvSpPr>
            <p:nvPr/>
          </p:nvSpPr>
          <p:spPr bwMode="auto">
            <a:xfrm>
              <a:off x="4405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4" name="Freeform 118"/>
            <p:cNvSpPr>
              <a:spLocks noEditPoints="1"/>
            </p:cNvSpPr>
            <p:nvPr/>
          </p:nvSpPr>
          <p:spPr bwMode="auto">
            <a:xfrm>
              <a:off x="4405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5" name="Freeform 119"/>
            <p:cNvSpPr>
              <a:spLocks noEditPoints="1"/>
            </p:cNvSpPr>
            <p:nvPr/>
          </p:nvSpPr>
          <p:spPr bwMode="auto">
            <a:xfrm>
              <a:off x="4405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6" name="Freeform 120"/>
            <p:cNvSpPr>
              <a:spLocks noEditPoints="1"/>
            </p:cNvSpPr>
            <p:nvPr/>
          </p:nvSpPr>
          <p:spPr bwMode="auto">
            <a:xfrm>
              <a:off x="4405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7" name="Freeform 121"/>
            <p:cNvSpPr>
              <a:spLocks noEditPoints="1"/>
            </p:cNvSpPr>
            <p:nvPr/>
          </p:nvSpPr>
          <p:spPr bwMode="auto">
            <a:xfrm>
              <a:off x="4405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8" name="Rectangle 122"/>
            <p:cNvSpPr>
              <a:spLocks noChangeArrowheads="1"/>
            </p:cNvSpPr>
            <p:nvPr/>
          </p:nvSpPr>
          <p:spPr bwMode="auto"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79" name="Rectangle 123"/>
            <p:cNvSpPr>
              <a:spLocks noChangeArrowheads="1"/>
            </p:cNvSpPr>
            <p:nvPr/>
          </p:nvSpPr>
          <p:spPr bwMode="auto"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0" name="Freeform 124"/>
            <p:cNvSpPr>
              <a:spLocks noEditPoints="1"/>
            </p:cNvSpPr>
            <p:nvPr/>
          </p:nvSpPr>
          <p:spPr bwMode="auto">
            <a:xfrm>
              <a:off x="4850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1" name="Freeform 125"/>
            <p:cNvSpPr>
              <a:spLocks noEditPoints="1"/>
            </p:cNvSpPr>
            <p:nvPr/>
          </p:nvSpPr>
          <p:spPr bwMode="auto">
            <a:xfrm>
              <a:off x="4850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2" name="Freeform 126"/>
            <p:cNvSpPr>
              <a:spLocks noEditPoints="1"/>
            </p:cNvSpPr>
            <p:nvPr/>
          </p:nvSpPr>
          <p:spPr bwMode="auto">
            <a:xfrm>
              <a:off x="4850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3" name="Freeform 127"/>
            <p:cNvSpPr>
              <a:spLocks noEditPoints="1"/>
            </p:cNvSpPr>
            <p:nvPr/>
          </p:nvSpPr>
          <p:spPr bwMode="auto">
            <a:xfrm>
              <a:off x="4850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4" name="Freeform 128"/>
            <p:cNvSpPr>
              <a:spLocks noEditPoints="1"/>
            </p:cNvSpPr>
            <p:nvPr/>
          </p:nvSpPr>
          <p:spPr bwMode="auto">
            <a:xfrm>
              <a:off x="4850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5" name="Freeform 129"/>
            <p:cNvSpPr>
              <a:spLocks noEditPoints="1"/>
            </p:cNvSpPr>
            <p:nvPr/>
          </p:nvSpPr>
          <p:spPr bwMode="auto">
            <a:xfrm>
              <a:off x="4850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6" name="Freeform 130"/>
            <p:cNvSpPr>
              <a:spLocks noEditPoints="1"/>
            </p:cNvSpPr>
            <p:nvPr/>
          </p:nvSpPr>
          <p:spPr bwMode="auto">
            <a:xfrm>
              <a:off x="4850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7" name="Freeform 131"/>
            <p:cNvSpPr>
              <a:spLocks noEditPoints="1"/>
            </p:cNvSpPr>
            <p:nvPr/>
          </p:nvSpPr>
          <p:spPr bwMode="auto">
            <a:xfrm>
              <a:off x="4850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8" name="Freeform 132"/>
            <p:cNvSpPr>
              <a:spLocks noEditPoints="1"/>
            </p:cNvSpPr>
            <p:nvPr/>
          </p:nvSpPr>
          <p:spPr bwMode="auto">
            <a:xfrm>
              <a:off x="4850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89" name="Freeform 133"/>
            <p:cNvSpPr>
              <a:spLocks noEditPoints="1"/>
            </p:cNvSpPr>
            <p:nvPr/>
          </p:nvSpPr>
          <p:spPr bwMode="auto">
            <a:xfrm>
              <a:off x="4850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0" name="Rectangle 134"/>
            <p:cNvSpPr>
              <a:spLocks noChangeArrowheads="1"/>
            </p:cNvSpPr>
            <p:nvPr/>
          </p:nvSpPr>
          <p:spPr bwMode="auto"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1" name="Rectangle 135"/>
            <p:cNvSpPr>
              <a:spLocks noChangeArrowheads="1"/>
            </p:cNvSpPr>
            <p:nvPr/>
          </p:nvSpPr>
          <p:spPr bwMode="auto"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2" name="Freeform 136"/>
            <p:cNvSpPr>
              <a:spLocks noEditPoints="1"/>
            </p:cNvSpPr>
            <p:nvPr/>
          </p:nvSpPr>
          <p:spPr bwMode="auto">
            <a:xfrm>
              <a:off x="5300" y="22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3" name="Freeform 137"/>
            <p:cNvSpPr>
              <a:spLocks noEditPoints="1"/>
            </p:cNvSpPr>
            <p:nvPr/>
          </p:nvSpPr>
          <p:spPr bwMode="auto">
            <a:xfrm>
              <a:off x="5300" y="63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4" name="Freeform 138"/>
            <p:cNvSpPr>
              <a:spLocks noEditPoints="1"/>
            </p:cNvSpPr>
            <p:nvPr/>
          </p:nvSpPr>
          <p:spPr bwMode="auto">
            <a:xfrm>
              <a:off x="5300" y="1034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5" name="Freeform 139"/>
            <p:cNvSpPr>
              <a:spLocks noEditPoints="1"/>
            </p:cNvSpPr>
            <p:nvPr/>
          </p:nvSpPr>
          <p:spPr bwMode="auto">
            <a:xfrm>
              <a:off x="5300" y="1438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6" name="Freeform 140"/>
            <p:cNvSpPr>
              <a:spLocks noEditPoints="1"/>
            </p:cNvSpPr>
            <p:nvPr/>
          </p:nvSpPr>
          <p:spPr bwMode="auto">
            <a:xfrm>
              <a:off x="5300" y="184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7" name="Freeform 141"/>
            <p:cNvSpPr>
              <a:spLocks noEditPoints="1"/>
            </p:cNvSpPr>
            <p:nvPr/>
          </p:nvSpPr>
          <p:spPr bwMode="auto">
            <a:xfrm>
              <a:off x="5300" y="2247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8" name="Freeform 142"/>
            <p:cNvSpPr>
              <a:spLocks noEditPoints="1"/>
            </p:cNvSpPr>
            <p:nvPr/>
          </p:nvSpPr>
          <p:spPr bwMode="auto">
            <a:xfrm>
              <a:off x="5300" y="265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399" name="Freeform 143"/>
            <p:cNvSpPr>
              <a:spLocks noEditPoints="1"/>
            </p:cNvSpPr>
            <p:nvPr/>
          </p:nvSpPr>
          <p:spPr bwMode="auto">
            <a:xfrm>
              <a:off x="5300" y="3056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0" name="Freeform 144"/>
            <p:cNvSpPr>
              <a:spLocks noEditPoints="1"/>
            </p:cNvSpPr>
            <p:nvPr/>
          </p:nvSpPr>
          <p:spPr bwMode="auto">
            <a:xfrm>
              <a:off x="5300" y="346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1" name="Freeform 145"/>
            <p:cNvSpPr>
              <a:spLocks noEditPoints="1"/>
            </p:cNvSpPr>
            <p:nvPr/>
          </p:nvSpPr>
          <p:spPr bwMode="auto">
            <a:xfrm>
              <a:off x="5300" y="3865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2" name="Rectangle 146"/>
            <p:cNvSpPr>
              <a:spLocks noChangeArrowheads="1"/>
            </p:cNvSpPr>
            <p:nvPr/>
          </p:nvSpPr>
          <p:spPr bwMode="auto"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3" name="Freeform 147"/>
            <p:cNvSpPr/>
            <p:nvPr/>
          </p:nvSpPr>
          <p:spPr bwMode="auto">
            <a:xfrm>
              <a:off x="349" y="3304"/>
              <a:ext cx="20" cy="10"/>
            </a:xfrm>
            <a:custGeom>
              <a:avLst/>
              <a:gdLst>
                <a:gd name="T0" fmla="*/ 0 w 4"/>
                <a:gd name="T1" fmla="*/ 1 h 2"/>
                <a:gd name="T2" fmla="*/ 0 w 4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04" name="Group 148"/>
          <p:cNvGrpSpPr/>
          <p:nvPr/>
        </p:nvGrpSpPr>
        <p:grpSpPr bwMode="auto">
          <a:xfrm>
            <a:off x="1066800" y="3444875"/>
            <a:ext cx="533400" cy="492125"/>
            <a:chOff x="96" y="2784"/>
            <a:chExt cx="1062" cy="981"/>
          </a:xfrm>
        </p:grpSpPr>
        <p:sp>
          <p:nvSpPr>
            <p:cNvPr id="352405" name="Freeform 149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6" name="Freeform 150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7" name="Freeform 151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8" name="Freeform 152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09" name="Freeform 153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0" name="Freeform 154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1" name="Freeform 155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2" name="Freeform 156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3" name="Freeform 157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4" name="Freeform 158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5" name="Freeform 159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6" name="Freeform 160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17" name="Freeform 161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18" name="Group 162"/>
          <p:cNvGrpSpPr/>
          <p:nvPr/>
        </p:nvGrpSpPr>
        <p:grpSpPr bwMode="auto">
          <a:xfrm>
            <a:off x="1066800" y="4552950"/>
            <a:ext cx="533400" cy="492125"/>
            <a:chOff x="96" y="2784"/>
            <a:chExt cx="1062" cy="981"/>
          </a:xfrm>
        </p:grpSpPr>
        <p:sp>
          <p:nvSpPr>
            <p:cNvPr id="352419" name="Freeform 163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0" name="Freeform 164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1" name="Freeform 165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2" name="Freeform 166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3" name="Freeform 167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4" name="Freeform 168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5" name="Freeform 169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6" name="Freeform 170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7" name="Freeform 171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8" name="Freeform 172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29" name="Freeform 173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0" name="Freeform 174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1" name="Freeform 175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32" name="Group 176"/>
          <p:cNvGrpSpPr/>
          <p:nvPr/>
        </p:nvGrpSpPr>
        <p:grpSpPr bwMode="auto">
          <a:xfrm>
            <a:off x="1066800" y="5562600"/>
            <a:ext cx="533400" cy="492125"/>
            <a:chOff x="96" y="2784"/>
            <a:chExt cx="1062" cy="981"/>
          </a:xfrm>
        </p:grpSpPr>
        <p:sp>
          <p:nvSpPr>
            <p:cNvPr id="352433" name="Freeform 177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4" name="Freeform 178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5" name="Freeform 179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6" name="Freeform 180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7" name="Freeform 181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8" name="Freeform 182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39" name="Freeform 183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0" name="Freeform 184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1" name="Freeform 185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2" name="Freeform 186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3" name="Freeform 187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4" name="Freeform 188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5" name="Freeform 189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46" name="Group 190"/>
          <p:cNvGrpSpPr/>
          <p:nvPr/>
        </p:nvGrpSpPr>
        <p:grpSpPr bwMode="auto">
          <a:xfrm>
            <a:off x="381000" y="3962400"/>
            <a:ext cx="533400" cy="492125"/>
            <a:chOff x="96" y="2784"/>
            <a:chExt cx="1062" cy="981"/>
          </a:xfrm>
        </p:grpSpPr>
        <p:sp>
          <p:nvSpPr>
            <p:cNvPr id="352447" name="Freeform 191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8" name="Freeform 192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49" name="Freeform 193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0" name="Freeform 194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1" name="Freeform 195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2" name="Freeform 196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3" name="Freeform 197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4" name="Freeform 198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5" name="Freeform 199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6" name="Freeform 200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7" name="Freeform 201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8" name="Freeform 202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59" name="Freeform 203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60" name="Group 204"/>
          <p:cNvGrpSpPr/>
          <p:nvPr/>
        </p:nvGrpSpPr>
        <p:grpSpPr bwMode="auto">
          <a:xfrm>
            <a:off x="381000" y="5070475"/>
            <a:ext cx="533400" cy="492125"/>
            <a:chOff x="96" y="2784"/>
            <a:chExt cx="1062" cy="981"/>
          </a:xfrm>
        </p:grpSpPr>
        <p:sp>
          <p:nvSpPr>
            <p:cNvPr id="352461" name="Freeform 205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2" name="Freeform 206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3" name="Freeform 207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4" name="Freeform 208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5" name="Freeform 209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6" name="Freeform 210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7" name="Freeform 211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8" name="Freeform 212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69" name="Freeform 213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0" name="Freeform 214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1" name="Freeform 215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2" name="Freeform 216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3" name="Freeform 217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74" name="Group 218"/>
          <p:cNvGrpSpPr/>
          <p:nvPr/>
        </p:nvGrpSpPr>
        <p:grpSpPr bwMode="auto">
          <a:xfrm>
            <a:off x="381000" y="6121400"/>
            <a:ext cx="533400" cy="492125"/>
            <a:chOff x="96" y="2784"/>
            <a:chExt cx="1062" cy="981"/>
          </a:xfrm>
        </p:grpSpPr>
        <p:sp>
          <p:nvSpPr>
            <p:cNvPr id="352475" name="Freeform 219"/>
            <p:cNvSpPr/>
            <p:nvPr userDrawn="1"/>
          </p:nvSpPr>
          <p:spPr bwMode="auto">
            <a:xfrm>
              <a:off x="121" y="2784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6" name="Freeform 220"/>
            <p:cNvSpPr>
              <a:spLocks noEditPoints="1"/>
            </p:cNvSpPr>
            <p:nvPr userDrawn="1"/>
          </p:nvSpPr>
          <p:spPr bwMode="auto">
            <a:xfrm>
              <a:off x="96" y="2789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7" name="Freeform 221"/>
            <p:cNvSpPr/>
            <p:nvPr userDrawn="1"/>
          </p:nvSpPr>
          <p:spPr bwMode="auto">
            <a:xfrm>
              <a:off x="348" y="3254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8" name="Freeform 222"/>
            <p:cNvSpPr/>
            <p:nvPr userDrawn="1"/>
          </p:nvSpPr>
          <p:spPr bwMode="auto">
            <a:xfrm>
              <a:off x="267" y="3295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79" name="Freeform 223"/>
            <p:cNvSpPr/>
            <p:nvPr userDrawn="1"/>
          </p:nvSpPr>
          <p:spPr bwMode="auto">
            <a:xfrm>
              <a:off x="222" y="3022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0" name="Freeform 224"/>
            <p:cNvSpPr/>
            <p:nvPr userDrawn="1"/>
          </p:nvSpPr>
          <p:spPr bwMode="auto">
            <a:xfrm>
              <a:off x="500" y="3345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1" name="Freeform 225"/>
            <p:cNvSpPr/>
            <p:nvPr userDrawn="1"/>
          </p:nvSpPr>
          <p:spPr bwMode="auto">
            <a:xfrm>
              <a:off x="905" y="3158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2" name="Freeform 226"/>
            <p:cNvSpPr/>
            <p:nvPr userDrawn="1"/>
          </p:nvSpPr>
          <p:spPr bwMode="auto">
            <a:xfrm>
              <a:off x="965" y="3153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3" name="Freeform 227"/>
            <p:cNvSpPr/>
            <p:nvPr userDrawn="1"/>
          </p:nvSpPr>
          <p:spPr bwMode="auto">
            <a:xfrm>
              <a:off x="960" y="3204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4" name="Freeform 228"/>
            <p:cNvSpPr/>
            <p:nvPr userDrawn="1"/>
          </p:nvSpPr>
          <p:spPr bwMode="auto">
            <a:xfrm>
              <a:off x="844" y="3285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5" name="Freeform 229"/>
            <p:cNvSpPr/>
            <p:nvPr userDrawn="1"/>
          </p:nvSpPr>
          <p:spPr bwMode="auto">
            <a:xfrm>
              <a:off x="869" y="3340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6" name="Freeform 230"/>
            <p:cNvSpPr/>
            <p:nvPr userDrawn="1"/>
          </p:nvSpPr>
          <p:spPr bwMode="auto">
            <a:xfrm>
              <a:off x="859" y="3386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2487" name="Freeform 231"/>
            <p:cNvSpPr/>
            <p:nvPr userDrawn="1"/>
          </p:nvSpPr>
          <p:spPr bwMode="auto">
            <a:xfrm>
              <a:off x="996" y="3305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2488" name="Group 232"/>
          <p:cNvGrpSpPr/>
          <p:nvPr/>
        </p:nvGrpSpPr>
        <p:grpSpPr bwMode="auto">
          <a:xfrm>
            <a:off x="6934200" y="-7938"/>
            <a:ext cx="2317750" cy="2063751"/>
            <a:chOff x="4080" y="-5"/>
            <a:chExt cx="1748" cy="1556"/>
          </a:xfrm>
        </p:grpSpPr>
        <p:sp>
          <p:nvSpPr>
            <p:cNvPr id="352489" name="Freeform 233"/>
            <p:cNvSpPr/>
            <p:nvPr userDrawn="1"/>
          </p:nvSpPr>
          <p:spPr bwMode="auto">
            <a:xfrm>
              <a:off x="4161" y="-5"/>
              <a:ext cx="1586" cy="1443"/>
            </a:xfrm>
            <a:custGeom>
              <a:avLst/>
              <a:gdLst>
                <a:gd name="T0" fmla="*/ 23 w 546"/>
                <a:gd name="T1" fmla="*/ 4 h 497"/>
                <a:gd name="T2" fmla="*/ 11 w 546"/>
                <a:gd name="T3" fmla="*/ 71 h 497"/>
                <a:gd name="T4" fmla="*/ 25 w 546"/>
                <a:gd name="T5" fmla="*/ 393 h 497"/>
                <a:gd name="T6" fmla="*/ 54 w 546"/>
                <a:gd name="T7" fmla="*/ 457 h 497"/>
                <a:gd name="T8" fmla="*/ 158 w 546"/>
                <a:gd name="T9" fmla="*/ 482 h 497"/>
                <a:gd name="T10" fmla="*/ 204 w 546"/>
                <a:gd name="T11" fmla="*/ 495 h 497"/>
                <a:gd name="T12" fmla="*/ 520 w 546"/>
                <a:gd name="T13" fmla="*/ 475 h 497"/>
                <a:gd name="T14" fmla="*/ 533 w 546"/>
                <a:gd name="T15" fmla="*/ 167 h 497"/>
                <a:gd name="T16" fmla="*/ 369 w 546"/>
                <a:gd name="T17" fmla="*/ 16 h 497"/>
                <a:gd name="T18" fmla="*/ 249 w 546"/>
                <a:gd name="T19" fmla="*/ 29 h 497"/>
                <a:gd name="T20" fmla="*/ 198 w 546"/>
                <a:gd name="T21" fmla="*/ 11 h 497"/>
                <a:gd name="T22" fmla="*/ 151 w 546"/>
                <a:gd name="T23" fmla="*/ 2 h 497"/>
                <a:gd name="T24" fmla="*/ 23 w 546"/>
                <a:gd name="T25" fmla="*/ 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2490" name="Group 234"/>
            <p:cNvGrpSpPr/>
            <p:nvPr userDrawn="1"/>
          </p:nvGrpSpPr>
          <p:grpSpPr bwMode="auto">
            <a:xfrm>
              <a:off x="4080" y="0"/>
              <a:ext cx="1748" cy="1551"/>
              <a:chOff x="2918" y="18"/>
              <a:chExt cx="2958" cy="2699"/>
            </a:xfrm>
          </p:grpSpPr>
          <p:sp>
            <p:nvSpPr>
              <p:cNvPr id="352491" name="Freeform 235"/>
              <p:cNvSpPr/>
              <p:nvPr/>
            </p:nvSpPr>
            <p:spPr bwMode="auto">
              <a:xfrm>
                <a:off x="3060" y="18"/>
                <a:ext cx="490" cy="187"/>
              </a:xfrm>
              <a:custGeom>
                <a:avLst/>
                <a:gdLst>
                  <a:gd name="T0" fmla="*/ 71 w 97"/>
                  <a:gd name="T1" fmla="*/ 25 h 37"/>
                  <a:gd name="T2" fmla="*/ 91 w 97"/>
                  <a:gd name="T3" fmla="*/ 20 h 37"/>
                  <a:gd name="T4" fmla="*/ 92 w 97"/>
                  <a:gd name="T5" fmla="*/ 17 h 37"/>
                  <a:gd name="T6" fmla="*/ 88 w 97"/>
                  <a:gd name="T7" fmla="*/ 0 h 37"/>
                  <a:gd name="T8" fmla="*/ 25 w 97"/>
                  <a:gd name="T9" fmla="*/ 0 h 37"/>
                  <a:gd name="T10" fmla="*/ 10 w 97"/>
                  <a:gd name="T11" fmla="*/ 22 h 37"/>
                  <a:gd name="T12" fmla="*/ 71 w 97"/>
                  <a:gd name="T13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2" name="Freeform 236"/>
              <p:cNvSpPr>
                <a:spLocks noEditPoints="1"/>
              </p:cNvSpPr>
              <p:nvPr/>
            </p:nvSpPr>
            <p:spPr bwMode="auto">
              <a:xfrm>
                <a:off x="2918" y="18"/>
                <a:ext cx="2958" cy="2699"/>
              </a:xfrm>
              <a:custGeom>
                <a:avLst/>
                <a:gdLst>
                  <a:gd name="T0" fmla="*/ 504 w 585"/>
                  <a:gd name="T1" fmla="*/ 1 h 534"/>
                  <a:gd name="T2" fmla="*/ 157 w 585"/>
                  <a:gd name="T3" fmla="*/ 0 h 534"/>
                  <a:gd name="T4" fmla="*/ 225 w 585"/>
                  <a:gd name="T5" fmla="*/ 21 h 534"/>
                  <a:gd name="T6" fmla="*/ 174 w 585"/>
                  <a:gd name="T7" fmla="*/ 39 h 534"/>
                  <a:gd name="T8" fmla="*/ 207 w 585"/>
                  <a:gd name="T9" fmla="*/ 71 h 534"/>
                  <a:gd name="T10" fmla="*/ 74 w 585"/>
                  <a:gd name="T11" fmla="*/ 60 h 534"/>
                  <a:gd name="T12" fmla="*/ 26 w 585"/>
                  <a:gd name="T13" fmla="*/ 63 h 534"/>
                  <a:gd name="T14" fmla="*/ 199 w 585"/>
                  <a:gd name="T15" fmla="*/ 487 h 534"/>
                  <a:gd name="T16" fmla="*/ 144 w 585"/>
                  <a:gd name="T17" fmla="*/ 341 h 534"/>
                  <a:gd name="T18" fmla="*/ 105 w 585"/>
                  <a:gd name="T19" fmla="*/ 376 h 534"/>
                  <a:gd name="T20" fmla="*/ 94 w 585"/>
                  <a:gd name="T21" fmla="*/ 435 h 534"/>
                  <a:gd name="T22" fmla="*/ 124 w 585"/>
                  <a:gd name="T23" fmla="*/ 265 h 534"/>
                  <a:gd name="T24" fmla="*/ 153 w 585"/>
                  <a:gd name="T25" fmla="*/ 228 h 534"/>
                  <a:gd name="T26" fmla="*/ 209 w 585"/>
                  <a:gd name="T27" fmla="*/ 237 h 534"/>
                  <a:gd name="T28" fmla="*/ 188 w 585"/>
                  <a:gd name="T29" fmla="*/ 306 h 534"/>
                  <a:gd name="T30" fmla="*/ 192 w 585"/>
                  <a:gd name="T31" fmla="*/ 395 h 534"/>
                  <a:gd name="T32" fmla="*/ 515 w 585"/>
                  <a:gd name="T33" fmla="*/ 483 h 534"/>
                  <a:gd name="T34" fmla="*/ 454 w 585"/>
                  <a:gd name="T35" fmla="*/ 427 h 534"/>
                  <a:gd name="T36" fmla="*/ 425 w 585"/>
                  <a:gd name="T37" fmla="*/ 345 h 534"/>
                  <a:gd name="T38" fmla="*/ 396 w 585"/>
                  <a:gd name="T39" fmla="*/ 270 h 534"/>
                  <a:gd name="T40" fmla="*/ 460 w 585"/>
                  <a:gd name="T41" fmla="*/ 256 h 534"/>
                  <a:gd name="T42" fmla="*/ 407 w 585"/>
                  <a:gd name="T43" fmla="*/ 223 h 534"/>
                  <a:gd name="T44" fmla="*/ 439 w 585"/>
                  <a:gd name="T45" fmla="*/ 226 h 534"/>
                  <a:gd name="T46" fmla="*/ 438 w 585"/>
                  <a:gd name="T47" fmla="*/ 209 h 534"/>
                  <a:gd name="T48" fmla="*/ 376 w 585"/>
                  <a:gd name="T49" fmla="*/ 211 h 534"/>
                  <a:gd name="T50" fmla="*/ 357 w 585"/>
                  <a:gd name="T51" fmla="*/ 343 h 534"/>
                  <a:gd name="T52" fmla="*/ 347 w 585"/>
                  <a:gd name="T53" fmla="*/ 230 h 534"/>
                  <a:gd name="T54" fmla="*/ 331 w 585"/>
                  <a:gd name="T55" fmla="*/ 182 h 534"/>
                  <a:gd name="T56" fmla="*/ 347 w 585"/>
                  <a:gd name="T57" fmla="*/ 136 h 534"/>
                  <a:gd name="T58" fmla="*/ 339 w 585"/>
                  <a:gd name="T59" fmla="*/ 99 h 534"/>
                  <a:gd name="T60" fmla="*/ 331 w 585"/>
                  <a:gd name="T61" fmla="*/ 62 h 534"/>
                  <a:gd name="T62" fmla="*/ 369 w 585"/>
                  <a:gd name="T63" fmla="*/ 103 h 534"/>
                  <a:gd name="T64" fmla="*/ 415 w 585"/>
                  <a:gd name="T65" fmla="*/ 47 h 534"/>
                  <a:gd name="T66" fmla="*/ 409 w 585"/>
                  <a:gd name="T67" fmla="*/ 95 h 534"/>
                  <a:gd name="T68" fmla="*/ 401 w 585"/>
                  <a:gd name="T69" fmla="*/ 130 h 534"/>
                  <a:gd name="T70" fmla="*/ 401 w 585"/>
                  <a:gd name="T71" fmla="*/ 181 h 534"/>
                  <a:gd name="T72" fmla="*/ 558 w 585"/>
                  <a:gd name="T73" fmla="*/ 181 h 534"/>
                  <a:gd name="T74" fmla="*/ 554 w 585"/>
                  <a:gd name="T75" fmla="*/ 76 h 534"/>
                  <a:gd name="T76" fmla="*/ 249 w 585"/>
                  <a:gd name="T77" fmla="*/ 69 h 534"/>
                  <a:gd name="T78" fmla="*/ 293 w 585"/>
                  <a:gd name="T79" fmla="*/ 93 h 534"/>
                  <a:gd name="T80" fmla="*/ 171 w 585"/>
                  <a:gd name="T81" fmla="*/ 195 h 534"/>
                  <a:gd name="T82" fmla="*/ 69 w 585"/>
                  <a:gd name="T83" fmla="*/ 98 h 534"/>
                  <a:gd name="T84" fmla="*/ 191 w 585"/>
                  <a:gd name="T85" fmla="*/ 106 h 534"/>
                  <a:gd name="T86" fmla="*/ 220 w 585"/>
                  <a:gd name="T87" fmla="*/ 105 h 534"/>
                  <a:gd name="T88" fmla="*/ 302 w 585"/>
                  <a:gd name="T89" fmla="*/ 121 h 534"/>
                  <a:gd name="T90" fmla="*/ 276 w 585"/>
                  <a:gd name="T91" fmla="*/ 256 h 534"/>
                  <a:gd name="T92" fmla="*/ 260 w 585"/>
                  <a:gd name="T93" fmla="*/ 137 h 534"/>
                  <a:gd name="T94" fmla="*/ 171 w 585"/>
                  <a:gd name="T95" fmla="*/ 195 h 534"/>
                  <a:gd name="T96" fmla="*/ 223 w 585"/>
                  <a:gd name="T97" fmla="*/ 225 h 534"/>
                  <a:gd name="T98" fmla="*/ 247 w 585"/>
                  <a:gd name="T99" fmla="*/ 158 h 534"/>
                  <a:gd name="T100" fmla="*/ 326 w 585"/>
                  <a:gd name="T101" fmla="*/ 292 h 534"/>
                  <a:gd name="T102" fmla="*/ 215 w 585"/>
                  <a:gd name="T103" fmla="*/ 321 h 534"/>
                  <a:gd name="T104" fmla="*/ 309 w 585"/>
                  <a:gd name="T105" fmla="*/ 277 h 534"/>
                  <a:gd name="T106" fmla="*/ 318 w 585"/>
                  <a:gd name="T107" fmla="*/ 133 h 534"/>
                  <a:gd name="T108" fmla="*/ 313 w 585"/>
                  <a:gd name="T109" fmla="*/ 213 h 534"/>
                  <a:gd name="T110" fmla="*/ 299 w 585"/>
                  <a:gd name="T111" fmla="*/ 144 h 534"/>
                  <a:gd name="T112" fmla="*/ 507 w 585"/>
                  <a:gd name="T113" fmla="*/ 179 h 534"/>
                  <a:gd name="T114" fmla="*/ 461 w 585"/>
                  <a:gd name="T115" fmla="*/ 162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3" name="Freeform 237"/>
              <p:cNvSpPr/>
              <p:nvPr/>
            </p:nvSpPr>
            <p:spPr bwMode="auto">
              <a:xfrm>
                <a:off x="3621" y="1287"/>
                <a:ext cx="238" cy="283"/>
              </a:xfrm>
              <a:custGeom>
                <a:avLst/>
                <a:gdLst>
                  <a:gd name="T0" fmla="*/ 40 w 47"/>
                  <a:gd name="T1" fmla="*/ 15 h 56"/>
                  <a:gd name="T2" fmla="*/ 27 w 47"/>
                  <a:gd name="T3" fmla="*/ 56 h 56"/>
                  <a:gd name="T4" fmla="*/ 40 w 47"/>
                  <a:gd name="T5" fmla="*/ 1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4" name="Freeform 238"/>
              <p:cNvSpPr/>
              <p:nvPr/>
            </p:nvSpPr>
            <p:spPr bwMode="auto">
              <a:xfrm>
                <a:off x="3403" y="1403"/>
                <a:ext cx="208" cy="379"/>
              </a:xfrm>
              <a:custGeom>
                <a:avLst/>
                <a:gdLst>
                  <a:gd name="T0" fmla="*/ 19 w 41"/>
                  <a:gd name="T1" fmla="*/ 27 h 75"/>
                  <a:gd name="T2" fmla="*/ 12 w 41"/>
                  <a:gd name="T3" fmla="*/ 69 h 75"/>
                  <a:gd name="T4" fmla="*/ 40 w 41"/>
                  <a:gd name="T5" fmla="*/ 45 h 75"/>
                  <a:gd name="T6" fmla="*/ 37 w 41"/>
                  <a:gd name="T7" fmla="*/ 24 h 75"/>
                  <a:gd name="T8" fmla="*/ 19 w 41"/>
                  <a:gd name="T9" fmla="*/ 2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5" name="Freeform 239"/>
              <p:cNvSpPr/>
              <p:nvPr/>
            </p:nvSpPr>
            <p:spPr bwMode="auto">
              <a:xfrm>
                <a:off x="3272" y="645"/>
                <a:ext cx="683" cy="318"/>
              </a:xfrm>
              <a:custGeom>
                <a:avLst/>
                <a:gdLst>
                  <a:gd name="T0" fmla="*/ 112 w 135"/>
                  <a:gd name="T1" fmla="*/ 4 h 63"/>
                  <a:gd name="T2" fmla="*/ 24 w 135"/>
                  <a:gd name="T3" fmla="*/ 4 h 63"/>
                  <a:gd name="T4" fmla="*/ 2 w 135"/>
                  <a:gd name="T5" fmla="*/ 25 h 63"/>
                  <a:gd name="T6" fmla="*/ 60 w 135"/>
                  <a:gd name="T7" fmla="*/ 58 h 63"/>
                  <a:gd name="T8" fmla="*/ 96 w 135"/>
                  <a:gd name="T9" fmla="*/ 54 h 63"/>
                  <a:gd name="T10" fmla="*/ 113 w 135"/>
                  <a:gd name="T11" fmla="*/ 53 h 63"/>
                  <a:gd name="T12" fmla="*/ 112 w 135"/>
                  <a:gd name="T13" fmla="*/ 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6" name="Freeform 240"/>
              <p:cNvSpPr/>
              <p:nvPr/>
            </p:nvSpPr>
            <p:spPr bwMode="auto">
              <a:xfrm>
                <a:off x="4046" y="1545"/>
                <a:ext cx="490" cy="515"/>
              </a:xfrm>
              <a:custGeom>
                <a:avLst/>
                <a:gdLst>
                  <a:gd name="T0" fmla="*/ 67 w 97"/>
                  <a:gd name="T1" fmla="*/ 5 h 102"/>
                  <a:gd name="T2" fmla="*/ 31 w 97"/>
                  <a:gd name="T3" fmla="*/ 5 h 102"/>
                  <a:gd name="T4" fmla="*/ 12 w 97"/>
                  <a:gd name="T5" fmla="*/ 57 h 102"/>
                  <a:gd name="T6" fmla="*/ 79 w 97"/>
                  <a:gd name="T7" fmla="*/ 62 h 102"/>
                  <a:gd name="T8" fmla="*/ 67 w 97"/>
                  <a:gd name="T9" fmla="*/ 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7" name="Freeform 241"/>
              <p:cNvSpPr/>
              <p:nvPr/>
            </p:nvSpPr>
            <p:spPr bwMode="auto">
              <a:xfrm>
                <a:off x="5173" y="1024"/>
                <a:ext cx="501" cy="96"/>
              </a:xfrm>
              <a:custGeom>
                <a:avLst/>
                <a:gdLst>
                  <a:gd name="T0" fmla="*/ 15 w 99"/>
                  <a:gd name="T1" fmla="*/ 0 h 19"/>
                  <a:gd name="T2" fmla="*/ 40 w 99"/>
                  <a:gd name="T3" fmla="*/ 15 h 19"/>
                  <a:gd name="T4" fmla="*/ 15 w 9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8" name="Freeform 242"/>
              <p:cNvSpPr/>
              <p:nvPr/>
            </p:nvSpPr>
            <p:spPr bwMode="auto">
              <a:xfrm>
                <a:off x="5340" y="1004"/>
                <a:ext cx="385" cy="237"/>
              </a:xfrm>
              <a:custGeom>
                <a:avLst/>
                <a:gdLst>
                  <a:gd name="T0" fmla="*/ 21 w 76"/>
                  <a:gd name="T1" fmla="*/ 37 h 47"/>
                  <a:gd name="T2" fmla="*/ 70 w 76"/>
                  <a:gd name="T3" fmla="*/ 17 h 47"/>
                  <a:gd name="T4" fmla="*/ 48 w 76"/>
                  <a:gd name="T5" fmla="*/ 3 h 47"/>
                  <a:gd name="T6" fmla="*/ 19 w 76"/>
                  <a:gd name="T7" fmla="*/ 32 h 47"/>
                  <a:gd name="T8" fmla="*/ 21 w 76"/>
                  <a:gd name="T9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499" name="Freeform 243"/>
              <p:cNvSpPr/>
              <p:nvPr/>
            </p:nvSpPr>
            <p:spPr bwMode="auto">
              <a:xfrm>
                <a:off x="5325" y="1201"/>
                <a:ext cx="415" cy="187"/>
              </a:xfrm>
              <a:custGeom>
                <a:avLst/>
                <a:gdLst>
                  <a:gd name="T0" fmla="*/ 72 w 82"/>
                  <a:gd name="T1" fmla="*/ 6 h 37"/>
                  <a:gd name="T2" fmla="*/ 24 w 82"/>
                  <a:gd name="T3" fmla="*/ 17 h 37"/>
                  <a:gd name="T4" fmla="*/ 17 w 82"/>
                  <a:gd name="T5" fmla="*/ 26 h 37"/>
                  <a:gd name="T6" fmla="*/ 76 w 82"/>
                  <a:gd name="T7" fmla="*/ 23 h 37"/>
                  <a:gd name="T8" fmla="*/ 82 w 82"/>
                  <a:gd name="T9" fmla="*/ 20 h 37"/>
                  <a:gd name="T10" fmla="*/ 82 w 82"/>
                  <a:gd name="T11" fmla="*/ 0 h 37"/>
                  <a:gd name="T12" fmla="*/ 72 w 82"/>
                  <a:gd name="T13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500" name="Freeform 244"/>
              <p:cNvSpPr/>
              <p:nvPr/>
            </p:nvSpPr>
            <p:spPr bwMode="auto">
              <a:xfrm>
                <a:off x="5001" y="1378"/>
                <a:ext cx="698" cy="167"/>
              </a:xfrm>
              <a:custGeom>
                <a:avLst/>
                <a:gdLst>
                  <a:gd name="T0" fmla="*/ 21 w 138"/>
                  <a:gd name="T1" fmla="*/ 1 h 33"/>
                  <a:gd name="T2" fmla="*/ 8 w 138"/>
                  <a:gd name="T3" fmla="*/ 14 h 33"/>
                  <a:gd name="T4" fmla="*/ 57 w 138"/>
                  <a:gd name="T5" fmla="*/ 22 h 33"/>
                  <a:gd name="T6" fmla="*/ 117 w 138"/>
                  <a:gd name="T7" fmla="*/ 23 h 33"/>
                  <a:gd name="T8" fmla="*/ 114 w 138"/>
                  <a:gd name="T9" fmla="*/ 8 h 33"/>
                  <a:gd name="T10" fmla="*/ 82 w 138"/>
                  <a:gd name="T11" fmla="*/ 3 h 33"/>
                  <a:gd name="T12" fmla="*/ 21 w 138"/>
                  <a:gd name="T13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501" name="Freeform 245"/>
              <p:cNvSpPr/>
              <p:nvPr/>
            </p:nvSpPr>
            <p:spPr bwMode="auto">
              <a:xfrm>
                <a:off x="5077" y="1540"/>
                <a:ext cx="567" cy="146"/>
              </a:xfrm>
              <a:custGeom>
                <a:avLst/>
                <a:gdLst>
                  <a:gd name="T0" fmla="*/ 98 w 112"/>
                  <a:gd name="T1" fmla="*/ 19 h 29"/>
                  <a:gd name="T2" fmla="*/ 103 w 112"/>
                  <a:gd name="T3" fmla="*/ 4 h 29"/>
                  <a:gd name="T4" fmla="*/ 74 w 112"/>
                  <a:gd name="T5" fmla="*/ 10 h 29"/>
                  <a:gd name="T6" fmla="*/ 36 w 112"/>
                  <a:gd name="T7" fmla="*/ 6 h 29"/>
                  <a:gd name="T8" fmla="*/ 2 w 112"/>
                  <a:gd name="T9" fmla="*/ 4 h 29"/>
                  <a:gd name="T10" fmla="*/ 98 w 112"/>
                  <a:gd name="T11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502" name="Freeform 246"/>
              <p:cNvSpPr/>
              <p:nvPr/>
            </p:nvSpPr>
            <p:spPr bwMode="auto">
              <a:xfrm>
                <a:off x="5042" y="1656"/>
                <a:ext cx="581" cy="480"/>
              </a:xfrm>
              <a:custGeom>
                <a:avLst/>
                <a:gdLst>
                  <a:gd name="T0" fmla="*/ 3 w 115"/>
                  <a:gd name="T1" fmla="*/ 53 h 95"/>
                  <a:gd name="T2" fmla="*/ 26 w 115"/>
                  <a:gd name="T3" fmla="*/ 54 h 95"/>
                  <a:gd name="T4" fmla="*/ 50 w 115"/>
                  <a:gd name="T5" fmla="*/ 77 h 95"/>
                  <a:gd name="T6" fmla="*/ 59 w 115"/>
                  <a:gd name="T7" fmla="*/ 84 h 95"/>
                  <a:gd name="T8" fmla="*/ 81 w 115"/>
                  <a:gd name="T9" fmla="*/ 52 h 95"/>
                  <a:gd name="T10" fmla="*/ 111 w 115"/>
                  <a:gd name="T11" fmla="*/ 52 h 95"/>
                  <a:gd name="T12" fmla="*/ 79 w 115"/>
                  <a:gd name="T13" fmla="*/ 27 h 95"/>
                  <a:gd name="T14" fmla="*/ 37 w 115"/>
                  <a:gd name="T15" fmla="*/ 16 h 95"/>
                  <a:gd name="T16" fmla="*/ 12 w 115"/>
                  <a:gd name="T17" fmla="*/ 41 h 95"/>
                  <a:gd name="T18" fmla="*/ 3 w 115"/>
                  <a:gd name="T19" fmla="*/ 5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2503" name="Freeform 247"/>
              <p:cNvSpPr/>
              <p:nvPr/>
            </p:nvSpPr>
            <p:spPr bwMode="auto">
              <a:xfrm>
                <a:off x="5421" y="1464"/>
                <a:ext cx="329" cy="854"/>
              </a:xfrm>
              <a:custGeom>
                <a:avLst/>
                <a:gdLst>
                  <a:gd name="T0" fmla="*/ 51 w 65"/>
                  <a:gd name="T1" fmla="*/ 40 h 169"/>
                  <a:gd name="T2" fmla="*/ 22 w 65"/>
                  <a:gd name="T3" fmla="*/ 49 h 169"/>
                  <a:gd name="T4" fmla="*/ 22 w 65"/>
                  <a:gd name="T5" fmla="*/ 59 h 169"/>
                  <a:gd name="T6" fmla="*/ 50 w 65"/>
                  <a:gd name="T7" fmla="*/ 90 h 169"/>
                  <a:gd name="T8" fmla="*/ 34 w 65"/>
                  <a:gd name="T9" fmla="*/ 118 h 169"/>
                  <a:gd name="T10" fmla="*/ 0 w 65"/>
                  <a:gd name="T11" fmla="*/ 148 h 169"/>
                  <a:gd name="T12" fmla="*/ 17 w 65"/>
                  <a:gd name="T13" fmla="*/ 155 h 169"/>
                  <a:gd name="T14" fmla="*/ 47 w 65"/>
                  <a:gd name="T15" fmla="*/ 166 h 169"/>
                  <a:gd name="T16" fmla="*/ 63 w 65"/>
                  <a:gd name="T17" fmla="*/ 162 h 169"/>
                  <a:gd name="T18" fmla="*/ 65 w 65"/>
                  <a:gd name="T19" fmla="*/ 0 h 169"/>
                  <a:gd name="T20" fmla="*/ 51 w 65"/>
                  <a:gd name="T21" fmla="*/ 4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52504" name="Rectangle 248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98450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52505" name="Rectangle 249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52506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52507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52508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5FCC8D7-F7EE-4A51-AA15-678B2A52F4A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 2" panose="05020102010507070707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30.wmf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4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1.e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3.emf"/><Relationship Id="rId5" Type="http://schemas.openxmlformats.org/officeDocument/2006/relationships/image" Target="../media/image40.e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5.emf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11.GIF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11.GIF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8.emf"/><Relationship Id="rId4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60.emf"/><Relationship Id="rId4" Type="http://schemas.openxmlformats.org/officeDocument/2006/relationships/oleObject" Target="../embeddings/oleObject5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63.jpeg"/><Relationship Id="rId4" Type="http://schemas.openxmlformats.org/officeDocument/2006/relationships/image" Target="../media/image6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21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rrowheads="1"/>
          </p:cNvSpPr>
          <p:nvPr/>
        </p:nvSpPr>
        <p:spPr bwMode="auto">
          <a:xfrm>
            <a:off x="539750" y="908720"/>
            <a:ext cx="79184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9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菱心体简" pitchFamily="49" charset="-122"/>
                <a:ea typeface="汉仪菱心体简" pitchFamily="49" charset="-122"/>
              </a:rPr>
              <a:t>14.2 </a:t>
            </a:r>
            <a:r>
              <a:rPr kumimoji="1" lang="zh-CN" alt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菱心体简" pitchFamily="49" charset="-122"/>
                <a:ea typeface="汉仪菱心体简" pitchFamily="49" charset="-122"/>
              </a:rPr>
              <a:t>立</a:t>
            </a:r>
            <a:r>
              <a:rPr kumimoji="1" lang="zh-CN" altLang="en-US" sz="9600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菱心体简" pitchFamily="49" charset="-122"/>
                <a:ea typeface="汉仪菱心体简" pitchFamily="49" charset="-122"/>
              </a:rPr>
              <a:t>方</a:t>
            </a:r>
            <a:r>
              <a:rPr kumimoji="1" lang="zh-CN" altLang="en-US" sz="9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菱心体简" pitchFamily="49" charset="-122"/>
                <a:ea typeface="汉仪菱心体简" pitchFamily="49" charset="-122"/>
              </a:rPr>
              <a:t>根</a:t>
            </a:r>
          </a:p>
        </p:txBody>
      </p:sp>
      <p:pic>
        <p:nvPicPr>
          <p:cNvPr id="368643" name="Picture 3" descr="EDUSU10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4475" y="2564904"/>
            <a:ext cx="3429000" cy="303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722539" y="587727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304800" y="692150"/>
            <a:ext cx="8839200" cy="332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kumimoji="1" lang="en-US" altLang="zh-CN" sz="3200" b="1" dirty="0">
              <a:solidFill>
                <a:srgbClr val="CC33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kumimoji="1" lang="en-US" altLang="zh-CN" sz="3600" b="1" dirty="0">
                <a:latin typeface="Times New Roman" panose="02020603050405020304" pitchFamily="18" charset="0"/>
              </a:rPr>
              <a:t>(1)1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的平方根是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；立方根为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；算术平方根为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． </a:t>
            </a:r>
          </a:p>
          <a:p>
            <a:pPr eaLnBrk="0" hangingPunct="0"/>
            <a:r>
              <a:rPr kumimoji="1" lang="en-US" altLang="zh-CN" sz="3600" b="1" dirty="0">
                <a:latin typeface="Times New Roman" panose="02020603050405020304" pitchFamily="18" charset="0"/>
              </a:rPr>
              <a:t>(2)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平方根是它本身的数是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．</a:t>
            </a:r>
          </a:p>
          <a:p>
            <a:pPr eaLnBrk="0" hangingPunct="0"/>
            <a:r>
              <a:rPr kumimoji="1" lang="en-US" altLang="zh-CN" sz="3600" b="1" dirty="0">
                <a:latin typeface="Times New Roman" panose="02020603050405020304" pitchFamily="18" charset="0"/>
              </a:rPr>
              <a:t>(3)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立方根是其本身的数是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．</a:t>
            </a:r>
          </a:p>
          <a:p>
            <a:pPr eaLnBrk="0" hangingPunct="0"/>
            <a:r>
              <a:rPr kumimoji="1" lang="en-US" altLang="zh-CN" sz="3600" b="1" dirty="0">
                <a:latin typeface="Times New Roman" panose="02020603050405020304" pitchFamily="18" charset="0"/>
              </a:rPr>
              <a:t>(4)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算术平方根是其本身的数是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304800" y="4114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(5)         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的立方根为</a:t>
            </a:r>
            <a:r>
              <a:rPr kumimoji="1" lang="zh-CN" altLang="en-US" sz="3600" b="1" u="sng" dirty="0">
                <a:latin typeface="Times New Roman" panose="02020603050405020304" pitchFamily="18" charset="0"/>
              </a:rPr>
              <a:t>  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971550" y="4149725"/>
          <a:ext cx="8636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98" name="Equation" r:id="rId4" imgW="558800" imgH="304800" progId="Equation.3">
                  <p:embed/>
                </p:oleObj>
              </mc:Choice>
              <mc:Fallback>
                <p:oleObj name="Equation" r:id="rId4" imgW="558800" imgH="30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49725"/>
                        <a:ext cx="8636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323850" y="50133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(6)            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的平方根为</a:t>
            </a:r>
            <a:r>
              <a:rPr kumimoji="1" lang="zh-CN" altLang="en-US" sz="3600" b="1" u="sng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416774" name="Object 6"/>
          <p:cNvGraphicFramePr>
            <a:graphicFrameLocks noChangeAspect="1"/>
          </p:cNvGraphicFramePr>
          <p:nvPr/>
        </p:nvGraphicFramePr>
        <p:xfrm>
          <a:off x="971550" y="4973638"/>
          <a:ext cx="12255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99" name="Equation" r:id="rId6" imgW="660400" imgH="368300" progId="Equation.3">
                  <p:embed/>
                </p:oleObj>
              </mc:Choice>
              <mc:Fallback>
                <p:oleObj name="Equation" r:id="rId6" imgW="6604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973638"/>
                        <a:ext cx="122555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5" name="Rectangle 7"/>
          <p:cNvSpPr>
            <a:spLocks noChangeArrowheads="1"/>
          </p:cNvSpPr>
          <p:nvPr/>
        </p:nvSpPr>
        <p:spPr bwMode="auto">
          <a:xfrm>
            <a:off x="228600" y="5943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(7)           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的立方根为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u="sng" dirty="0">
                <a:latin typeface="Times New Roman" panose="02020603050405020304" pitchFamily="18" charset="0"/>
              </a:rPr>
              <a:t>    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16776" name="Object 8"/>
          <p:cNvGraphicFramePr>
            <a:graphicFrameLocks noChangeAspect="1"/>
          </p:cNvGraphicFramePr>
          <p:nvPr/>
        </p:nvGraphicFramePr>
        <p:xfrm>
          <a:off x="841375" y="6003925"/>
          <a:ext cx="12827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00" name="Equation" r:id="rId8" imgW="660400" imgH="304800" progId="Equation.3">
                  <p:embed/>
                </p:oleObj>
              </mc:Choice>
              <mc:Fallback>
                <p:oleObj name="Equation" r:id="rId8" imgW="660400" imgH="304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6003925"/>
                        <a:ext cx="12827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7" name="Text Box 9"/>
          <p:cNvSpPr txBox="1">
            <a:spLocks noChangeArrowheads="1"/>
          </p:cNvSpPr>
          <p:nvPr/>
        </p:nvSpPr>
        <p:spPr bwMode="auto">
          <a:xfrm>
            <a:off x="6948488" y="1196975"/>
            <a:ext cx="379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6778" name="Text Box 10"/>
          <p:cNvSpPr txBox="1">
            <a:spLocks noChangeArrowheads="1"/>
          </p:cNvSpPr>
          <p:nvPr/>
        </p:nvSpPr>
        <p:spPr bwMode="auto">
          <a:xfrm>
            <a:off x="2339975" y="17732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6779" name="Text Box 11"/>
          <p:cNvSpPr txBox="1">
            <a:spLocks noChangeArrowheads="1"/>
          </p:cNvSpPr>
          <p:nvPr/>
        </p:nvSpPr>
        <p:spPr bwMode="auto">
          <a:xfrm>
            <a:off x="3492500" y="1052513"/>
            <a:ext cx="793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FF00"/>
                </a:solidFill>
                <a:latin typeface="Times New Roman" panose="02020603050405020304" pitchFamily="18" charset="0"/>
              </a:rPr>
              <a:t>±</a:t>
            </a:r>
            <a:r>
              <a:rPr kumimoji="1" lang="en-US" altLang="zh-CN" sz="4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6780" name="Rectangle 12"/>
          <p:cNvSpPr>
            <a:spLocks noChangeArrowheads="1"/>
          </p:cNvSpPr>
          <p:nvPr/>
        </p:nvSpPr>
        <p:spPr bwMode="auto">
          <a:xfrm>
            <a:off x="5724525" y="22764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6781" name="Text Box 13"/>
          <p:cNvSpPr txBox="1">
            <a:spLocks noChangeArrowheads="1"/>
          </p:cNvSpPr>
          <p:nvPr/>
        </p:nvSpPr>
        <p:spPr bwMode="auto">
          <a:xfrm>
            <a:off x="5508625" y="2708275"/>
            <a:ext cx="108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FF00"/>
                </a:solidFill>
                <a:latin typeface="Times New Roman" panose="02020603050405020304" pitchFamily="18" charset="0"/>
              </a:rPr>
              <a:t>0</a:t>
            </a:r>
            <a:r>
              <a:rPr kumimoji="1" lang="en-US" altLang="zh-CN" sz="2800" b="1">
                <a:solidFill>
                  <a:srgbClr val="FFFF00"/>
                </a:solidFill>
                <a:latin typeface="Times New Roman" panose="02020603050405020304" pitchFamily="18" charset="0"/>
              </a:rPr>
              <a:t>,±</a:t>
            </a:r>
            <a:r>
              <a:rPr kumimoji="1" lang="en-US" altLang="zh-CN" sz="4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6782" name="Text Box 14"/>
          <p:cNvSpPr txBox="1">
            <a:spLocks noChangeArrowheads="1"/>
          </p:cNvSpPr>
          <p:nvPr/>
        </p:nvSpPr>
        <p:spPr bwMode="auto">
          <a:xfrm>
            <a:off x="6443663" y="3357563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>
                <a:solidFill>
                  <a:srgbClr val="FFFF00"/>
                </a:solidFill>
                <a:latin typeface="Times New Roman" panose="02020603050405020304" pitchFamily="18" charset="0"/>
              </a:rPr>
              <a:t>0, 1</a:t>
            </a:r>
          </a:p>
        </p:txBody>
      </p:sp>
      <p:sp>
        <p:nvSpPr>
          <p:cNvPr id="416783" name="Text Box 15"/>
          <p:cNvSpPr txBox="1">
            <a:spLocks noChangeArrowheads="1"/>
          </p:cNvSpPr>
          <p:nvPr/>
        </p:nvSpPr>
        <p:spPr bwMode="auto">
          <a:xfrm>
            <a:off x="4787900" y="4868863"/>
            <a:ext cx="793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FF00"/>
                </a:solidFill>
                <a:latin typeface="Times New Roman" panose="02020603050405020304" pitchFamily="18" charset="0"/>
              </a:rPr>
              <a:t>±</a:t>
            </a:r>
            <a:r>
              <a:rPr kumimoji="1" lang="en-US" altLang="zh-CN" sz="40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6784" name="Text Box 16"/>
          <p:cNvSpPr txBox="1">
            <a:spLocks noChangeArrowheads="1"/>
          </p:cNvSpPr>
          <p:nvPr/>
        </p:nvSpPr>
        <p:spPr bwMode="auto">
          <a:xfrm>
            <a:off x="4356100" y="407670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-2</a:t>
            </a:r>
            <a:endParaRPr kumimoji="1" lang="en-US" altLang="zh-CN" sz="4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6785" name="Text Box 17"/>
          <p:cNvSpPr txBox="1">
            <a:spLocks noChangeArrowheads="1"/>
          </p:cNvSpPr>
          <p:nvPr/>
        </p:nvSpPr>
        <p:spPr bwMode="auto">
          <a:xfrm>
            <a:off x="4500563" y="5805488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-2</a:t>
            </a:r>
            <a:endParaRPr kumimoji="1" lang="en-US" altLang="zh-CN" sz="4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6786" name="Rectangle 18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7" grpId="0"/>
      <p:bldP spid="416778" grpId="0"/>
      <p:bldP spid="416779" grpId="0"/>
      <p:bldP spid="416780" grpId="0"/>
      <p:bldP spid="416781" grpId="0"/>
      <p:bldP spid="416782" grpId="0"/>
      <p:bldP spid="416783" grpId="0"/>
      <p:bldP spid="416784" grpId="0"/>
      <p:bldP spid="4167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b="1"/>
              <a:t>选择题</a:t>
            </a:r>
          </a:p>
        </p:txBody>
      </p:sp>
      <p:sp>
        <p:nvSpPr>
          <p:cNvPr id="3880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68313" y="1052513"/>
            <a:ext cx="7850187" cy="449897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3333FF"/>
                </a:solidFill>
              </a:rPr>
              <a:t>1.</a:t>
            </a:r>
            <a:r>
              <a:rPr lang="zh-CN" altLang="en-US" sz="2000" b="1" dirty="0"/>
              <a:t>下列说法正确的是（  ）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zh-CN" altLang="en-US" sz="2000" b="1" dirty="0"/>
              <a:t>    </a:t>
            </a:r>
            <a:r>
              <a:rPr lang="en-US" altLang="zh-CN" sz="2000" b="1" dirty="0"/>
              <a:t>A.8</a:t>
            </a:r>
            <a:r>
              <a:rPr lang="zh-CN" altLang="en-US" sz="2000" b="1" dirty="0"/>
              <a:t>的立方根是</a:t>
            </a:r>
            <a:r>
              <a:rPr lang="en-US" altLang="zh-CN" sz="2000" b="1" dirty="0">
                <a:cs typeface="Arial" panose="020B0604020202020204" pitchFamily="34" charset="0"/>
              </a:rPr>
              <a:t>±2       B.-0.64</a:t>
            </a:r>
            <a:r>
              <a:rPr lang="zh-CN" altLang="en-US" sz="2000" b="1" dirty="0">
                <a:cs typeface="Arial" panose="020B0604020202020204" pitchFamily="34" charset="0"/>
              </a:rPr>
              <a:t>的立方根是</a:t>
            </a:r>
            <a:r>
              <a:rPr lang="en-US" altLang="zh-CN" sz="2000" b="1" dirty="0">
                <a:cs typeface="Arial" panose="020B0604020202020204" pitchFamily="34" charset="0"/>
              </a:rPr>
              <a:t>0.4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zh-CN" sz="2000" b="1" dirty="0">
                <a:cs typeface="Arial" panose="020B0604020202020204" pitchFamily="34" charset="0"/>
              </a:rPr>
              <a:t>    C.       </a:t>
            </a:r>
            <a:r>
              <a:rPr lang="zh-CN" altLang="en-US" sz="2000" b="1" dirty="0">
                <a:cs typeface="Arial" panose="020B0604020202020204" pitchFamily="34" charset="0"/>
              </a:rPr>
              <a:t>的立方根是        </a:t>
            </a:r>
            <a:r>
              <a:rPr lang="en-US" altLang="zh-CN" sz="2000" b="1" dirty="0">
                <a:cs typeface="Arial" panose="020B0604020202020204" pitchFamily="34" charset="0"/>
              </a:rPr>
              <a:t>D.16</a:t>
            </a:r>
            <a:r>
              <a:rPr lang="zh-CN" altLang="en-US" sz="2000" b="1" dirty="0">
                <a:cs typeface="Arial" panose="020B0604020202020204" pitchFamily="34" charset="0"/>
              </a:rPr>
              <a:t>的立方根是</a:t>
            </a:r>
            <a:r>
              <a:rPr lang="en-US" altLang="zh-CN" sz="2000" b="1" dirty="0">
                <a:cs typeface="Arial" panose="020B0604020202020204" pitchFamily="34" charset="0"/>
              </a:rPr>
              <a:t>4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zh-CN" sz="2000" b="1" dirty="0">
              <a:cs typeface="Arial" panose="020B0604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AutoNum type="arabicPeriod" startAt="2"/>
            </a:pPr>
            <a:r>
              <a:rPr lang="en-US" altLang="zh-CN" sz="2000" b="1" dirty="0">
                <a:cs typeface="Arial" panose="020B0604020202020204" pitchFamily="34" charset="0"/>
              </a:rPr>
              <a:t>      </a:t>
            </a:r>
            <a:r>
              <a:rPr lang="zh-CN" altLang="en-US" sz="2000" b="1" dirty="0">
                <a:cs typeface="Arial" panose="020B0604020202020204" pitchFamily="34" charset="0"/>
              </a:rPr>
              <a:t>的绝对值是（   ）                 </a:t>
            </a:r>
            <a:r>
              <a:rPr lang="en-US" altLang="zh-CN" sz="2000" b="1" dirty="0">
                <a:cs typeface="Arial" panose="020B0604020202020204" pitchFamily="34" charset="0"/>
              </a:rPr>
              <a:t>(09</a:t>
            </a:r>
            <a:r>
              <a:rPr lang="zh-CN" altLang="en-US" sz="2000" b="1" dirty="0">
                <a:cs typeface="Arial" panose="020B0604020202020204" pitchFamily="34" charset="0"/>
              </a:rPr>
              <a:t>山东威海）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zh-CN" altLang="en-US" sz="2000" b="1" dirty="0"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cs typeface="Arial" panose="020B0604020202020204" pitchFamily="34" charset="0"/>
              </a:rPr>
              <a:t>A. 3                   B. -3              C.                 D.-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3333FF"/>
              </a:solidFill>
              <a:cs typeface="Arial" panose="020B0604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3333FF"/>
                </a:solidFill>
                <a:cs typeface="Arial" panose="020B0604020202020204" pitchFamily="34" charset="0"/>
              </a:rPr>
              <a:t>3.</a:t>
            </a:r>
            <a:r>
              <a:rPr lang="en-US" altLang="zh-CN" sz="2000" b="1" dirty="0">
                <a:cs typeface="Arial" panose="020B0604020202020204" pitchFamily="34" charset="0"/>
              </a:rPr>
              <a:t>              +         </a:t>
            </a:r>
            <a:r>
              <a:rPr lang="zh-CN" altLang="en-US" sz="2000" b="1" dirty="0">
                <a:cs typeface="Arial" panose="020B0604020202020204" pitchFamily="34" charset="0"/>
              </a:rPr>
              <a:t>的值是（   ）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zh-CN" altLang="en-US" sz="2000" b="1" dirty="0">
                <a:cs typeface="Arial" panose="020B0604020202020204" pitchFamily="34" charset="0"/>
              </a:rPr>
              <a:t>    </a:t>
            </a:r>
            <a:r>
              <a:rPr lang="en-US" altLang="zh-CN" sz="2000" b="1" dirty="0">
                <a:cs typeface="Arial" panose="020B0604020202020204" pitchFamily="34" charset="0"/>
              </a:rPr>
              <a:t>A.-4        B.4           C.0         D.8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zh-CN" sz="2000" b="1" dirty="0">
              <a:cs typeface="Arial" panose="020B0604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zh-CN" sz="2000" b="1" dirty="0">
              <a:cs typeface="Arial" panose="020B0604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zh-CN" sz="2000" b="1" dirty="0">
              <a:cs typeface="Arial" panose="020B0604020202020204" pitchFamily="34" charset="0"/>
            </a:endParaRPr>
          </a:p>
        </p:txBody>
      </p:sp>
      <p:graphicFrame>
        <p:nvGraphicFramePr>
          <p:cNvPr id="38810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1700213"/>
          <a:ext cx="3762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44" name="Equation" r:id="rId3" imgW="228600" imgH="393700" progId="Equation.DSMT4">
                  <p:embed/>
                </p:oleObj>
              </mc:Choice>
              <mc:Fallback>
                <p:oleObj name="Equation" r:id="rId3" imgW="2286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3762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87675" y="1628775"/>
          <a:ext cx="2555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45" name="Equation" r:id="rId5" imgW="139700" imgH="393700" progId="Equation.DSMT4">
                  <p:embed/>
                </p:oleObj>
              </mc:Choice>
              <mc:Fallback>
                <p:oleObj name="Equation" r:id="rId5" imgW="1397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628775"/>
                        <a:ext cx="25558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6" name="Object 10"/>
          <p:cNvGraphicFramePr>
            <a:graphicFrameLocks noChangeAspect="1"/>
          </p:cNvGraphicFramePr>
          <p:nvPr/>
        </p:nvGraphicFramePr>
        <p:xfrm>
          <a:off x="755650" y="2492375"/>
          <a:ext cx="863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46" name="Equation" r:id="rId7" imgW="406400" imgH="228600" progId="Equation.DSMT4">
                  <p:embed/>
                </p:oleObj>
              </mc:Choice>
              <mc:Fallback>
                <p:oleObj name="Equation" r:id="rId7" imgW="4064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492375"/>
                        <a:ext cx="863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7" name="Object 11"/>
          <p:cNvGraphicFramePr>
            <a:graphicFrameLocks noChangeAspect="1"/>
          </p:cNvGraphicFramePr>
          <p:nvPr/>
        </p:nvGraphicFramePr>
        <p:xfrm>
          <a:off x="4643438" y="2852738"/>
          <a:ext cx="360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47" name="Equation" r:id="rId9" imgW="139700" imgH="393700" progId="Equation.DSMT4">
                  <p:embed/>
                </p:oleObj>
              </mc:Choice>
              <mc:Fallback>
                <p:oleObj name="Equation" r:id="rId9" imgW="1397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52738"/>
                        <a:ext cx="360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8" name="Object 12"/>
          <p:cNvGraphicFramePr>
            <a:graphicFrameLocks noChangeAspect="1"/>
          </p:cNvGraphicFramePr>
          <p:nvPr/>
        </p:nvGraphicFramePr>
        <p:xfrm>
          <a:off x="6084888" y="2781300"/>
          <a:ext cx="4318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48" name="Equation" r:id="rId11" imgW="139700" imgH="393700" progId="Equation.DSMT4">
                  <p:embed/>
                </p:oleObj>
              </mc:Choice>
              <mc:Fallback>
                <p:oleObj name="Equation" r:id="rId11" imgW="1397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781300"/>
                        <a:ext cx="4318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14" name="Object 18"/>
          <p:cNvGraphicFramePr>
            <a:graphicFrameLocks noChangeAspect="1"/>
          </p:cNvGraphicFramePr>
          <p:nvPr/>
        </p:nvGraphicFramePr>
        <p:xfrm>
          <a:off x="900113" y="3644900"/>
          <a:ext cx="8001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49" name="Equation" r:id="rId12" imgW="393700" imgH="228600" progId="Equation.DSMT4">
                  <p:embed/>
                </p:oleObj>
              </mc:Choice>
              <mc:Fallback>
                <p:oleObj name="Equation" r:id="rId12" imgW="3937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44900"/>
                        <a:ext cx="8001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15" name="Object 19"/>
          <p:cNvGraphicFramePr>
            <a:graphicFrameLocks noChangeAspect="1"/>
          </p:cNvGraphicFramePr>
          <p:nvPr/>
        </p:nvGraphicFramePr>
        <p:xfrm>
          <a:off x="1979613" y="3644900"/>
          <a:ext cx="6477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50" name="Equation" r:id="rId14" imgW="317500" imgH="228600" progId="Equation.DSMT4">
                  <p:embed/>
                </p:oleObj>
              </mc:Choice>
              <mc:Fallback>
                <p:oleObj name="Equation" r:id="rId14" imgW="317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644900"/>
                        <a:ext cx="6477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16" name="Rectangle 20"/>
          <p:cNvSpPr>
            <a:spLocks noChangeArrowheads="1"/>
          </p:cNvSpPr>
          <p:nvPr/>
        </p:nvSpPr>
        <p:spPr bwMode="auto">
          <a:xfrm>
            <a:off x="179388" y="4581525"/>
            <a:ext cx="8129587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chemeClr val="tx2"/>
                </a:solidFill>
              </a:rPr>
              <a:t>计算题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zh-CN" altLang="en-US" sz="2000" b="1"/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zh-CN" sz="2000" b="1"/>
          </a:p>
        </p:txBody>
      </p:sp>
      <p:graphicFrame>
        <p:nvGraphicFramePr>
          <p:cNvPr id="388117" name="Object 21"/>
          <p:cNvGraphicFramePr>
            <a:graphicFrameLocks noChangeAspect="1"/>
          </p:cNvGraphicFramePr>
          <p:nvPr/>
        </p:nvGraphicFramePr>
        <p:xfrm>
          <a:off x="755650" y="5300663"/>
          <a:ext cx="72009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51" name="Equation" r:id="rId16" imgW="2616200" imgH="393700" progId="Equation.DSMT4">
                  <p:embed/>
                </p:oleObj>
              </mc:Choice>
              <mc:Fallback>
                <p:oleObj name="Equation" r:id="rId16" imgW="2616200" imgH="393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00663"/>
                        <a:ext cx="72009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438150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4338638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418820" name="Group 4"/>
          <p:cNvGrpSpPr/>
          <p:nvPr/>
        </p:nvGrpSpPr>
        <p:grpSpPr bwMode="auto">
          <a:xfrm>
            <a:off x="0" y="1052513"/>
            <a:ext cx="9144000" cy="4278313"/>
            <a:chOff x="240" y="864"/>
            <a:chExt cx="5328" cy="2695"/>
          </a:xfrm>
        </p:grpSpPr>
        <p:sp>
          <p:nvSpPr>
            <p:cNvPr id="418821" name="Text Box 5"/>
            <p:cNvSpPr txBox="1">
              <a:spLocks noChangeArrowheads="1"/>
            </p:cNvSpPr>
            <p:nvPr/>
          </p:nvSpPr>
          <p:spPr bwMode="auto">
            <a:xfrm>
              <a:off x="240" y="864"/>
              <a:ext cx="5328" cy="2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/>
                <a:t>2.</a:t>
              </a:r>
              <a:r>
                <a:rPr lang="zh-CN" altLang="en-US" sz="3200" b="1" dirty="0"/>
                <a:t>判断下列说法是否正确，并说明理由：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 dirty="0"/>
                <a:t>（</a:t>
              </a:r>
              <a:r>
                <a:rPr lang="en-US" altLang="zh-CN" sz="3200" b="1" dirty="0"/>
                <a:t>1</a:t>
              </a:r>
              <a:r>
                <a:rPr lang="zh-CN" altLang="en-US" sz="3200" b="1" dirty="0"/>
                <a:t>）    的立方根是               </a:t>
              </a:r>
              <a:r>
                <a:rPr lang="en-US" altLang="zh-CN" sz="3200" b="1" dirty="0"/>
                <a:t>(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 dirty="0"/>
                <a:t>（</a:t>
              </a:r>
              <a:r>
                <a:rPr lang="en-US" altLang="zh-CN" sz="3200" b="1" dirty="0"/>
                <a:t>2</a:t>
              </a:r>
              <a:r>
                <a:rPr lang="zh-CN" altLang="en-US" sz="3200" b="1" dirty="0"/>
                <a:t>）负数没有立方根            </a:t>
              </a:r>
              <a:r>
                <a:rPr lang="en-US" altLang="zh-CN" sz="3200" b="1" dirty="0">
                  <a:latin typeface="Times New Roman" panose="02020603050405020304" pitchFamily="18" charset="0"/>
                </a:rPr>
                <a:t>(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 dirty="0"/>
                <a:t>（</a:t>
              </a:r>
              <a:r>
                <a:rPr lang="en-US" altLang="zh-CN" sz="3200" b="1" dirty="0"/>
                <a:t>3</a:t>
              </a:r>
              <a:r>
                <a:rPr lang="zh-CN" altLang="en-US" sz="3200" b="1" dirty="0"/>
                <a:t>）</a:t>
              </a:r>
              <a:r>
                <a:rPr lang="en-US" altLang="zh-CN" sz="3200" b="1" dirty="0"/>
                <a:t>4</a:t>
              </a:r>
              <a:r>
                <a:rPr lang="zh-CN" altLang="en-US" sz="3200" b="1" dirty="0"/>
                <a:t>的平方根是</a:t>
              </a:r>
              <a:r>
                <a:rPr lang="en-US" altLang="zh-CN" sz="3200" b="1" dirty="0"/>
                <a:t>2                (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 dirty="0"/>
                <a:t>（</a:t>
              </a:r>
              <a:r>
                <a:rPr lang="en-US" altLang="zh-CN" sz="3200" b="1" dirty="0"/>
                <a:t>4</a:t>
              </a:r>
              <a:r>
                <a:rPr lang="zh-CN" altLang="en-US" sz="3200" b="1" dirty="0"/>
                <a:t>）</a:t>
              </a:r>
              <a:r>
                <a:rPr lang="en-US" altLang="zh-CN" sz="3200" b="1" dirty="0"/>
                <a:t>-8</a:t>
              </a:r>
              <a:r>
                <a:rPr lang="zh-CN" altLang="en-US" sz="3200" b="1" dirty="0"/>
                <a:t>的立方根是</a:t>
              </a:r>
              <a:r>
                <a:rPr lang="en-US" altLang="zh-CN" sz="3200" b="1" dirty="0"/>
                <a:t>-2              (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 dirty="0"/>
                <a:t>（</a:t>
              </a:r>
              <a:r>
                <a:rPr lang="en-US" altLang="zh-CN" sz="3200" b="1" dirty="0"/>
                <a:t>5</a:t>
              </a:r>
              <a:r>
                <a:rPr lang="zh-CN" altLang="en-US" sz="3200" b="1" dirty="0"/>
                <a:t>）互为相反数的数的立方根也互为相反数</a:t>
              </a:r>
              <a:r>
                <a:rPr lang="en-US" altLang="zh-CN" sz="3200" b="1" dirty="0"/>
                <a:t>.(     </a:t>
              </a:r>
              <a:r>
                <a:rPr lang="en-US" altLang="zh-CN" sz="3200" b="1" dirty="0" smtClean="0"/>
                <a:t>)</a:t>
              </a:r>
              <a:endParaRPr lang="en-US" altLang="zh-CN" sz="3200" b="1" dirty="0"/>
            </a:p>
          </p:txBody>
        </p:sp>
        <p:grpSp>
          <p:nvGrpSpPr>
            <p:cNvPr id="418822" name="Group 6"/>
            <p:cNvGrpSpPr/>
            <p:nvPr/>
          </p:nvGrpSpPr>
          <p:grpSpPr bwMode="auto">
            <a:xfrm>
              <a:off x="912" y="1248"/>
              <a:ext cx="1974" cy="480"/>
              <a:chOff x="912" y="1248"/>
              <a:chExt cx="1974" cy="480"/>
            </a:xfrm>
          </p:grpSpPr>
          <p:graphicFrame>
            <p:nvGraphicFramePr>
              <p:cNvPr id="418823" name="Object 7"/>
              <p:cNvGraphicFramePr>
                <a:graphicFrameLocks noChangeAspect="1"/>
              </p:cNvGraphicFramePr>
              <p:nvPr/>
            </p:nvGraphicFramePr>
            <p:xfrm>
              <a:off x="912" y="1248"/>
              <a:ext cx="240" cy="4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839" r:id="rId4" imgW="508000" imgH="1003300" progId="Equation.3">
                      <p:embed/>
                    </p:oleObj>
                  </mc:Choice>
                  <mc:Fallback>
                    <p:oleObj r:id="rId4" imgW="508000" imgH="100330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1248"/>
                            <a:ext cx="240" cy="47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8824" name="Object 8"/>
              <p:cNvGraphicFramePr>
                <a:graphicFrameLocks noChangeAspect="1"/>
              </p:cNvGraphicFramePr>
              <p:nvPr/>
            </p:nvGraphicFramePr>
            <p:xfrm>
              <a:off x="2592" y="1248"/>
              <a:ext cx="29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840" r:id="rId6" imgW="622300" imgH="1016000" progId="Equation.3">
                      <p:embed/>
                    </p:oleObj>
                  </mc:Choice>
                  <mc:Fallback>
                    <p:oleObj r:id="rId6" imgW="622300" imgH="10160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92" y="1248"/>
                            <a:ext cx="294" cy="4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18825" name="Rectangle 9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  <p:sp>
        <p:nvSpPr>
          <p:cNvPr id="418826" name="Text Box 10"/>
          <p:cNvSpPr txBox="1">
            <a:spLocks noChangeArrowheads="1"/>
          </p:cNvSpPr>
          <p:nvPr/>
        </p:nvSpPr>
        <p:spPr bwMode="auto">
          <a:xfrm>
            <a:off x="5508625" y="3860800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>
                <a:solidFill>
                  <a:srgbClr val="FFFF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418827" name="Rectangle 11"/>
          <p:cNvSpPr>
            <a:spLocks noChangeArrowheads="1"/>
          </p:cNvSpPr>
          <p:nvPr/>
        </p:nvSpPr>
        <p:spPr bwMode="auto">
          <a:xfrm>
            <a:off x="5364163" y="1700213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418828" name="Rectangle 12"/>
          <p:cNvSpPr>
            <a:spLocks noChangeArrowheads="1"/>
          </p:cNvSpPr>
          <p:nvPr/>
        </p:nvSpPr>
        <p:spPr bwMode="auto">
          <a:xfrm>
            <a:off x="5364163" y="2420938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418829" name="Rectangle 13"/>
          <p:cNvSpPr>
            <a:spLocks noChangeArrowheads="1"/>
          </p:cNvSpPr>
          <p:nvPr/>
        </p:nvSpPr>
        <p:spPr bwMode="auto">
          <a:xfrm>
            <a:off x="5435600" y="32131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FF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418830" name="Text Box 14"/>
          <p:cNvSpPr txBox="1">
            <a:spLocks noChangeArrowheads="1"/>
          </p:cNvSpPr>
          <p:nvPr/>
        </p:nvSpPr>
        <p:spPr bwMode="auto">
          <a:xfrm>
            <a:off x="8450263" y="4941888"/>
            <a:ext cx="693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>
                <a:solidFill>
                  <a:srgbClr val="FFFF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6" grpId="0"/>
      <p:bldP spid="418827" grpId="0"/>
      <p:bldP spid="418828" grpId="0"/>
      <p:bldP spid="418829" grpId="0"/>
      <p:bldP spid="418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、求下列各式的值：</a:t>
            </a:r>
          </a:p>
        </p:txBody>
      </p:sp>
      <p:graphicFrame>
        <p:nvGraphicFramePr>
          <p:cNvPr id="420867" name="Object 3"/>
          <p:cNvGraphicFramePr>
            <a:graphicFrameLocks noChangeAspect="1"/>
          </p:cNvGraphicFramePr>
          <p:nvPr/>
        </p:nvGraphicFramePr>
        <p:xfrm>
          <a:off x="900113" y="1700213"/>
          <a:ext cx="2584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2" name="公式" r:id="rId4" imgW="762000" imgH="406400" progId="Equation.3">
                  <p:embed/>
                </p:oleObj>
              </mc:Choice>
              <mc:Fallback>
                <p:oleObj name="公式" r:id="rId4" imgW="7620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25844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900113" y="3213100"/>
          <a:ext cx="2519362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3" name="公式" r:id="rId6" imgW="1028700" imgH="406400" progId="Equation.3">
                  <p:embed/>
                </p:oleObj>
              </mc:Choice>
              <mc:Fallback>
                <p:oleObj name="公式" r:id="rId6" imgW="10287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3100"/>
                        <a:ext cx="2519362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9" name="Object 5"/>
          <p:cNvGraphicFramePr>
            <a:graphicFrameLocks noChangeAspect="1"/>
          </p:cNvGraphicFramePr>
          <p:nvPr/>
        </p:nvGraphicFramePr>
        <p:xfrm>
          <a:off x="611188" y="4508500"/>
          <a:ext cx="489267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4" name="公式" r:id="rId8" imgW="1168400" imgH="596900" progId="Equation.3">
                  <p:embed/>
                </p:oleObj>
              </mc:Choice>
              <mc:Fallback>
                <p:oleObj name="公式" r:id="rId8" imgW="11684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508500"/>
                        <a:ext cx="489267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0" name="Rectangle 6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、求下列各式的值：</a:t>
            </a:r>
          </a:p>
        </p:txBody>
      </p:sp>
      <p:graphicFrame>
        <p:nvGraphicFramePr>
          <p:cNvPr id="422915" name="Object 3"/>
          <p:cNvGraphicFramePr>
            <a:graphicFrameLocks noChangeAspect="1"/>
          </p:cNvGraphicFramePr>
          <p:nvPr/>
        </p:nvGraphicFramePr>
        <p:xfrm>
          <a:off x="755650" y="2205038"/>
          <a:ext cx="523081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30" name="公式" r:id="rId4" imgW="1270000" imgH="317500" progId="Equation.3">
                  <p:embed/>
                </p:oleObj>
              </mc:Choice>
              <mc:Fallback>
                <p:oleObj name="公式" r:id="rId4" imgW="1270000" imgH="317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205038"/>
                        <a:ext cx="5230813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  <p:graphicFrame>
        <p:nvGraphicFramePr>
          <p:cNvPr id="422917" name="Object 5"/>
          <p:cNvGraphicFramePr>
            <a:graphicFrameLocks noChangeAspect="1"/>
          </p:cNvGraphicFramePr>
          <p:nvPr/>
        </p:nvGraphicFramePr>
        <p:xfrm>
          <a:off x="768350" y="3365500"/>
          <a:ext cx="3432175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31" name="公式" r:id="rId6" imgW="711200" imgH="368300" progId="Equation.3">
                  <p:embed/>
                </p:oleObj>
              </mc:Choice>
              <mc:Fallback>
                <p:oleObj name="公式" r:id="rId6" imgW="7112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3365500"/>
                        <a:ext cx="3432175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18" name="Object 6"/>
          <p:cNvGraphicFramePr>
            <a:graphicFrameLocks noChangeAspect="1"/>
          </p:cNvGraphicFramePr>
          <p:nvPr/>
        </p:nvGraphicFramePr>
        <p:xfrm>
          <a:off x="946150" y="5229225"/>
          <a:ext cx="32908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32" name="公式" r:id="rId8" imgW="1079500" imgH="317500" progId="Equation.3">
                  <p:embed/>
                </p:oleObj>
              </mc:Choice>
              <mc:Fallback>
                <p:oleObj name="公式" r:id="rId8" imgW="1079500" imgH="317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5229225"/>
                        <a:ext cx="32908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4962" name="Object 2"/>
          <p:cNvGraphicFramePr>
            <a:graphicFrameLocks noChangeAspect="1"/>
          </p:cNvGraphicFramePr>
          <p:nvPr/>
        </p:nvGraphicFramePr>
        <p:xfrm>
          <a:off x="684213" y="1989138"/>
          <a:ext cx="40322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88" name="公式" r:id="rId4" imgW="977900" imgH="596900" progId="Equation.3">
                  <p:embed/>
                </p:oleObj>
              </mc:Choice>
              <mc:Fallback>
                <p:oleObj name="公式" r:id="rId4" imgW="977900" imgH="596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40322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、求下列各式的值：</a:t>
            </a:r>
          </a:p>
        </p:txBody>
      </p:sp>
      <p:grpSp>
        <p:nvGrpSpPr>
          <p:cNvPr id="424965" name="Group 5"/>
          <p:cNvGrpSpPr/>
          <p:nvPr/>
        </p:nvGrpSpPr>
        <p:grpSpPr bwMode="auto">
          <a:xfrm>
            <a:off x="449263" y="3933825"/>
            <a:ext cx="8694737" cy="1085850"/>
            <a:chOff x="283" y="2931"/>
            <a:chExt cx="5477" cy="684"/>
          </a:xfrm>
        </p:grpSpPr>
        <p:graphicFrame>
          <p:nvGraphicFramePr>
            <p:cNvPr id="424966" name="Object 6"/>
            <p:cNvGraphicFramePr>
              <a:graphicFrameLocks noChangeAspect="1"/>
            </p:cNvGraphicFramePr>
            <p:nvPr/>
          </p:nvGraphicFramePr>
          <p:xfrm>
            <a:off x="283" y="2972"/>
            <a:ext cx="1928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989" name="公式" r:id="rId6" imgW="1028700" imgH="368300" progId="Equation.3">
                    <p:embed/>
                  </p:oleObj>
                </mc:Choice>
                <mc:Fallback>
                  <p:oleObj name="公式" r:id="rId6" imgW="1028700" imgH="3683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" y="2972"/>
                          <a:ext cx="1928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4967" name="Object 7"/>
            <p:cNvGraphicFramePr>
              <a:graphicFrameLocks noChangeAspect="1"/>
            </p:cNvGraphicFramePr>
            <p:nvPr/>
          </p:nvGraphicFramePr>
          <p:xfrm>
            <a:off x="2245" y="2931"/>
            <a:ext cx="1497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990" name="公式" r:id="rId8" imgW="711200" imgH="355600" progId="Equation.3">
                    <p:embed/>
                  </p:oleObj>
                </mc:Choice>
                <mc:Fallback>
                  <p:oleObj name="公式" r:id="rId8" imgW="711200" imgH="355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931"/>
                          <a:ext cx="1497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4968" name="Object 8"/>
            <p:cNvGraphicFramePr>
              <a:graphicFrameLocks noChangeAspect="1"/>
            </p:cNvGraphicFramePr>
            <p:nvPr/>
          </p:nvGraphicFramePr>
          <p:xfrm>
            <a:off x="3651" y="2931"/>
            <a:ext cx="1360" cy="6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991" name="公式" r:id="rId10" imgW="571500" imgH="342900" progId="Equation.3">
                    <p:embed/>
                  </p:oleObj>
                </mc:Choice>
                <mc:Fallback>
                  <p:oleObj name="公式" r:id="rId10" imgW="571500" imgH="3429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2931"/>
                          <a:ext cx="1360" cy="6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4969" name="Object 9"/>
            <p:cNvGraphicFramePr>
              <a:graphicFrameLocks noChangeAspect="1"/>
            </p:cNvGraphicFramePr>
            <p:nvPr/>
          </p:nvGraphicFramePr>
          <p:xfrm>
            <a:off x="4905" y="3022"/>
            <a:ext cx="855" cy="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992" name="公式" r:id="rId12" imgW="393700" imgH="304800" progId="Equation.3">
                    <p:embed/>
                  </p:oleObj>
                </mc:Choice>
                <mc:Fallback>
                  <p:oleObj name="公式" r:id="rId12" imgW="393700" imgH="3048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5" y="3022"/>
                          <a:ext cx="855" cy="5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4970" name="Rectangle 10"/>
            <p:cNvSpPr>
              <a:spLocks noChangeArrowheads="1"/>
            </p:cNvSpPr>
            <p:nvPr/>
          </p:nvSpPr>
          <p:spPr bwMode="auto">
            <a:xfrm>
              <a:off x="5548" y="306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ChangeArrowheads="1"/>
          </p:cNvSpPr>
          <p:nvPr/>
        </p:nvSpPr>
        <p:spPr bwMode="auto">
          <a:xfrm>
            <a:off x="250825" y="981075"/>
            <a:ext cx="8382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4.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你能求出下列各式中的未知数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吗？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）  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3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＝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343 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（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2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）（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－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）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3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＝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125</a:t>
            </a:r>
          </a:p>
        </p:txBody>
      </p:sp>
      <p:grpSp>
        <p:nvGrpSpPr>
          <p:cNvPr id="427011" name="Group 3"/>
          <p:cNvGrpSpPr/>
          <p:nvPr/>
        </p:nvGrpSpPr>
        <p:grpSpPr bwMode="auto">
          <a:xfrm>
            <a:off x="323850" y="4221163"/>
            <a:ext cx="3024188" cy="792162"/>
            <a:chOff x="249" y="1525"/>
            <a:chExt cx="1905" cy="499"/>
          </a:xfrm>
        </p:grpSpPr>
        <p:sp>
          <p:nvSpPr>
            <p:cNvPr id="427012" name="Rectangle 4"/>
            <p:cNvSpPr>
              <a:spLocks noChangeArrowheads="1"/>
            </p:cNvSpPr>
            <p:nvPr/>
          </p:nvSpPr>
          <p:spPr bwMode="auto">
            <a:xfrm>
              <a:off x="249" y="1616"/>
              <a:ext cx="8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（</a:t>
              </a:r>
              <a:r>
                <a:rPr lang="en-US" altLang="zh-CN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3</a:t>
              </a:r>
              <a:r>
                <a:rPr lang="zh-CN" alt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）</a:t>
              </a:r>
            </a:p>
          </p:txBody>
        </p:sp>
        <p:graphicFrame>
          <p:nvGraphicFramePr>
            <p:cNvPr id="427013" name="Object 5"/>
            <p:cNvGraphicFramePr>
              <a:graphicFrameLocks noChangeAspect="1"/>
            </p:cNvGraphicFramePr>
            <p:nvPr/>
          </p:nvGraphicFramePr>
          <p:xfrm>
            <a:off x="884" y="1525"/>
            <a:ext cx="1270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026" name="公式" r:id="rId4" imgW="546100" imgH="292100" progId="Equation.3">
                    <p:embed/>
                  </p:oleObj>
                </mc:Choice>
                <mc:Fallback>
                  <p:oleObj name="公式" r:id="rId4" imgW="546100" imgH="2921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1525"/>
                          <a:ext cx="1270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7014" name="Group 6"/>
          <p:cNvGrpSpPr/>
          <p:nvPr/>
        </p:nvGrpSpPr>
        <p:grpSpPr bwMode="auto">
          <a:xfrm>
            <a:off x="250825" y="5661025"/>
            <a:ext cx="3382963" cy="790575"/>
            <a:chOff x="2200" y="1481"/>
            <a:chExt cx="2131" cy="498"/>
          </a:xfrm>
        </p:grpSpPr>
        <p:graphicFrame>
          <p:nvGraphicFramePr>
            <p:cNvPr id="427015" name="Object 7"/>
            <p:cNvGraphicFramePr>
              <a:graphicFrameLocks noChangeAspect="1"/>
            </p:cNvGraphicFramePr>
            <p:nvPr/>
          </p:nvGraphicFramePr>
          <p:xfrm>
            <a:off x="2925" y="1481"/>
            <a:ext cx="1406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027" name="公式" r:id="rId6" imgW="774700" imgH="292100" progId="Equation.3">
                    <p:embed/>
                  </p:oleObj>
                </mc:Choice>
                <mc:Fallback>
                  <p:oleObj name="公式" r:id="rId6" imgW="774700" imgH="2921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1481"/>
                          <a:ext cx="1406" cy="4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7016" name="Rectangle 8"/>
            <p:cNvSpPr>
              <a:spLocks noChangeArrowheads="1"/>
            </p:cNvSpPr>
            <p:nvPr/>
          </p:nvSpPr>
          <p:spPr bwMode="auto">
            <a:xfrm>
              <a:off x="2200" y="1570"/>
              <a:ext cx="8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（</a:t>
              </a:r>
              <a:r>
                <a:rPr lang="en-US" altLang="zh-CN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4</a:t>
              </a:r>
              <a:r>
                <a:rPr lang="zh-CN" alt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）</a:t>
              </a:r>
            </a:p>
          </p:txBody>
        </p:sp>
      </p:grpSp>
      <p:sp>
        <p:nvSpPr>
          <p:cNvPr id="427017" name="Rectangle 9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2"/>
          <p:cNvSpPr txBox="1">
            <a:spLocks noChangeArrowheads="1"/>
          </p:cNvSpPr>
          <p:nvPr/>
        </p:nvSpPr>
        <p:spPr bwMode="auto">
          <a:xfrm>
            <a:off x="0" y="1196975"/>
            <a:ext cx="91440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、一个正方体的体积变为原来的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倍，它的棱长变为原来的多少倍？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体积变为原来的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倍，它的棱长变为原来的多少倍？</a:t>
            </a:r>
          </a:p>
          <a:p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684213" y="31416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体积变为原来的</a:t>
            </a:r>
            <a:r>
              <a:rPr lang="en-US" altLang="zh-CN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1000</a:t>
            </a:r>
            <a:r>
              <a:rPr lang="zh-CN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倍呢？</a:t>
            </a: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0" y="40767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试一试：一个正方体的体积变为原来的</a:t>
            </a:r>
            <a:r>
              <a:rPr lang="en-US" altLang="zh-CN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倍，它的棱长变为原来的多少倍？</a:t>
            </a:r>
          </a:p>
        </p:txBody>
      </p:sp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5724525" y="5373688"/>
          <a:ext cx="1912938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68" name="Equation" r:id="rId4" imgW="508000" imgH="304800" progId="Equation.DSMT4">
                  <p:embed/>
                </p:oleObj>
              </mc:Choice>
              <mc:Fallback>
                <p:oleObj name="Equation" r:id="rId4" imgW="508000" imgH="304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373688"/>
                        <a:ext cx="1912938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Rectangle 6"/>
          <p:cNvSpPr>
            <a:spLocks noChangeArrowheads="1"/>
          </p:cNvSpPr>
          <p:nvPr/>
        </p:nvSpPr>
        <p:spPr bwMode="auto">
          <a:xfrm>
            <a:off x="641350" y="252413"/>
            <a:ext cx="2238375" cy="71755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随堂练习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9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429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4290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/>
      <p:bldP spid="4290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410" name="Group 2"/>
          <p:cNvGrpSpPr/>
          <p:nvPr/>
        </p:nvGrpSpPr>
        <p:grpSpPr bwMode="auto">
          <a:xfrm>
            <a:off x="395288" y="188913"/>
            <a:ext cx="6843712" cy="1066800"/>
            <a:chOff x="528" y="144"/>
            <a:chExt cx="3404" cy="672"/>
          </a:xfrm>
        </p:grpSpPr>
        <p:grpSp>
          <p:nvGrpSpPr>
            <p:cNvPr id="401411" name="Group 3"/>
            <p:cNvGrpSpPr/>
            <p:nvPr/>
          </p:nvGrpSpPr>
          <p:grpSpPr bwMode="auto">
            <a:xfrm>
              <a:off x="1152" y="144"/>
              <a:ext cx="2780" cy="672"/>
              <a:chOff x="240" y="48"/>
              <a:chExt cx="2780" cy="681"/>
            </a:xfrm>
          </p:grpSpPr>
          <p:sp>
            <p:nvSpPr>
              <p:cNvPr id="401412" name="AutoShape 4"/>
              <p:cNvSpPr>
                <a:spLocks noChangeArrowheads="1"/>
              </p:cNvSpPr>
              <p:nvPr/>
            </p:nvSpPr>
            <p:spPr bwMode="auto">
              <a:xfrm>
                <a:off x="240" y="48"/>
                <a:ext cx="2224" cy="681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1413" name="Text Box 5"/>
              <p:cNvSpPr txBox="1">
                <a:spLocks noChangeArrowheads="1"/>
              </p:cNvSpPr>
              <p:nvPr/>
            </p:nvSpPr>
            <p:spPr bwMode="auto">
              <a:xfrm>
                <a:off x="518" y="139"/>
                <a:ext cx="2502" cy="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zh-CN" altLang="en-US" sz="4400" b="1">
                    <a:solidFill>
                      <a:srgbClr val="FF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生活中的数学</a:t>
                </a:r>
              </a:p>
            </p:txBody>
          </p:sp>
        </p:grpSp>
        <p:pic>
          <p:nvPicPr>
            <p:cNvPr id="401414" name="Picture 6" descr="猪八戒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92"/>
              <a:ext cx="624" cy="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87137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小明家的热水器容积为</a:t>
            </a:r>
            <a:r>
              <a:rPr lang="en-US" altLang="zh-CN" sz="2400" b="1" dirty="0"/>
              <a:t>62.8L</a:t>
            </a:r>
            <a:r>
              <a:rPr lang="zh-CN" altLang="en-US" sz="2400" b="1" dirty="0"/>
              <a:t>，已知它的高等于底面半径的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倍，聪明的同学们你能帮小明算一下这个热水器的底面半径吗？（提示：                 ，</a:t>
            </a:r>
            <a:r>
              <a:rPr lang="en-US" altLang="zh-CN" sz="2400" b="1" dirty="0"/>
              <a:t>π=3.14</a:t>
            </a:r>
            <a:r>
              <a:rPr lang="zh-CN" altLang="en-US" sz="2400" b="1" dirty="0"/>
              <a:t>，               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</p:txBody>
      </p:sp>
      <p:pic>
        <p:nvPicPr>
          <p:cNvPr id="40142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3933825"/>
            <a:ext cx="4103687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01421" name="Object 13"/>
          <p:cNvGraphicFramePr>
            <a:graphicFrameLocks noChangeAspect="1"/>
          </p:cNvGraphicFramePr>
          <p:nvPr/>
        </p:nvGraphicFramePr>
        <p:xfrm>
          <a:off x="4536281" y="2174876"/>
          <a:ext cx="12160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33" name="Equation" r:id="rId5" imgW="558800" imgH="228600" progId="Equation.DSMT4">
                  <p:embed/>
                </p:oleObj>
              </mc:Choice>
              <mc:Fallback>
                <p:oleObj name="Equation" r:id="rId5" imgW="5588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281" y="2174876"/>
                        <a:ext cx="12160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1424" name="Object 16"/>
          <p:cNvGraphicFramePr>
            <a:graphicFrameLocks noChangeAspect="1"/>
          </p:cNvGraphicFramePr>
          <p:nvPr/>
        </p:nvGraphicFramePr>
        <p:xfrm>
          <a:off x="1416589" y="2225676"/>
          <a:ext cx="1584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34" name="Equation" r:id="rId7" imgW="596900" imgH="203200" progId="Equation.DSMT4">
                  <p:embed/>
                </p:oleObj>
              </mc:Choice>
              <mc:Fallback>
                <p:oleObj name="Equation" r:id="rId7" imgW="596900" imgH="203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589" y="2225676"/>
                        <a:ext cx="15843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460" name="Group 4"/>
          <p:cNvGrpSpPr/>
          <p:nvPr/>
        </p:nvGrpSpPr>
        <p:grpSpPr bwMode="auto">
          <a:xfrm>
            <a:off x="838200" y="228600"/>
            <a:ext cx="5403850" cy="1066800"/>
            <a:chOff x="528" y="144"/>
            <a:chExt cx="3404" cy="672"/>
          </a:xfrm>
        </p:grpSpPr>
        <p:grpSp>
          <p:nvGrpSpPr>
            <p:cNvPr id="403461" name="Group 5"/>
            <p:cNvGrpSpPr/>
            <p:nvPr/>
          </p:nvGrpSpPr>
          <p:grpSpPr bwMode="auto">
            <a:xfrm>
              <a:off x="1152" y="144"/>
              <a:ext cx="2780" cy="672"/>
              <a:chOff x="240" y="48"/>
              <a:chExt cx="2780" cy="681"/>
            </a:xfrm>
          </p:grpSpPr>
          <p:sp>
            <p:nvSpPr>
              <p:cNvPr id="403462" name="AutoShape 6"/>
              <p:cNvSpPr>
                <a:spLocks noChangeArrowheads="1"/>
              </p:cNvSpPr>
              <p:nvPr/>
            </p:nvSpPr>
            <p:spPr bwMode="auto">
              <a:xfrm>
                <a:off x="240" y="48"/>
                <a:ext cx="2224" cy="681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3463" name="Text Box 7"/>
              <p:cNvSpPr txBox="1">
                <a:spLocks noChangeArrowheads="1"/>
              </p:cNvSpPr>
              <p:nvPr/>
            </p:nvSpPr>
            <p:spPr bwMode="auto">
              <a:xfrm>
                <a:off x="518" y="139"/>
                <a:ext cx="2502" cy="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zh-CN" altLang="en-US" sz="4400" b="1">
                    <a:solidFill>
                      <a:srgbClr val="FF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变式拓展</a:t>
                </a:r>
              </a:p>
            </p:txBody>
          </p:sp>
        </p:grpSp>
        <p:pic>
          <p:nvPicPr>
            <p:cNvPr id="403464" name="Picture 8" descr="猪八戒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92"/>
              <a:ext cx="624" cy="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03467" name="Object 11"/>
          <p:cNvGraphicFramePr>
            <a:graphicFrameLocks noChangeAspect="1"/>
          </p:cNvGraphicFramePr>
          <p:nvPr/>
        </p:nvGraphicFramePr>
        <p:xfrm>
          <a:off x="179388" y="1341438"/>
          <a:ext cx="8370887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80" name="Equation" r:id="rId4" imgW="3302000" imgH="533400" progId="Equation.DSMT4">
                  <p:embed/>
                </p:oleObj>
              </mc:Choice>
              <mc:Fallback>
                <p:oleObj name="Equation" r:id="rId4" imgW="3302000" imgH="533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341438"/>
                        <a:ext cx="8370887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68" name="Object 12"/>
          <p:cNvGraphicFramePr>
            <a:graphicFrameLocks noGrp="1" noChangeAspect="1"/>
          </p:cNvGraphicFramePr>
          <p:nvPr>
            <p:ph/>
          </p:nvPr>
        </p:nvGraphicFramePr>
        <p:xfrm>
          <a:off x="0" y="3343275"/>
          <a:ext cx="91440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81" name="Equation" r:id="rId6" imgW="3784600" imgH="711200" progId="Equation.DSMT4">
                  <p:embed/>
                </p:oleObj>
              </mc:Choice>
              <mc:Fallback>
                <p:oleObj name="Equation" r:id="rId6" imgW="3784600" imgH="71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43275"/>
                        <a:ext cx="914400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470" name="AutoShape 14"/>
          <p:cNvSpPr>
            <a:spLocks noChangeArrowheads="1"/>
          </p:cNvSpPr>
          <p:nvPr/>
        </p:nvSpPr>
        <p:spPr bwMode="auto">
          <a:xfrm rot="10800000">
            <a:off x="4356100" y="5202238"/>
            <a:ext cx="4103688" cy="1655762"/>
          </a:xfrm>
          <a:prstGeom prst="cloudCallout">
            <a:avLst>
              <a:gd name="adj1" fmla="val 21565"/>
              <a:gd name="adj2" fmla="val 12152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zh-CN" altLang="zh-CN"/>
          </a:p>
        </p:txBody>
      </p: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5076825" y="5516563"/>
            <a:ext cx="3095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</a:rPr>
              <a:t>再次体验由特殊到一般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426" name="Picture 2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9427" name="Picture 3" descr="animatedcu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5587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434" name="Picture 2" descr="dh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35150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35" name="WordArt 3"/>
          <p:cNvSpPr>
            <a:spLocks noChangeArrowheads="1" noChangeShapeType="1" noTextEdit="1"/>
          </p:cNvSpPr>
          <p:nvPr/>
        </p:nvSpPr>
        <p:spPr bwMode="auto">
          <a:xfrm rot="412056">
            <a:off x="3292475" y="319088"/>
            <a:ext cx="2895600" cy="15573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587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7944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小结与作业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1476375" y="1989138"/>
            <a:ext cx="6840538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一、过程小结：</a:t>
            </a:r>
          </a:p>
          <a:p>
            <a:pPr algn="just" eaLnBrk="0" hangingPunct="0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情境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r>
              <a:rPr lang="zh-CN" altLang="en-US" sz="2800" b="1" dirty="0">
                <a:latin typeface="Times New Roman" panose="02020603050405020304" pitchFamily="18" charset="0"/>
              </a:rPr>
              <a:t>自学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r>
              <a:rPr lang="zh-CN" altLang="en-US" sz="2800" b="1" dirty="0">
                <a:latin typeface="Times New Roman" panose="02020603050405020304" pitchFamily="18" charset="0"/>
              </a:rPr>
              <a:t>合作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r>
              <a:rPr lang="zh-CN" altLang="en-US" sz="2800" b="1" dirty="0">
                <a:latin typeface="Times New Roman" panose="02020603050405020304" pitchFamily="18" charset="0"/>
              </a:rPr>
              <a:t>归纳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r>
              <a:rPr lang="zh-CN" altLang="en-US" sz="2800" b="1" dirty="0">
                <a:latin typeface="Times New Roman" panose="02020603050405020304" pitchFamily="18" charset="0"/>
              </a:rPr>
              <a:t>应用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r>
              <a:rPr lang="zh-CN" altLang="en-US" sz="2800" b="1" dirty="0">
                <a:latin typeface="Times New Roman" panose="02020603050405020304" pitchFamily="18" charset="0"/>
              </a:rPr>
              <a:t>总结</a:t>
            </a:r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1476375" y="3213100"/>
            <a:ext cx="6624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kumimoji="1" lang="zh-CN" altLang="en-US" sz="2800" b="1" dirty="0">
                <a:latin typeface="Times New Roman" panose="02020603050405020304" pitchFamily="18" charset="0"/>
              </a:rPr>
              <a:t>二、知识小结：</a:t>
            </a:r>
          </a:p>
          <a:p>
            <a:pPr algn="just" eaLnBrk="0" hangingPunct="0"/>
            <a:r>
              <a:rPr kumimoji="1" lang="zh-CN" altLang="en-US" sz="2800" b="1" dirty="0">
                <a:latin typeface="Times New Roman" panose="02020603050405020304" pitchFamily="18" charset="0"/>
              </a:rPr>
              <a:t>本节课学习了哪些知识？你有哪些收获？</a:t>
            </a:r>
          </a:p>
        </p:txBody>
      </p:sp>
      <p:pic>
        <p:nvPicPr>
          <p:cNvPr id="402438" name="Picture 6" descr="dh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39" name="Text Box 7"/>
          <p:cNvSpPr txBox="1">
            <a:spLocks noChangeArrowheads="1"/>
          </p:cNvSpPr>
          <p:nvPr/>
        </p:nvSpPr>
        <p:spPr bwMode="auto">
          <a:xfrm>
            <a:off x="1447800" y="4648200"/>
            <a:ext cx="7162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三、作业布置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必做题：课本</a:t>
            </a:r>
            <a:r>
              <a:rPr lang="en-US" altLang="zh-CN" sz="2800" b="1" dirty="0"/>
              <a:t>80</a:t>
            </a:r>
            <a:r>
              <a:rPr lang="zh-CN" altLang="en-US" sz="2800" b="1" dirty="0"/>
              <a:t>页第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题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选做题：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388" name="Group 4"/>
          <p:cNvGrpSpPr/>
          <p:nvPr/>
        </p:nvGrpSpPr>
        <p:grpSpPr bwMode="auto">
          <a:xfrm>
            <a:off x="179388" y="333375"/>
            <a:ext cx="5403850" cy="1066800"/>
            <a:chOff x="528" y="144"/>
            <a:chExt cx="3404" cy="672"/>
          </a:xfrm>
        </p:grpSpPr>
        <p:grpSp>
          <p:nvGrpSpPr>
            <p:cNvPr id="400389" name="Group 5"/>
            <p:cNvGrpSpPr/>
            <p:nvPr/>
          </p:nvGrpSpPr>
          <p:grpSpPr bwMode="auto">
            <a:xfrm>
              <a:off x="1152" y="144"/>
              <a:ext cx="2780" cy="672"/>
              <a:chOff x="240" y="48"/>
              <a:chExt cx="2780" cy="681"/>
            </a:xfrm>
          </p:grpSpPr>
          <p:sp>
            <p:nvSpPr>
              <p:cNvPr id="400390" name="AutoShape 6"/>
              <p:cNvSpPr>
                <a:spLocks noChangeArrowheads="1"/>
              </p:cNvSpPr>
              <p:nvPr/>
            </p:nvSpPr>
            <p:spPr bwMode="auto">
              <a:xfrm>
                <a:off x="240" y="48"/>
                <a:ext cx="2224" cy="681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391" name="Text Box 7"/>
              <p:cNvSpPr txBox="1">
                <a:spLocks noChangeArrowheads="1"/>
              </p:cNvSpPr>
              <p:nvPr/>
            </p:nvSpPr>
            <p:spPr bwMode="auto">
              <a:xfrm>
                <a:off x="518" y="139"/>
                <a:ext cx="2502" cy="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zh-CN" altLang="en-US" sz="4400" b="1" dirty="0">
                    <a:solidFill>
                      <a:srgbClr val="FF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探索与研究</a:t>
                </a:r>
              </a:p>
            </p:txBody>
          </p:sp>
        </p:grpSp>
        <p:pic>
          <p:nvPicPr>
            <p:cNvPr id="400392" name="Picture 8" descr="猪八戒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92"/>
              <a:ext cx="624" cy="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00393" name="Object 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825" y="1844675"/>
          <a:ext cx="37449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1" name="Equation" r:id="rId4" imgW="1040765" imgH="444500" progId="Equation.DSMT4">
                  <p:embed/>
                </p:oleObj>
              </mc:Choice>
              <mc:Fallback>
                <p:oleObj name="Equation" r:id="rId4" imgW="1040765" imgH="444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44675"/>
                        <a:ext cx="374491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95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87900" y="1916113"/>
          <a:ext cx="34559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2" name="Equation" r:id="rId6" imgW="1180465" imgH="444500" progId="Equation.DSMT4">
                  <p:embed/>
                </p:oleObj>
              </mc:Choice>
              <mc:Fallback>
                <p:oleObj name="Equation" r:id="rId6" imgW="1180465" imgH="444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916113"/>
                        <a:ext cx="34559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98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3850" y="3644900"/>
          <a:ext cx="38877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3" name="Equation" r:id="rId8" imgW="1193800" imgH="444500" progId="Equation.DSMT4">
                  <p:embed/>
                </p:oleObj>
              </mc:Choice>
              <mc:Fallback>
                <p:oleObj name="Equation" r:id="rId8" imgW="1193800" imgH="444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644900"/>
                        <a:ext cx="38877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401" name="Object 1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859338" y="3644900"/>
          <a:ext cx="33115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4" name="Equation" r:id="rId10" imgW="1320165" imgH="444500" progId="Equation.DSMT4">
                  <p:embed/>
                </p:oleObj>
              </mc:Choice>
              <mc:Fallback>
                <p:oleObj name="Equation" r:id="rId10" imgW="1320165" imgH="4445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644900"/>
                        <a:ext cx="3311525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8027988" y="3860800"/>
            <a:ext cx="1116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cs typeface="Arial" panose="020B0604020202020204" pitchFamily="34" charset="0"/>
              </a:rPr>
              <a:t>……</a:t>
            </a:r>
          </a:p>
        </p:txBody>
      </p:sp>
      <p:sp>
        <p:nvSpPr>
          <p:cNvPr id="400406" name="Text Box 22"/>
          <p:cNvSpPr txBox="1">
            <a:spLocks noChangeArrowheads="1"/>
          </p:cNvSpPr>
          <p:nvPr/>
        </p:nvSpPr>
        <p:spPr bwMode="auto">
          <a:xfrm>
            <a:off x="468313" y="5084763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请你写出用含有</a:t>
            </a:r>
            <a:r>
              <a:rPr lang="en-US" altLang="zh-CN" sz="2800" b="1" dirty="0"/>
              <a:t>n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n</a:t>
            </a:r>
            <a:r>
              <a:rPr lang="en-US" altLang="zh-CN" sz="2800" b="1" dirty="0">
                <a:cs typeface="Arial" panose="020B0604020202020204" pitchFamily="34" charset="0"/>
              </a:rPr>
              <a:t>›1</a:t>
            </a:r>
            <a:r>
              <a:rPr lang="zh-CN" altLang="en-US" sz="2800" b="1" dirty="0">
                <a:cs typeface="Arial" panose="020B0604020202020204" pitchFamily="34" charset="0"/>
              </a:rPr>
              <a:t>的自然数）的等式表示上述各式规律的一般公式。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110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981075"/>
          <a:ext cx="72009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16" name="公式" r:id="rId4" imgW="3009900" imgH="711200" progId="Equation.3">
                  <p:embed/>
                </p:oleObj>
              </mc:Choice>
              <mc:Fallback>
                <p:oleObj name="公式" r:id="rId4" imgW="30099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1075"/>
                        <a:ext cx="72009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0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92150" y="2916238"/>
          <a:ext cx="7489825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17" name="公式" r:id="rId6" imgW="2882900" imgH="812800" progId="Equation.3">
                  <p:embed/>
                </p:oleObj>
              </mc:Choice>
              <mc:Fallback>
                <p:oleObj name="公式" r:id="rId6" imgW="2882900" imgH="812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916238"/>
                        <a:ext cx="7489825" cy="212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315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84438" y="1052513"/>
          <a:ext cx="15843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65" name="公式" r:id="rId4" imgW="622300" imgH="304800" progId="Equation.3">
                  <p:embed/>
                </p:oleObj>
              </mc:Choice>
              <mc:Fallback>
                <p:oleObj name="公式" r:id="rId4" imgW="622300" imgH="304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052513"/>
                        <a:ext cx="158432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600" y="1988840"/>
          <a:ext cx="6919912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66" name="公式" r:id="rId6" imgW="2400300" imgH="711200" progId="Equation.3">
                  <p:embed/>
                </p:oleObj>
              </mc:Choice>
              <mc:Fallback>
                <p:oleObj name="公式" r:id="rId6" imgW="24003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88840"/>
                        <a:ext cx="6919912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827088" y="1125538"/>
            <a:ext cx="147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8.</a:t>
            </a:r>
            <a:r>
              <a:rPr lang="zh-CN" altLang="en-US" sz="3600"/>
              <a:t>已知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74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51500" y="2349500"/>
          <a:ext cx="10191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63" name="公式" r:id="rId3" imgW="393700" imgH="292100" progId="Equation.3">
                  <p:embed/>
                </p:oleObj>
              </mc:Choice>
              <mc:Fallback>
                <p:oleObj name="公式" r:id="rId3" imgW="393700" imgH="2921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349500"/>
                        <a:ext cx="10191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467545" y="2408238"/>
            <a:ext cx="828092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祝：同学们学习进步，天天　　　</a:t>
            </a:r>
            <a:r>
              <a:rPr lang="zh-CN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</a:p>
        </p:txBody>
      </p:sp>
      <p:sp>
        <p:nvSpPr>
          <p:cNvPr id="415749" name="AutoShape 5"/>
          <p:cNvSpPr>
            <a:spLocks noChangeArrowheads="1"/>
          </p:cNvSpPr>
          <p:nvPr/>
        </p:nvSpPr>
        <p:spPr bwMode="auto">
          <a:xfrm>
            <a:off x="7019925" y="3933825"/>
            <a:ext cx="576263" cy="5032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5750" name="AutoShape 6"/>
          <p:cNvSpPr>
            <a:spLocks noChangeArrowheads="1"/>
          </p:cNvSpPr>
          <p:nvPr/>
        </p:nvSpPr>
        <p:spPr bwMode="auto">
          <a:xfrm>
            <a:off x="6804025" y="3933825"/>
            <a:ext cx="504825" cy="5032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5751" name="AutoShape 7"/>
          <p:cNvSpPr>
            <a:spLocks noChangeArrowheads="1"/>
          </p:cNvSpPr>
          <p:nvPr/>
        </p:nvSpPr>
        <p:spPr bwMode="auto">
          <a:xfrm>
            <a:off x="6011863" y="2636838"/>
            <a:ext cx="431800" cy="431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>
              <a:alpha val="89999"/>
            </a:srgbClr>
          </a:solidFill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7235825" y="2492375"/>
            <a:ext cx="1908175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开心</a:t>
            </a:r>
            <a:r>
              <a:rPr lang="zh-CN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！ </a:t>
            </a:r>
            <a:endParaRPr lang="zh-CN" altLang="en-US" sz="36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5756" name="Rectangle 12"/>
          <p:cNvSpPr>
            <a:spLocks noChangeArrowheads="1"/>
          </p:cNvSpPr>
          <p:nvPr/>
        </p:nvSpPr>
        <p:spPr bwMode="auto">
          <a:xfrm>
            <a:off x="6659563" y="2492375"/>
            <a:ext cx="50323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</a:p>
        </p:txBody>
      </p:sp>
      <p:sp>
        <p:nvSpPr>
          <p:cNvPr id="415757" name="WordArt 13" descr="纸袋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4321175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2713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zh-CN" altLang="en-US" sz="3600" kern="10"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8" name="Picture 2" descr="2x2x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5475" y="0"/>
            <a:ext cx="3438525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53181" y="332656"/>
            <a:ext cx="5184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创设情境  导入新课</a:t>
            </a:r>
          </a:p>
        </p:txBody>
      </p:sp>
      <p:sp>
        <p:nvSpPr>
          <p:cNvPr id="362509" name="Rectangle 13"/>
          <p:cNvSpPr>
            <a:spLocks noChangeArrowheads="1"/>
          </p:cNvSpPr>
          <p:nvPr/>
        </p:nvSpPr>
        <p:spPr bwMode="auto">
          <a:xfrm>
            <a:off x="52387" y="2132013"/>
            <a:ext cx="565308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76250" eaLnBrk="0" fontAlgn="t" hangingPunct="0"/>
            <a:r>
              <a:rPr kumimoji="1"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现在要做一个体积为      的立方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体魔方，它的棱要取多少长？你是怎样知道的？</a:t>
            </a:r>
          </a:p>
          <a:p>
            <a:pPr indent="476250" eaLnBrk="0" fontAlgn="t" hangingPunct="0"/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体积为      和体积为                的立方体的棱又要取多少长？</a:t>
            </a:r>
            <a:r>
              <a:rPr kumimoji="1" lang="zh-CN" altLang="en-US" sz="2800" dirty="0"/>
              <a:t> </a:t>
            </a:r>
          </a:p>
        </p:txBody>
      </p:sp>
      <p:sp>
        <p:nvSpPr>
          <p:cNvPr id="3625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62513" name="Object 17"/>
          <p:cNvGraphicFramePr>
            <a:graphicFrameLocks noChangeAspect="1"/>
          </p:cNvGraphicFramePr>
          <p:nvPr/>
        </p:nvGraphicFramePr>
        <p:xfrm>
          <a:off x="3924300" y="2133600"/>
          <a:ext cx="8651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1" name="Equation" r:id="rId5" imgW="342900" imgH="203200" progId="Equation.DSMT4">
                  <p:embed/>
                </p:oleObj>
              </mc:Choice>
              <mc:Fallback>
                <p:oleObj name="Equation" r:id="rId5" imgW="342900" imgH="203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133600"/>
                        <a:ext cx="86518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25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62515" name="Object 19"/>
          <p:cNvGraphicFramePr>
            <a:graphicFrameLocks noChangeAspect="1"/>
          </p:cNvGraphicFramePr>
          <p:nvPr/>
        </p:nvGraphicFramePr>
        <p:xfrm>
          <a:off x="1763713" y="3429000"/>
          <a:ext cx="10080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2" name="Equation" r:id="rId7" imgW="431800" imgH="203200" progId="Equation.DSMT4">
                  <p:embed/>
                </p:oleObj>
              </mc:Choice>
              <mc:Fallback>
                <p:oleObj name="Equation" r:id="rId7" imgW="4318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429000"/>
                        <a:ext cx="100806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25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62517" name="Object 21"/>
          <p:cNvGraphicFramePr>
            <a:graphicFrameLocks noChangeAspect="1"/>
          </p:cNvGraphicFramePr>
          <p:nvPr/>
        </p:nvGraphicFramePr>
        <p:xfrm>
          <a:off x="4211638" y="3429000"/>
          <a:ext cx="11525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3" name="Equation" r:id="rId9" imgW="571500" imgH="203200" progId="Equation.DSMT4">
                  <p:embed/>
                </p:oleObj>
              </mc:Choice>
              <mc:Fallback>
                <p:oleObj name="Equation" r:id="rId9" imgW="571500" imgH="203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429000"/>
                        <a:ext cx="11525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0" y="333375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导读自学 自主探究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0" lang="en-US" altLang="zh-CN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1. 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阅读课本第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66.67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页</a:t>
            </a:r>
          </a:p>
          <a:p>
            <a:pPr>
              <a:spcBef>
                <a:spcPct val="50000"/>
              </a:spcBef>
            </a:pP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2. 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思考以下问题：</a:t>
            </a:r>
          </a:p>
          <a:p>
            <a:pPr fontAlgn="t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1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）如何定义一个数的立方根？</a:t>
            </a:r>
          </a:p>
          <a:p>
            <a:pPr fontAlgn="t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）你能用符号表示数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的立方根并说出数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的取值范围吗？</a:t>
            </a:r>
          </a:p>
          <a:p>
            <a:pPr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）什么样的运算叫开立方运算？</a:t>
            </a:r>
          </a:p>
          <a:p>
            <a:pPr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4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）正数、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0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、负数的立方根各有什么特点？</a:t>
            </a:r>
          </a:p>
          <a:p>
            <a:pPr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5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）互为相反的两个数的立方根即        与       有什么关系？</a:t>
            </a:r>
          </a:p>
          <a:p>
            <a:pPr>
              <a:spcBef>
                <a:spcPct val="50000"/>
              </a:spcBef>
            </a:pPr>
            <a:endParaRPr kumimoji="0" lang="zh-CN" altLang="en-US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spcBef>
                <a:spcPct val="50000"/>
              </a:spcBef>
            </a:pPr>
            <a:endParaRPr kumimoji="0" lang="en-US" altLang="zh-CN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graphicFrame>
        <p:nvGraphicFramePr>
          <p:cNvPr id="364551" name="Object 7"/>
          <p:cNvGraphicFramePr>
            <a:graphicFrameLocks noChangeAspect="1"/>
          </p:cNvGraphicFramePr>
          <p:nvPr/>
        </p:nvGraphicFramePr>
        <p:xfrm>
          <a:off x="6300788" y="4797425"/>
          <a:ext cx="1422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61" name="Equation" r:id="rId3" imgW="330200" imgH="228600" progId="Equation.DSMT4">
                  <p:embed/>
                </p:oleObj>
              </mc:Choice>
              <mc:Fallback>
                <p:oleObj name="Equation" r:id="rId3" imgW="330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797425"/>
                        <a:ext cx="1422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2" name="Object 8"/>
          <p:cNvGraphicFramePr>
            <a:graphicFrameLocks noChangeAspect="1"/>
          </p:cNvGraphicFramePr>
          <p:nvPr/>
        </p:nvGraphicFramePr>
        <p:xfrm>
          <a:off x="4859338" y="4797425"/>
          <a:ext cx="1028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62" name="Equation" r:id="rId5" imgW="330200" imgH="228600" progId="Equation.DSMT4">
                  <p:embed/>
                </p:oleObj>
              </mc:Choice>
              <mc:Fallback>
                <p:oleObj name="Equation" r:id="rId5" imgW="3302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797425"/>
                        <a:ext cx="1028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75" name="Text Box 11"/>
          <p:cNvSpPr txBox="1">
            <a:spLocks noChangeArrowheads="1"/>
          </p:cNvSpPr>
          <p:nvPr/>
        </p:nvSpPr>
        <p:spPr bwMode="auto">
          <a:xfrm>
            <a:off x="-20141" y="1916832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t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1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）如何定义一个数的立方根？</a:t>
            </a:r>
          </a:p>
          <a:p>
            <a:pPr fontAlgn="t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）你能用符号表示数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的立方根并说出数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a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的取值范围吗？</a:t>
            </a:r>
          </a:p>
          <a:p>
            <a:pPr>
              <a:spcBef>
                <a:spcPct val="50000"/>
              </a:spcBef>
            </a:pP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kumimoji="0" lang="en-US" altLang="zh-CN" b="1" dirty="0"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kumimoji="0" lang="zh-CN" altLang="en-US" b="1" dirty="0">
                <a:latin typeface="新宋体" panose="02010609030101010101" pitchFamily="49" charset="-122"/>
                <a:ea typeface="新宋体" panose="02010609030101010101" pitchFamily="49" charset="-122"/>
              </a:rPr>
              <a:t>）什么样的运算叫开立方运算</a:t>
            </a:r>
            <a:r>
              <a:rPr kumimoji="0" lang="zh-CN" altLang="en-US" b="1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？</a:t>
            </a:r>
            <a:endParaRPr kumimoji="0" lang="zh-CN" altLang="en-US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grpSp>
        <p:nvGrpSpPr>
          <p:cNvPr id="369670" name="Group 6"/>
          <p:cNvGrpSpPr/>
          <p:nvPr/>
        </p:nvGrpSpPr>
        <p:grpSpPr bwMode="auto">
          <a:xfrm>
            <a:off x="250825" y="0"/>
            <a:ext cx="5403850" cy="1066800"/>
            <a:chOff x="528" y="144"/>
            <a:chExt cx="3404" cy="672"/>
          </a:xfrm>
        </p:grpSpPr>
        <p:grpSp>
          <p:nvGrpSpPr>
            <p:cNvPr id="369671" name="Group 7"/>
            <p:cNvGrpSpPr/>
            <p:nvPr/>
          </p:nvGrpSpPr>
          <p:grpSpPr bwMode="auto">
            <a:xfrm>
              <a:off x="1152" y="144"/>
              <a:ext cx="2780" cy="672"/>
              <a:chOff x="240" y="48"/>
              <a:chExt cx="2780" cy="681"/>
            </a:xfrm>
          </p:grpSpPr>
          <p:sp>
            <p:nvSpPr>
              <p:cNvPr id="369672" name="AutoShape 8"/>
              <p:cNvSpPr>
                <a:spLocks noChangeArrowheads="1"/>
              </p:cNvSpPr>
              <p:nvPr/>
            </p:nvSpPr>
            <p:spPr bwMode="auto">
              <a:xfrm>
                <a:off x="240" y="48"/>
                <a:ext cx="2224" cy="681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673" name="Text Box 9"/>
              <p:cNvSpPr txBox="1">
                <a:spLocks noChangeArrowheads="1"/>
              </p:cNvSpPr>
              <p:nvPr/>
            </p:nvSpPr>
            <p:spPr bwMode="auto">
              <a:xfrm>
                <a:off x="518" y="139"/>
                <a:ext cx="2502" cy="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zh-CN" altLang="en-US" sz="4400" b="1" dirty="0">
                    <a:solidFill>
                      <a:srgbClr val="FF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合作探究</a:t>
                </a:r>
              </a:p>
            </p:txBody>
          </p:sp>
        </p:grpSp>
        <p:pic>
          <p:nvPicPr>
            <p:cNvPr id="369674" name="Picture 10" descr="猪八戒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92"/>
              <a:ext cx="624" cy="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748665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4</a:t>
            </a:r>
            <a:r>
              <a:rPr lang="zh-CN" altLang="en-US" sz="2800" b="1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）正数、</a:t>
            </a:r>
            <a:r>
              <a:rPr lang="en-US" altLang="zh-CN" sz="2800" b="1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</a:t>
            </a:r>
            <a:r>
              <a:rPr lang="zh-CN" altLang="en-US" sz="2800" b="1" dirty="0">
                <a:solidFill>
                  <a:schemeClr val="tx2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、负数的立方根各有什么特点？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</a:rPr>
              <a:t> 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①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的立方等于多少？ 是否还有其它的数，它的立方也是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8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？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-3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的立方等于多少？是否还有其它的数，它的立方也是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-27</a:t>
            </a:r>
            <a:r>
              <a:rPr kumimoji="1"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？ </a:t>
            </a:r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1042988" y="4508500"/>
            <a:ext cx="72009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circleNumDbPlain" startAt="3"/>
            </a:pPr>
            <a:r>
              <a:rPr lang="en-US" altLang="zh-CN" sz="2800" b="1" dirty="0">
                <a:ea typeface="华文中宋" panose="02010600040101010101" pitchFamily="2" charset="-122"/>
              </a:rPr>
              <a:t> 0.5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的立方是多少？是否还有其它的数，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它的立方也是 </a:t>
            </a:r>
            <a:r>
              <a:rPr lang="en-US" altLang="zh-CN" sz="2800" b="1" dirty="0">
                <a:ea typeface="华文中宋" panose="02010600040101010101" pitchFamily="2" charset="-122"/>
              </a:rPr>
              <a:t>0.125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？ </a:t>
            </a:r>
            <a:r>
              <a:rPr lang="en-US" altLang="zh-CN" sz="2800" b="1" dirty="0">
                <a:ea typeface="华文中宋" panose="02010600040101010101" pitchFamily="2" charset="-122"/>
              </a:rPr>
              <a:t>0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的立方是多少？ 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900113" y="2860675"/>
            <a:ext cx="619283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circleNumDbPlain" startAt="2"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的立方等于多少？是否还有其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它的数，它的立方也是           ？           </a:t>
            </a:r>
          </a:p>
        </p:txBody>
      </p:sp>
      <p:graphicFrame>
        <p:nvGraphicFramePr>
          <p:cNvPr id="376838" name="Object 6"/>
          <p:cNvGraphicFramePr>
            <a:graphicFrameLocks noChangeAspect="1"/>
          </p:cNvGraphicFramePr>
          <p:nvPr/>
        </p:nvGraphicFramePr>
        <p:xfrm>
          <a:off x="1452563" y="2708275"/>
          <a:ext cx="6572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8" name="Equation" r:id="rId3" imgW="254000" imgH="393700" progId="Equation.DSMT4">
                  <p:embed/>
                </p:oleObj>
              </mc:Choice>
              <mc:Fallback>
                <p:oleObj name="Equation" r:id="rId3" imgW="2540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2708275"/>
                        <a:ext cx="6572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9" name="Object 7"/>
          <p:cNvGraphicFramePr>
            <a:graphicFrameLocks noChangeAspect="1"/>
          </p:cNvGraphicFramePr>
          <p:nvPr/>
        </p:nvGraphicFramePr>
        <p:xfrm>
          <a:off x="4757738" y="3429000"/>
          <a:ext cx="8493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9" name="Equation" r:id="rId5" imgW="330200" imgH="393700" progId="Equation.DSMT4">
                  <p:embed/>
                </p:oleObj>
              </mc:Choice>
              <mc:Fallback>
                <p:oleObj name="Equation" r:id="rId5" imgW="3302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3429000"/>
                        <a:ext cx="8493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4608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求下列各数的立方根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: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395288" y="1628775"/>
          <a:ext cx="824547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2" name="Equation" r:id="rId3" imgW="4889500" imgH="711200" progId="Equation.DSMT4">
                  <p:embed/>
                </p:oleObj>
              </mc:Choice>
              <mc:Fallback>
                <p:oleObj name="Equation" r:id="rId3" imgW="4889500" imgH="71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628775"/>
                        <a:ext cx="8245475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09" name="WordArt 5"/>
          <p:cNvSpPr>
            <a:spLocks noChangeArrowheads="1" noChangeShapeType="1" noTextEdit="1"/>
          </p:cNvSpPr>
          <p:nvPr/>
        </p:nvSpPr>
        <p:spPr bwMode="auto">
          <a:xfrm>
            <a:off x="323850" y="2781300"/>
            <a:ext cx="1295400" cy="649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 cap="rnd">
                  <a:solidFill>
                    <a:srgbClr val="FF0000"/>
                  </a:solidFill>
                  <a:prstDash val="sysDot"/>
                  <a:round/>
                </a:ln>
                <a:solidFill>
                  <a:srgbClr val="FF0000">
                    <a:alpha val="89999"/>
                  </a:srgb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想一想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-757238" y="1125538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9935" name="Text Box 31"/>
          <p:cNvSpPr txBox="1">
            <a:spLocks noChangeArrowheads="1"/>
          </p:cNvSpPr>
          <p:nvPr/>
        </p:nvSpPr>
        <p:spPr bwMode="auto">
          <a:xfrm>
            <a:off x="900113" y="3213100"/>
            <a:ext cx="7272337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99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CC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通过以上计算，你发现了什么规律？</a:t>
            </a:r>
          </a:p>
        </p:txBody>
      </p:sp>
      <p:sp>
        <p:nvSpPr>
          <p:cNvPr id="379936" name="Rectangle 32"/>
          <p:cNvSpPr>
            <a:spLocks noChangeArrowheads="1"/>
          </p:cNvSpPr>
          <p:nvPr/>
        </p:nvSpPr>
        <p:spPr bwMode="auto">
          <a:xfrm>
            <a:off x="179388" y="260350"/>
            <a:ext cx="8348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</a:rPr>
              <a:t>（</a:t>
            </a:r>
            <a:r>
              <a:rPr lang="en-US" altLang="zh-CN" sz="2800" b="1">
                <a:solidFill>
                  <a:schemeClr val="tx2"/>
                </a:solidFill>
              </a:rPr>
              <a:t>5</a:t>
            </a:r>
            <a:r>
              <a:rPr lang="zh-CN" altLang="en-US" sz="2800" b="1">
                <a:solidFill>
                  <a:schemeClr val="tx2"/>
                </a:solidFill>
              </a:rPr>
              <a:t>）互为相反的两个数的立方根即        与          有什么关系？</a:t>
            </a:r>
          </a:p>
        </p:txBody>
      </p:sp>
      <p:graphicFrame>
        <p:nvGraphicFramePr>
          <p:cNvPr id="379937" name="Object 33"/>
          <p:cNvGraphicFramePr>
            <a:graphicFrameLocks noChangeAspect="1"/>
          </p:cNvGraphicFramePr>
          <p:nvPr/>
        </p:nvGraphicFramePr>
        <p:xfrm>
          <a:off x="5724525" y="260350"/>
          <a:ext cx="1028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3" name="Equation" r:id="rId5" imgW="330200" imgH="228600" progId="Equation.DSMT4">
                  <p:embed/>
                </p:oleObj>
              </mc:Choice>
              <mc:Fallback>
                <p:oleObj name="Equation" r:id="rId5" imgW="3302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60350"/>
                        <a:ext cx="1028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38" name="Object 34"/>
          <p:cNvGraphicFramePr>
            <a:graphicFrameLocks noChangeAspect="1"/>
          </p:cNvGraphicFramePr>
          <p:nvPr/>
        </p:nvGraphicFramePr>
        <p:xfrm>
          <a:off x="6877050" y="260350"/>
          <a:ext cx="1422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4" name="Equation" r:id="rId7" imgW="330200" imgH="228600" progId="Equation.DSMT4">
                  <p:embed/>
                </p:oleObj>
              </mc:Choice>
              <mc:Fallback>
                <p:oleObj name="Equation" r:id="rId7" imgW="33020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60350"/>
                        <a:ext cx="1422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39" name="AutoShape 35"/>
          <p:cNvSpPr>
            <a:spLocks noChangeArrowheads="1"/>
          </p:cNvSpPr>
          <p:nvPr/>
        </p:nvSpPr>
        <p:spPr bwMode="auto">
          <a:xfrm rot="10800000">
            <a:off x="4500563" y="4941888"/>
            <a:ext cx="4103687" cy="1655762"/>
          </a:xfrm>
          <a:prstGeom prst="cloudCallout">
            <a:avLst>
              <a:gd name="adj1" fmla="val 19051"/>
              <a:gd name="adj2" fmla="val 11625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zh-CN" altLang="zh-CN"/>
          </a:p>
        </p:txBody>
      </p:sp>
      <p:sp>
        <p:nvSpPr>
          <p:cNvPr id="379940" name="Text Box 36"/>
          <p:cNvSpPr txBox="1">
            <a:spLocks noChangeArrowheads="1"/>
          </p:cNvSpPr>
          <p:nvPr/>
        </p:nvSpPr>
        <p:spPr bwMode="auto">
          <a:xfrm>
            <a:off x="5364163" y="5516563"/>
            <a:ext cx="25923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</a:rPr>
              <a:t>注意由特殊到一般呀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35" grpId="0"/>
      <p:bldP spid="3799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146" name="Group 2"/>
          <p:cNvGrpSpPr/>
          <p:nvPr/>
        </p:nvGrpSpPr>
        <p:grpSpPr bwMode="auto">
          <a:xfrm>
            <a:off x="6781800" y="4419600"/>
            <a:ext cx="2362200" cy="1835150"/>
            <a:chOff x="4272" y="3020"/>
            <a:chExt cx="1488" cy="1156"/>
          </a:xfrm>
        </p:grpSpPr>
        <p:pic>
          <p:nvPicPr>
            <p:cNvPr id="390147" name="Picture 3" descr="2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0148" name="Text Box 4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</a:rPr>
                <a:t>驶向胜利的彼岸</a:t>
              </a:r>
            </a:p>
          </p:txBody>
        </p:sp>
      </p:grpSp>
      <p:sp>
        <p:nvSpPr>
          <p:cNvPr id="390149" name="Rectangle 5"/>
          <p:cNvSpPr>
            <a:spLocks noGrp="1" noChangeArrowheads="1"/>
          </p:cNvSpPr>
          <p:nvPr/>
        </p:nvSpPr>
        <p:spPr bwMode="auto">
          <a:xfrm>
            <a:off x="609600" y="1828800"/>
            <a:ext cx="830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endParaRPr kumimoji="1" lang="zh-CN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390150" name="Group 6"/>
          <p:cNvGrpSpPr/>
          <p:nvPr/>
        </p:nvGrpSpPr>
        <p:grpSpPr bwMode="auto">
          <a:xfrm>
            <a:off x="228600" y="0"/>
            <a:ext cx="4191000" cy="1295400"/>
            <a:chOff x="2400" y="2670"/>
            <a:chExt cx="1968" cy="604"/>
          </a:xfrm>
        </p:grpSpPr>
        <p:sp>
          <p:nvSpPr>
            <p:cNvPr id="390151" name="AutoShape 7"/>
            <p:cNvSpPr>
              <a:spLocks noChangeArrowheads="1"/>
            </p:cNvSpPr>
            <p:nvPr/>
          </p:nvSpPr>
          <p:spPr bwMode="auto">
            <a:xfrm>
              <a:off x="2400" y="267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90152" name="Picture 8" descr="钥匙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72" y="2784"/>
              <a:ext cx="52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0153" name="Text Box 9"/>
            <p:cNvSpPr txBox="1">
              <a:spLocks noChangeArrowheads="1"/>
            </p:cNvSpPr>
            <p:nvPr/>
          </p:nvSpPr>
          <p:spPr bwMode="auto">
            <a:xfrm>
              <a:off x="2496" y="2743"/>
              <a:ext cx="1728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zh-CN" altLang="en-US" sz="44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经典         归纳</a:t>
              </a:r>
            </a:p>
          </p:txBody>
        </p:sp>
      </p:grpSp>
      <p:sp>
        <p:nvSpPr>
          <p:cNvPr id="390154" name="Rectangle 10"/>
          <p:cNvSpPr>
            <a:spLocks noGrp="1" noChangeArrowheads="1"/>
          </p:cNvSpPr>
          <p:nvPr/>
        </p:nvSpPr>
        <p:spPr bwMode="auto">
          <a:xfrm>
            <a:off x="395288" y="2492375"/>
            <a:ext cx="48768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zh-CN" altLang="zh-CN" sz="28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90155" name="Rectangle 11"/>
          <p:cNvSpPr>
            <a:spLocks noChangeArrowheads="1"/>
          </p:cNvSpPr>
          <p:nvPr/>
        </p:nvSpPr>
        <p:spPr bwMode="auto">
          <a:xfrm>
            <a:off x="250825" y="1196975"/>
            <a:ext cx="74168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正数有且只有一个正的立方根</a:t>
            </a:r>
            <a:endParaRPr kumimoji="1" lang="zh-CN" altLang="en-US" sz="2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负数有且只有一个负的立方根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的立方根还是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0</a:t>
            </a:r>
            <a:r>
              <a:rPr lang="zh-CN" altLang="en-US" sz="2400" dirty="0">
                <a:solidFill>
                  <a:srgbClr val="000000"/>
                </a:solidFill>
              </a:rPr>
              <a:t>。</a:t>
            </a:r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0156" name="Rectangle 12"/>
          <p:cNvSpPr>
            <a:spLocks noChangeArrowheads="1"/>
          </p:cNvSpPr>
          <p:nvPr/>
        </p:nvSpPr>
        <p:spPr bwMode="auto">
          <a:xfrm>
            <a:off x="250825" y="3141663"/>
            <a:ext cx="7921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互为相反数的两个数</a:t>
            </a:r>
            <a:r>
              <a:rPr lang="en-US" altLang="zh-CN" sz="2400" b="1">
                <a:solidFill>
                  <a:srgbClr val="FF0000"/>
                </a:solidFill>
              </a:rPr>
              <a:t>,</a:t>
            </a:r>
            <a:r>
              <a:rPr lang="zh-CN" altLang="en-US" sz="2400" b="1">
                <a:solidFill>
                  <a:srgbClr val="FF0000"/>
                </a:solidFill>
              </a:rPr>
              <a:t>它们的立方根也是互为相反数，</a:t>
            </a:r>
          </a:p>
          <a:p>
            <a:r>
              <a:rPr lang="zh-CN" altLang="en-US" sz="2400" b="1">
                <a:solidFill>
                  <a:srgbClr val="FF0000"/>
                </a:solidFill>
              </a:rPr>
              <a:t>即</a:t>
            </a:r>
          </a:p>
        </p:txBody>
      </p:sp>
      <p:graphicFrame>
        <p:nvGraphicFramePr>
          <p:cNvPr id="390157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755650" y="3573463"/>
          <a:ext cx="23034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4" name="Equation" r:id="rId5" imgW="761365" imgH="228600" progId="Equation.DSMT4">
                  <p:embed/>
                </p:oleObj>
              </mc:Choice>
              <mc:Fallback>
                <p:oleObj name="Equation" r:id="rId5" imgW="761365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573463"/>
                        <a:ext cx="23034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5651500" y="2349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390166" name="AutoShape 22"/>
          <p:cNvSpPr>
            <a:spLocks noChangeArrowheads="1"/>
          </p:cNvSpPr>
          <p:nvPr/>
        </p:nvSpPr>
        <p:spPr bwMode="auto">
          <a:xfrm>
            <a:off x="5148263" y="1125538"/>
            <a:ext cx="2879725" cy="1079500"/>
          </a:xfrm>
          <a:prstGeom prst="wedgeRoundRectCallout">
            <a:avLst>
              <a:gd name="adj1" fmla="val -71333"/>
              <a:gd name="adj2" fmla="val 28972"/>
              <a:gd name="adj3" fmla="val 16667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tx2"/>
                </a:solidFill>
              </a:rPr>
              <a:t>唯一性、同号性</a:t>
            </a:r>
          </a:p>
          <a:p>
            <a:pPr algn="ctr"/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ext Box 2"/>
          <p:cNvSpPr txBox="1">
            <a:spLocks noChangeArrowheads="1"/>
          </p:cNvSpPr>
          <p:nvPr/>
        </p:nvSpPr>
        <p:spPr bwMode="auto">
          <a:xfrm>
            <a:off x="900113" y="1341438"/>
            <a:ext cx="6192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判断下列说法是否正确，并说明理由</a:t>
            </a:r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684213" y="1989138"/>
            <a:ext cx="7991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）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的平方根是</a:t>
            </a:r>
            <a:r>
              <a:rPr lang="en-US" altLang="zh-CN" sz="2800" dirty="0">
                <a:latin typeface="宋体" panose="02010600030101010101" pitchFamily="2" charset="-122"/>
              </a:rPr>
              <a:t>2                  (     )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684213" y="2708275"/>
            <a:ext cx="8135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宋体" panose="02010600030101010101" pitchFamily="2" charset="-122"/>
              </a:rPr>
              <a:t>（</a:t>
            </a:r>
            <a:r>
              <a:rPr lang="en-US" altLang="zh-CN" sz="2800">
                <a:latin typeface="宋体" panose="02010600030101010101" pitchFamily="2" charset="-122"/>
              </a:rPr>
              <a:t>2</a:t>
            </a:r>
            <a:r>
              <a:rPr lang="zh-CN" altLang="en-US" sz="2800">
                <a:latin typeface="宋体" panose="02010600030101010101" pitchFamily="2" charset="-122"/>
              </a:rPr>
              <a:t>）  的立方根是</a:t>
            </a:r>
            <a:r>
              <a:rPr lang="en-US" altLang="zh-CN" sz="2800">
                <a:latin typeface="宋体" panose="02010600030101010101" pitchFamily="2" charset="-122"/>
              </a:rPr>
              <a:t>±                (     )</a:t>
            </a:r>
          </a:p>
        </p:txBody>
      </p:sp>
      <p:graphicFrame>
        <p:nvGraphicFramePr>
          <p:cNvPr id="38707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547813" y="2565400"/>
          <a:ext cx="4540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99" name="Equation" r:id="rId3" imgW="228600" imgH="393700" progId="Equation.DSMT4">
                  <p:embed/>
                </p:oleObj>
              </mc:Choice>
              <mc:Fallback>
                <p:oleObj name="Equation" r:id="rId3" imgW="2286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565400"/>
                        <a:ext cx="4540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7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259263" y="2489200"/>
          <a:ext cx="33178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00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2489200"/>
                        <a:ext cx="331787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684213" y="335756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宋体" panose="02010600030101010101" pitchFamily="2" charset="-122"/>
              </a:rPr>
              <a:t>（</a:t>
            </a:r>
            <a:r>
              <a:rPr lang="en-US" altLang="zh-CN" sz="2800">
                <a:latin typeface="宋体" panose="02010600030101010101" pitchFamily="2" charset="-122"/>
              </a:rPr>
              <a:t>3</a:t>
            </a:r>
            <a:r>
              <a:rPr lang="zh-CN" altLang="en-US" sz="2800">
                <a:latin typeface="宋体" panose="02010600030101010101" pitchFamily="2" charset="-122"/>
              </a:rPr>
              <a:t>）负数不能开立方                </a:t>
            </a:r>
            <a:r>
              <a:rPr lang="en-US" altLang="zh-CN" sz="2800">
                <a:latin typeface="宋体" panose="02010600030101010101" pitchFamily="2" charset="-122"/>
              </a:rPr>
              <a:t>(     )    </a:t>
            </a:r>
          </a:p>
        </p:txBody>
      </p:sp>
      <p:sp>
        <p:nvSpPr>
          <p:cNvPr id="387080" name="Text Box 8"/>
          <p:cNvSpPr txBox="1">
            <a:spLocks noChangeArrowheads="1"/>
          </p:cNvSpPr>
          <p:nvPr/>
        </p:nvSpPr>
        <p:spPr bwMode="auto">
          <a:xfrm>
            <a:off x="682625" y="4149725"/>
            <a:ext cx="799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宋体" panose="02010600030101010101" pitchFamily="2" charset="-122"/>
              </a:rPr>
              <a:t>（</a:t>
            </a:r>
            <a:r>
              <a:rPr lang="en-US" altLang="zh-CN" sz="2800">
                <a:latin typeface="宋体" panose="02010600030101010101" pitchFamily="2" charset="-122"/>
              </a:rPr>
              <a:t>4</a:t>
            </a:r>
            <a:r>
              <a:rPr lang="zh-CN" altLang="en-US" sz="2800">
                <a:latin typeface="宋体" panose="02010600030101010101" pitchFamily="2" charset="-122"/>
              </a:rPr>
              <a:t>）</a:t>
            </a:r>
            <a:r>
              <a:rPr lang="en-US" altLang="zh-CN" sz="2800">
                <a:latin typeface="宋体" panose="02010600030101010101" pitchFamily="2" charset="-122"/>
              </a:rPr>
              <a:t>-8</a:t>
            </a:r>
            <a:r>
              <a:rPr lang="zh-CN" altLang="en-US" sz="2800">
                <a:latin typeface="宋体" panose="02010600030101010101" pitchFamily="2" charset="-122"/>
              </a:rPr>
              <a:t>的立方根是</a:t>
            </a:r>
            <a:r>
              <a:rPr lang="en-US" altLang="zh-CN" sz="2800">
                <a:latin typeface="宋体" panose="02010600030101010101" pitchFamily="2" charset="-122"/>
              </a:rPr>
              <a:t>-2                (     )</a:t>
            </a:r>
          </a:p>
        </p:txBody>
      </p:sp>
      <p:sp>
        <p:nvSpPr>
          <p:cNvPr id="387081" name="Text Box 9"/>
          <p:cNvSpPr txBox="1">
            <a:spLocks noChangeArrowheads="1"/>
          </p:cNvSpPr>
          <p:nvPr/>
        </p:nvSpPr>
        <p:spPr bwMode="auto">
          <a:xfrm>
            <a:off x="682625" y="4941888"/>
            <a:ext cx="7993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（</a:t>
            </a:r>
            <a:r>
              <a:rPr lang="en-US" altLang="zh-CN" sz="2800">
                <a:latin typeface="宋体" panose="02010600030101010101" pitchFamily="2" charset="-122"/>
              </a:rPr>
              <a:t>5</a:t>
            </a:r>
            <a:r>
              <a:rPr lang="zh-CN" altLang="en-US" sz="2800"/>
              <a:t>） 立方根是它本自身的只有零。       </a:t>
            </a:r>
            <a:r>
              <a:rPr lang="en-US" altLang="zh-CN" sz="2800"/>
              <a:t>(         )</a:t>
            </a: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971550" y="460375"/>
            <a:ext cx="2362200" cy="4953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隶书" panose="02010509060101010101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探索思考</a:t>
            </a:r>
            <a:endParaRPr lang="zh-CN" altLang="en-US" sz="2400" b="1" baseline="-250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pic>
        <p:nvPicPr>
          <p:cNvPr id="387083" name="Picture 11" descr="Q_011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213" y="523875"/>
            <a:ext cx="392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084" name="Picture 12" descr="Q_011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42988" y="523875"/>
            <a:ext cx="392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7086" name="Group 14"/>
          <p:cNvGrpSpPr/>
          <p:nvPr/>
        </p:nvGrpSpPr>
        <p:grpSpPr bwMode="auto">
          <a:xfrm>
            <a:off x="838200" y="228600"/>
            <a:ext cx="5403850" cy="1066800"/>
            <a:chOff x="528" y="144"/>
            <a:chExt cx="3404" cy="672"/>
          </a:xfrm>
        </p:grpSpPr>
        <p:grpSp>
          <p:nvGrpSpPr>
            <p:cNvPr id="387087" name="Group 15"/>
            <p:cNvGrpSpPr/>
            <p:nvPr/>
          </p:nvGrpSpPr>
          <p:grpSpPr bwMode="auto">
            <a:xfrm>
              <a:off x="1152" y="144"/>
              <a:ext cx="2780" cy="672"/>
              <a:chOff x="240" y="48"/>
              <a:chExt cx="2780" cy="681"/>
            </a:xfrm>
          </p:grpSpPr>
          <p:sp>
            <p:nvSpPr>
              <p:cNvPr id="387088" name="AutoShape 16"/>
              <p:cNvSpPr>
                <a:spLocks noChangeArrowheads="1"/>
              </p:cNvSpPr>
              <p:nvPr/>
            </p:nvSpPr>
            <p:spPr bwMode="auto">
              <a:xfrm>
                <a:off x="240" y="48"/>
                <a:ext cx="2224" cy="681"/>
              </a:xfrm>
              <a:prstGeom prst="wave">
                <a:avLst>
                  <a:gd name="adj1" fmla="val 13005"/>
                  <a:gd name="adj2" fmla="val 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7089" name="Text Box 17"/>
              <p:cNvSpPr txBox="1">
                <a:spLocks noChangeArrowheads="1"/>
              </p:cNvSpPr>
              <p:nvPr/>
            </p:nvSpPr>
            <p:spPr bwMode="auto">
              <a:xfrm>
                <a:off x="518" y="139"/>
                <a:ext cx="2502" cy="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zh-CN" altLang="en-US" sz="4400" b="1" dirty="0">
                    <a:solidFill>
                      <a:srgbClr val="FF0000"/>
                    </a:solidFill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巩固新知</a:t>
                </a:r>
              </a:p>
            </p:txBody>
          </p:sp>
        </p:grpSp>
        <p:pic>
          <p:nvPicPr>
            <p:cNvPr id="387090" name="Picture 18" descr="猪八戒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28" y="192"/>
              <a:ext cx="624" cy="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/>
    </p:bldLst>
  </p:timing>
</p:sld>
</file>

<file path=ppt/theme/theme1.xml><?xml version="1.0" encoding="utf-8"?>
<a:theme xmlns:a="http://schemas.openxmlformats.org/drawingml/2006/main" name="WWW.2PPT.COM&#10;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全屏显示(4:3)</PresentationFormat>
  <Paragraphs>137</Paragraphs>
  <Slides>24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43" baseType="lpstr">
      <vt:lpstr>汉仪菱心体简</vt:lpstr>
      <vt:lpstr>黑体</vt:lpstr>
      <vt:lpstr>华文行楷</vt:lpstr>
      <vt:lpstr>华文新魏</vt:lpstr>
      <vt:lpstr>华文中宋</vt:lpstr>
      <vt:lpstr>楷体_GB2312</vt:lpstr>
      <vt:lpstr>隶书</vt:lpstr>
      <vt:lpstr>宋体</vt:lpstr>
      <vt:lpstr>微软雅黑</vt:lpstr>
      <vt:lpstr>新宋体</vt:lpstr>
      <vt:lpstr>Arial</vt:lpstr>
      <vt:lpstr>Times New Roman</vt:lpstr>
      <vt:lpstr>Verdana</vt:lpstr>
      <vt:lpstr>Wingdings</vt:lpstr>
      <vt:lpstr>Wingdings 2</vt:lpstr>
      <vt:lpstr>WWW.2PPT.COM
</vt:lpstr>
      <vt:lpstr>Equation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选择题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2022-01-07T06:53:28Z</dcterms:created>
  <dcterms:modified xsi:type="dcterms:W3CDTF">2023-01-16T18:57:54Z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C57B4DA268F2414F8472B44417F084FA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