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0" r:id="rId2"/>
    <p:sldId id="277" r:id="rId3"/>
    <p:sldId id="297" r:id="rId4"/>
    <p:sldId id="296" r:id="rId5"/>
    <p:sldId id="295" r:id="rId6"/>
    <p:sldId id="294" r:id="rId7"/>
    <p:sldId id="293" r:id="rId8"/>
    <p:sldId id="292" r:id="rId9"/>
    <p:sldId id="291" r:id="rId10"/>
    <p:sldId id="290" r:id="rId11"/>
    <p:sldId id="289" r:id="rId12"/>
    <p:sldId id="288" r:id="rId13"/>
    <p:sldId id="268" r:id="rId1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BFE"/>
    <a:srgbClr val="57D2E3"/>
    <a:srgbClr val="21B1C5"/>
    <a:srgbClr val="B2F3FC"/>
    <a:srgbClr val="4BCFE1"/>
    <a:srgbClr val="5BADF7"/>
    <a:srgbClr val="6A56A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6" cy="72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A58C063-DD07-4C31-BAA9-5EBBE0FE844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F79DBAD-3E67-4268-8693-D3CD4F762EB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1229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229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9DE7A32E-D83E-499B-8D9C-9F8368F77468}" type="slidenum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1</a:t>
            </a:fld>
            <a:endParaRPr lang="en-US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8C008E01-E58A-4803-86ED-D17F9AF17E43}" type="slidenum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13</a:t>
            </a:fld>
            <a:endParaRPr lang="en-US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1"/>
          <p:cNvGrpSpPr/>
          <p:nvPr userDrawn="1"/>
        </p:nvGrpSpPr>
        <p:grpSpPr bwMode="auto">
          <a:xfrm>
            <a:off x="1" y="876300"/>
            <a:ext cx="6107906" cy="3740150"/>
            <a:chOff x="-1" y="869694"/>
            <a:chExt cx="8144452" cy="3740406"/>
          </a:xfrm>
        </p:grpSpPr>
        <p:sp>
          <p:nvSpPr>
            <p:cNvPr id="8" name="矩形 14"/>
            <p:cNvSpPr>
              <a:spLocks noChangeArrowheads="1"/>
            </p:cNvSpPr>
            <p:nvPr/>
          </p:nvSpPr>
          <p:spPr bwMode="auto">
            <a:xfrm rot="10800000">
              <a:off x="-1" y="869694"/>
              <a:ext cx="8144452" cy="3740406"/>
            </a:xfrm>
            <a:prstGeom prst="rect">
              <a:avLst/>
            </a:prstGeom>
            <a:gradFill flip="none" rotWithShape="1">
              <a:gsLst>
                <a:gs pos="917">
                  <a:schemeClr val="bg1"/>
                </a:gs>
                <a:gs pos="37000">
                  <a:srgbClr val="E6FBFE">
                    <a:alpha val="80000"/>
                  </a:srgbClr>
                </a:gs>
                <a:gs pos="100000">
                  <a:srgbClr val="57D2E3"/>
                </a:gs>
              </a:gsLst>
              <a:lin ang="0" scaled="1"/>
              <a:tileRect/>
            </a:gradFill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 dirty="0" smtClean="0"/>
            </a:p>
          </p:txBody>
        </p:sp>
        <p:pic>
          <p:nvPicPr>
            <p:cNvPr id="9" name="图片 28"/>
            <p:cNvPicPr>
              <a:picLocks noChangeAspect="1"/>
            </p:cNvPicPr>
            <p:nvPr/>
          </p:nvPicPr>
          <p:blipFill>
            <a:blip r:embed="rId2" cstate="email"/>
            <a:srcRect b="-90"/>
            <a:stretch>
              <a:fillRect/>
            </a:stretch>
          </p:blipFill>
          <p:spPr bwMode="auto">
            <a:xfrm>
              <a:off x="0" y="869694"/>
              <a:ext cx="8144450" cy="3336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矩形 14"/>
          <p:cNvSpPr>
            <a:spLocks noChangeArrowheads="1"/>
          </p:cNvSpPr>
          <p:nvPr/>
        </p:nvSpPr>
        <p:spPr bwMode="auto">
          <a:xfrm>
            <a:off x="4899" y="1536701"/>
            <a:ext cx="6108338" cy="2298699"/>
          </a:xfrm>
          <a:prstGeom prst="rect">
            <a:avLst/>
          </a:prstGeom>
          <a:gradFill>
            <a:gsLst>
              <a:gs pos="917">
                <a:schemeClr val="bg1">
                  <a:alpha val="28000"/>
                </a:schemeClr>
              </a:gs>
              <a:gs pos="31000">
                <a:srgbClr val="E6FBFE">
                  <a:alpha val="80000"/>
                </a:srgbClr>
              </a:gs>
              <a:gs pos="79000">
                <a:srgbClr val="57D2E3"/>
              </a:gs>
            </a:gsLst>
            <a:lin ang="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zh-CN" altLang="en-US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4"/>
          <p:cNvSpPr>
            <a:spLocks noChangeArrowheads="1"/>
          </p:cNvSpPr>
          <p:nvPr/>
        </p:nvSpPr>
        <p:spPr bwMode="auto">
          <a:xfrm>
            <a:off x="0" y="171612"/>
            <a:ext cx="9144000" cy="521785"/>
          </a:xfrm>
          <a:prstGeom prst="rect">
            <a:avLst/>
          </a:prstGeom>
          <a:gradFill flip="none" rotWithShape="1"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  <a:tileRect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zh-CN" altLang="en-US" smtClean="0"/>
          </a:p>
        </p:txBody>
      </p:sp>
      <p:pic>
        <p:nvPicPr>
          <p:cNvPr id="3" name="图片 21"/>
          <p:cNvPicPr>
            <a:picLocks noChangeAspect="1"/>
          </p:cNvPicPr>
          <p:nvPr userDrawn="1"/>
        </p:nvPicPr>
        <p:blipFill>
          <a:blip r:embed="rId2" cstate="email"/>
          <a:srcRect l="-2669" r="-10663"/>
          <a:stretch>
            <a:fillRect/>
          </a:stretch>
        </p:blipFill>
        <p:spPr bwMode="auto">
          <a:xfrm>
            <a:off x="1675210" y="182564"/>
            <a:ext cx="746879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28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04635" y="252414"/>
            <a:ext cx="392906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 userDrawn="1"/>
        </p:nvGrpSpPr>
        <p:grpSpPr bwMode="auto">
          <a:xfrm>
            <a:off x="0" y="839788"/>
            <a:ext cx="9144000" cy="3122612"/>
            <a:chOff x="0" y="839788"/>
            <a:chExt cx="12192000" cy="3122612"/>
          </a:xfrm>
        </p:grpSpPr>
        <p:sp>
          <p:nvSpPr>
            <p:cNvPr id="3" name="矩形 14"/>
            <p:cNvSpPr>
              <a:spLocks noChangeArrowheads="1"/>
            </p:cNvSpPr>
            <p:nvPr/>
          </p:nvSpPr>
          <p:spPr bwMode="auto">
            <a:xfrm>
              <a:off x="0" y="840303"/>
              <a:ext cx="12192000" cy="3120789"/>
            </a:xfrm>
            <a:prstGeom prst="rect">
              <a:avLst/>
            </a:prstGeom>
            <a:solidFill>
              <a:srgbClr val="57D2E3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 smtClean="0"/>
            </a:p>
          </p:txBody>
        </p:sp>
        <p:pic>
          <p:nvPicPr>
            <p:cNvPr id="4" name="图片 28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80416" y="839788"/>
              <a:ext cx="11640122" cy="3122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矩形 14"/>
          <p:cNvSpPr>
            <a:spLocks noChangeArrowheads="1"/>
          </p:cNvSpPr>
          <p:nvPr/>
        </p:nvSpPr>
        <p:spPr bwMode="auto">
          <a:xfrm>
            <a:off x="0" y="2127510"/>
            <a:ext cx="9144000" cy="1356797"/>
          </a:xfrm>
          <a:prstGeom prst="rect">
            <a:avLst/>
          </a:prstGeom>
          <a:gradFill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zh-CN" altLang="en-US" smtClean="0"/>
          </a:p>
        </p:txBody>
      </p:sp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1985011" y="2373631"/>
            <a:ext cx="5827871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5400" b="1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谢谢观看！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14"/>
          <p:cNvSpPr>
            <a:spLocks noChangeArrowheads="1"/>
          </p:cNvSpPr>
          <p:nvPr/>
        </p:nvSpPr>
        <p:spPr bwMode="auto">
          <a:xfrm>
            <a:off x="4898" y="840302"/>
            <a:ext cx="9144000" cy="601769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zh-CN" altLang="en-US" dirty="0" smtClean="0"/>
          </a:p>
        </p:txBody>
      </p:sp>
      <p:grpSp>
        <p:nvGrpSpPr>
          <p:cNvPr id="11267" name="组合 8"/>
          <p:cNvGrpSpPr/>
          <p:nvPr/>
        </p:nvGrpSpPr>
        <p:grpSpPr bwMode="auto">
          <a:xfrm>
            <a:off x="866094" y="1911350"/>
            <a:ext cx="4739059" cy="1622727"/>
            <a:chOff x="304664" y="1998954"/>
            <a:chExt cx="6318042" cy="1623747"/>
          </a:xfrm>
        </p:grpSpPr>
        <p:sp>
          <p:nvSpPr>
            <p:cNvPr id="25" name="矩形 24"/>
            <p:cNvSpPr>
              <a:spLocks noChangeArrowheads="1"/>
            </p:cNvSpPr>
            <p:nvPr/>
          </p:nvSpPr>
          <p:spPr bwMode="auto">
            <a:xfrm>
              <a:off x="1563844" y="1998954"/>
              <a:ext cx="3799681" cy="5812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  <a:buFont typeface="Arial" panose="020B0604020202020204" pitchFamily="34" charset="0"/>
                <a:buNone/>
                <a:defRPr/>
              </a:pPr>
              <a:r>
                <a:rPr lang="en-US" altLang="zh-CN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 Unit 3  Lesson16</a:t>
              </a:r>
              <a:endPara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" name="TextBox 2"/>
            <p:cNvSpPr txBox="1">
              <a:spLocks noChangeArrowheads="1"/>
            </p:cNvSpPr>
            <p:nvPr/>
          </p:nvSpPr>
          <p:spPr bwMode="auto">
            <a:xfrm>
              <a:off x="304664" y="2791181"/>
              <a:ext cx="6318042" cy="8315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sz="4800" b="1" dirty="0" smtClean="0">
                  <a:latin typeface="Times New Roman" panose="02020603050405020304" pitchFamily="18" charset="0"/>
                  <a:ea typeface="黑体" panose="02010609060101010101" pitchFamily="2" charset="-122"/>
                  <a:sym typeface="+mn-ea"/>
                </a:rPr>
                <a:t>An </a:t>
              </a:r>
              <a:r>
                <a:rPr lang="en-US" altLang="zh-CN" sz="4800" b="1" dirty="0">
                  <a:latin typeface="Times New Roman" panose="02020603050405020304" pitchFamily="18" charset="0"/>
                  <a:ea typeface="黑体" panose="02010609060101010101" pitchFamily="2" charset="-122"/>
                  <a:sym typeface="+mn-ea"/>
                </a:rPr>
                <a:t>Email Is Fast</a:t>
              </a:r>
              <a:endParaRPr lang="en-US" altLang="zh-CN" sz="4800" b="1" spc="300" dirty="0" smtClean="0">
                <a:latin typeface="Times New Roman" panose="02020603050405020304" pitchFamily="18" charset="0"/>
                <a:ea typeface="黑体" panose="02010609060101010101" pitchFamily="2" charset="-122"/>
                <a:sym typeface="+mn-ea"/>
              </a:endParaRPr>
            </a:p>
          </p:txBody>
        </p:sp>
      </p:grpSp>
      <p:sp>
        <p:nvSpPr>
          <p:cNvPr id="20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269" name="图片 1" descr="英语冀教（三起）五年级下册（2014年新编）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3860" y="1525589"/>
            <a:ext cx="3034903" cy="455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974083" y="5480224"/>
            <a:ext cx="3038011" cy="4647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l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2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506" name="图片 1" descr="图片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60948" y="2105026"/>
            <a:ext cx="5636419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文本框 2"/>
          <p:cNvSpPr txBox="1">
            <a:spLocks noChangeArrowheads="1"/>
          </p:cNvSpPr>
          <p:nvPr/>
        </p:nvSpPr>
        <p:spPr bwMode="auto">
          <a:xfrm>
            <a:off x="1860949" y="1271588"/>
            <a:ext cx="5636418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4400" dirty="0">
                <a:latin typeface="Times New Roman" panose="02020603050405020304" pitchFamily="18" charset="0"/>
                <a:sym typeface="+mn-ea"/>
              </a:rPr>
              <a:t>我是小小歌唱家</a:t>
            </a: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91979" y="1449388"/>
            <a:ext cx="6003131" cy="5262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重点词汇：</a:t>
            </a:r>
            <a:endParaRPr lang="en-US" altLang="zh-CN" sz="3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email   idea   computer   use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正确书写电子邮件：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To: …</a:t>
            </a:r>
            <a:endParaRPr lang="en-US" altLang="zh-CN" sz="32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From: …</a:t>
            </a:r>
            <a:endParaRPr lang="en-US" altLang="zh-CN" sz="32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Subject: …</a:t>
            </a:r>
            <a:endParaRPr lang="en-US" altLang="zh-CN" sz="32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…</a:t>
            </a:r>
            <a:endParaRPr lang="zh-CN" altLang="en-US" sz="3200" b="1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3758" y="1171576"/>
            <a:ext cx="1915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Summary</a:t>
            </a: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54" name="文本框 1"/>
          <p:cNvSpPr txBox="1">
            <a:spLocks noChangeArrowheads="1"/>
          </p:cNvSpPr>
          <p:nvPr/>
        </p:nvSpPr>
        <p:spPr bwMode="auto">
          <a:xfrm>
            <a:off x="1110342" y="2202111"/>
            <a:ext cx="7048005" cy="33239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Go home and use the computer to write an email and send it out to the closest people.</a:t>
            </a:r>
          </a:p>
          <a:p>
            <a:pPr eaLnBrk="0" hangingPunct="0">
              <a:lnSpc>
                <a:spcPct val="150000"/>
              </a:lnSpc>
            </a:pPr>
            <a:endParaRPr lang="zh-CN" altLang="en-US" sz="2800" b="1" dirty="0">
              <a:latin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回家用电脑给自己最亲近的人写一封电子邮件并发送出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去。 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3129" y="1171576"/>
            <a:ext cx="21451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Homework</a:t>
            </a: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314" name="图片 2" descr="图片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7275" y="2284414"/>
            <a:ext cx="3195638" cy="336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图片 3" descr="图片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81563" y="2520951"/>
            <a:ext cx="3336131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560013" y="1163844"/>
            <a:ext cx="18932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Warm-up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338" name="图片 2" descr="图片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61947" y="3550166"/>
            <a:ext cx="2041922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文本框 3"/>
          <p:cNvSpPr txBox="1">
            <a:spLocks noChangeArrowheads="1"/>
          </p:cNvSpPr>
          <p:nvPr/>
        </p:nvSpPr>
        <p:spPr bwMode="auto">
          <a:xfrm>
            <a:off x="782660" y="1810464"/>
            <a:ext cx="5606263" cy="50475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I write you the email.</a:t>
            </a:r>
            <a:endParaRPr lang="en-US" altLang="zh-CN" sz="2800" b="1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No stamp, no pen.</a:t>
            </a:r>
            <a:endParaRPr lang="en-US" altLang="zh-CN" sz="2800" b="1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My computer sends it all.</a:t>
            </a:r>
            <a:endParaRPr lang="en-US" altLang="zh-CN" sz="2800" b="1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To you, my friend.</a:t>
            </a:r>
            <a:endParaRPr lang="en-US" altLang="zh-CN" sz="2800" b="1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First write the address,</a:t>
            </a:r>
            <a:endParaRPr lang="en-US" altLang="zh-CN" sz="2800" b="1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And who I send to.</a:t>
            </a:r>
            <a:endParaRPr lang="en-US" altLang="zh-CN" sz="2800" b="1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Don’t forget to write my name,</a:t>
            </a:r>
            <a:endParaRPr lang="en-US" altLang="zh-CN" sz="2800" b="1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At the end</a:t>
            </a:r>
            <a:r>
              <a:rPr lang="en-US" altLang="zh-CN" sz="2800" b="1" dirty="0" smtClean="0"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.</a:t>
            </a:r>
            <a:endParaRPr lang="en-US" altLang="zh-CN" sz="2800" b="1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1882" y="971521"/>
            <a:ext cx="15520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Lead-in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62" name="图片 2" descr="图片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43163" y="1873251"/>
            <a:ext cx="5607844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图片 3" descr="图片7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6998" y="2260600"/>
            <a:ext cx="3526631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5"/>
          <p:cNvSpPr txBox="1"/>
          <p:nvPr/>
        </p:nvSpPr>
        <p:spPr>
          <a:xfrm>
            <a:off x="773906" y="2260600"/>
            <a:ext cx="3452813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A postcard is slow. An email is fast. And it doesn’t need stamps. Let’s send an email.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5" name="文本框 6"/>
          <p:cNvSpPr txBox="1">
            <a:spLocks noChangeArrowheads="1"/>
          </p:cNvSpPr>
          <p:nvPr/>
        </p:nvSpPr>
        <p:spPr bwMode="auto">
          <a:xfrm>
            <a:off x="3933825" y="1147764"/>
            <a:ext cx="260947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800" b="1" dirty="0">
                <a:latin typeface="Times New Roman" panose="02020603050405020304" pitchFamily="18" charset="0"/>
                <a:sym typeface="+mn-ea"/>
              </a:rPr>
              <a:t>Send an email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3763" y="1128156"/>
            <a:ext cx="21130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Presentation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386" name="图片 1" descr="图片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54969" y="1330325"/>
            <a:ext cx="5643563" cy="520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图片 2" descr="图片7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744" y="2105026"/>
            <a:ext cx="2696766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3"/>
          <p:cNvSpPr txBox="1"/>
          <p:nvPr/>
        </p:nvSpPr>
        <p:spPr>
          <a:xfrm>
            <a:off x="615554" y="1981200"/>
            <a:ext cx="2697956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Good idea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！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I want to send an email to my father.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6389" name="图片 5" descr="图片7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91112" y="2854325"/>
            <a:ext cx="30861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本框 6"/>
          <p:cNvSpPr txBox="1"/>
          <p:nvPr/>
        </p:nvSpPr>
        <p:spPr>
          <a:xfrm>
            <a:off x="5580460" y="2892425"/>
            <a:ext cx="2596753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I want to send an email to Steven!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410" name="图片 1" descr="图片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41923" y="1425575"/>
            <a:ext cx="5578078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图片 2" descr="图片7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7263" y="1978025"/>
            <a:ext cx="2712244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3"/>
          <p:cNvSpPr txBox="1"/>
          <p:nvPr/>
        </p:nvSpPr>
        <p:spPr>
          <a:xfrm>
            <a:off x="957263" y="2105026"/>
            <a:ext cx="2451497" cy="166199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I want to send an email to Steven!</a:t>
            </a:r>
          </a:p>
          <a:p>
            <a:pPr eaLnBrk="0" hangingPunct="0">
              <a:defRPr/>
            </a:pP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434" name="图片 1" descr="图片7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88332" y="1239839"/>
            <a:ext cx="5607844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图片 2" descr="图片7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6060" y="2168525"/>
            <a:ext cx="2288381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3"/>
          <p:cNvSpPr txBox="1"/>
          <p:nvPr/>
        </p:nvSpPr>
        <p:spPr>
          <a:xfrm>
            <a:off x="1067991" y="2168526"/>
            <a:ext cx="1864519" cy="166199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Can we use the computer?</a:t>
            </a:r>
          </a:p>
          <a:p>
            <a:pPr eaLnBrk="0" hangingPunct="0">
              <a:defRPr/>
            </a:pP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8437" name="图片 5" descr="图片7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6754" y="2924175"/>
            <a:ext cx="1968103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本框 6"/>
          <p:cNvSpPr txBox="1"/>
          <p:nvPr/>
        </p:nvSpPr>
        <p:spPr>
          <a:xfrm>
            <a:off x="7104459" y="3079750"/>
            <a:ext cx="10657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Sure.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458" name="图片 1" descr="QQ截图20180104205627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33475" y="1098550"/>
            <a:ext cx="7256860" cy="551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482" name="图片 1" descr="图片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63341" y="2001839"/>
            <a:ext cx="5609034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文本框 2"/>
          <p:cNvSpPr txBox="1">
            <a:spLocks noChangeArrowheads="1"/>
          </p:cNvSpPr>
          <p:nvPr/>
        </p:nvSpPr>
        <p:spPr bwMode="auto">
          <a:xfrm>
            <a:off x="1963341" y="1171576"/>
            <a:ext cx="5609034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4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我是小小写信家</a:t>
            </a:r>
          </a:p>
        </p:txBody>
      </p:sp>
      <p:sp>
        <p:nvSpPr>
          <p:cNvPr id="8" name="矩形 7"/>
          <p:cNvSpPr/>
          <p:nvPr/>
        </p:nvSpPr>
        <p:spPr>
          <a:xfrm>
            <a:off x="263128" y="1171576"/>
            <a:ext cx="10807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Practice</a:t>
            </a: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</Words>
  <Application>Microsoft Office PowerPoint</Application>
  <PresentationFormat>全屏显示(4:3)</PresentationFormat>
  <Paragraphs>50</Paragraphs>
  <Slides>13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黑体</vt:lpstr>
      <vt:lpstr>宋体</vt:lpstr>
      <vt:lpstr>微软雅黑</vt:lpstr>
      <vt:lpstr>Arial</vt:lpstr>
      <vt:lpstr>Calibri</vt:lpstr>
      <vt:lpstr>Calibri Light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2013-07-01T03:05:00Z</dcterms:created>
  <dcterms:modified xsi:type="dcterms:W3CDTF">2023-01-16T18:58:00Z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5FBFF72DCF74442FAD285500D593DD8D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