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57502-5102-4B3F-933D-4750F1C0775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4CE1F-D2B7-4DA6-A14B-6C45D3652C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F1A-1DFD-476D-96A0-3F2DFA581B52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03822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90950"/>
            <a:ext cx="6400800" cy="100647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5451F"/>
          </a:solidFill>
          <a:latin typeface="黑体" panose="02010609060101010101" pitchFamily="2" charset="-122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rgbClr val="35451F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27E.TIF" TargetMode="External"/><Relationship Id="rId5" Type="http://schemas.openxmlformats.org/officeDocument/2006/relationships/image" Target="../media/image6.png"/><Relationship Id="rId4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DD6.TIF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22831;&#23454;&#22522;&#30784;.T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&#33021;&#21147;&#25552;&#21319;1.T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-994" y="1595001"/>
            <a:ext cx="914499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200" b="1" dirty="0">
                <a:solidFill>
                  <a:srgbClr val="000000"/>
                </a:solidFill>
                <a:latin typeface="Raleway" pitchFamily="2" charset="0"/>
                <a:ea typeface="Raleway" pitchFamily="2" charset="0"/>
              </a:rPr>
              <a:t>Unit 4</a:t>
            </a:r>
            <a:r>
              <a:rPr lang="zh-CN" altLang="en-US" sz="4200" b="1" dirty="0">
                <a:solidFill>
                  <a:srgbClr val="000000"/>
                </a:solidFill>
                <a:latin typeface="Raleway" pitchFamily="2" charset="0"/>
                <a:ea typeface="Raleway" pitchFamily="2" charset="0"/>
              </a:rPr>
              <a:t>  </a:t>
            </a:r>
            <a:r>
              <a:rPr lang="en-US" altLang="zh-CN" sz="4200" b="1" dirty="0">
                <a:solidFill>
                  <a:srgbClr val="000000"/>
                </a:solidFill>
                <a:latin typeface="Raleway" pitchFamily="2" charset="0"/>
                <a:ea typeface="Raleway" pitchFamily="2" charset="0"/>
              </a:rPr>
              <a:t>Where's my schoolbag?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430740" y="3064603"/>
            <a:ext cx="4078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Section A</a:t>
            </a:r>
            <a:r>
              <a:rPr lang="en-US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  </a:t>
            </a: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(1a～1c)</a:t>
            </a:r>
            <a:endParaRPr lang="en-US" altLang="zh-CN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65371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8355" name="Object 3"/>
          <p:cNvGraphicFramePr>
            <a:graphicFrameLocks noChangeAspect="1"/>
          </p:cNvGraphicFramePr>
          <p:nvPr/>
        </p:nvGraphicFramePr>
        <p:xfrm>
          <a:off x="461963" y="1376363"/>
          <a:ext cx="8440737" cy="541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5" imgW="8794750" imgH="5632450" progId="Word.Document.8">
                  <p:embed/>
                </p:oleObj>
              </mc:Choice>
              <mc:Fallback>
                <p:oleObj name="文档" r:id="rId5" imgW="8794750" imgH="563245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376363"/>
                        <a:ext cx="8440737" cy="541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276600" y="2819400"/>
            <a:ext cx="1362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A→Where 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5638800" y="3581400"/>
            <a:ext cx="1855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A→Excuse  me 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657600" y="5105400"/>
            <a:ext cx="1210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B→keys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9379" name="Object 3"/>
          <p:cNvGraphicFramePr>
            <a:graphicFrameLocks noChangeAspect="1"/>
          </p:cNvGraphicFramePr>
          <p:nvPr/>
        </p:nvGraphicFramePr>
        <p:xfrm>
          <a:off x="457200" y="1752600"/>
          <a:ext cx="8324850" cy="341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5" imgW="8676005" imgH="3557270" progId="Word.Document.8">
                  <p:embed/>
                </p:oleObj>
              </mc:Choice>
              <mc:Fallback>
                <p:oleObj name="文档" r:id="rId5" imgW="8676005" imgH="355727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8324850" cy="341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4800600" y="1828800"/>
            <a:ext cx="1136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C→your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5334000" y="2667000"/>
            <a:ext cx="1030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C→sofa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09600" y="1584325"/>
            <a:ext cx="8229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方位介词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under</a:t>
            </a:r>
            <a:r>
              <a:rPr lang="zh-CN" altLang="en-US" sz="20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的用法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on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in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under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三者都是方位介词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后跟名词或代词构成介词短语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  <a:cs typeface="Times New Roman" panose="02020603050405020304" pitchFamily="18" charset="0"/>
              </a:rPr>
              <a:t>表示所处的不同位置。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1)on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上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指一物体在另一物体的表面上。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(2)in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里面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指一物体在另一物体的内部。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(3)under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指一物体在另一物体的正下方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两物体不接触。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表示某物或某人在某方位时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常用句型为：主语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人或物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am/is/are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＋介词短语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表地点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</a:p>
        </p:txBody>
      </p:sp>
      <p:pic>
        <p:nvPicPr>
          <p:cNvPr id="220163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09600" y="1676400"/>
            <a:ext cx="8229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Where's my schoolbag</a:t>
            </a:r>
            <a:r>
              <a:rPr lang="zh-CN" altLang="en-US" sz="20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？我的书包在哪？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这是由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where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放在句首引导的特殊疑问句。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where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是特殊疑问词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在哪儿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在哪里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用来询问某人或某物所在的位置。句型结构为：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Where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is/are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＋主语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人或物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？意为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某人或某物在哪儿？</a:t>
            </a:r>
            <a:r>
              <a:rPr lang="zh-CN" altLang="en-US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回答时不用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应用句型：主语＋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is/are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＋表示地点的介词短语。主语一般用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it(he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she)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来代替问句中的单数或复数主语。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</a:p>
        </p:txBody>
      </p:sp>
      <p:pic>
        <p:nvPicPr>
          <p:cNvPr id="221187" name="Picture 3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304800"/>
            <a:ext cx="5029200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467544" y="2644775"/>
            <a:ext cx="7848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一、根据句意及图示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用恰当的介词填空。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The dog is _____the box.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quilt is ____the bed.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Bob's pencil box is ___the desk and his schoolbag is ______the desk.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Her books are _____the bookcase.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Lily's watch is _______the chair.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448744" y="36353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3134544" y="40925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6563544" y="409257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2829744" y="45497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2829744" y="500697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</a:t>
            </a:r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2448744" y="31781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</a:p>
        </p:txBody>
      </p:sp>
      <p:pic>
        <p:nvPicPr>
          <p:cNvPr id="222218" name="Picture 10" descr="C:\Users\Administrator\Desktop\七上英语（人教）练闯考教师用书２０１５（武汉）\A27E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066800"/>
            <a:ext cx="3352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3" grpId="0"/>
      <p:bldP spid="222214" grpId="0"/>
      <p:bldP spid="222215" grpId="0"/>
      <p:bldP spid="222216" grpId="0"/>
      <p:bldP spid="2222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4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0525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Text Box 3"/>
          <p:cNvSpPr txBox="1">
            <a:spLocks noChangeArrowheads="1"/>
          </p:cNvSpPr>
          <p:nvPr/>
        </p:nvSpPr>
        <p:spPr bwMode="auto">
          <a:xfrm>
            <a:off x="1447800" y="23463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23236" name="Text Box 4"/>
          <p:cNvSpPr txBox="1">
            <a:spLocks noChangeArrowheads="1"/>
          </p:cNvSpPr>
          <p:nvPr/>
        </p:nvSpPr>
        <p:spPr bwMode="auto">
          <a:xfrm>
            <a:off x="2133600" y="4191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685800" y="1371600"/>
            <a:ext cx="78486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二、单项选择。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6.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黑体" panose="0201060906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Where are your books?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—______ on the sofa.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They're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Are the erasers in the box?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isn't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is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 aren't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 are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/>
      <p:bldP spid="2232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5800" y="1524000"/>
            <a:ext cx="807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 is my watch?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on the desk.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Who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9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are her 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—______ are on the table.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key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keys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keys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key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828800" y="1600200"/>
            <a:ext cx="403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276600" y="3429000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Picture 2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762000" y="1676400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10.—Where is your pen?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—It's ______ the desk.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of</a:t>
            </a:r>
            <a:endParaRPr lang="de-DE" altLang="zh-CN" sz="2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de-DE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de-DE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de-DE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  D</a:t>
            </a:r>
            <a:r>
              <a:rPr lang="zh-CN" altLang="de-DE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de-DE" altLang="zh-CN" sz="2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905000" y="2209800"/>
            <a:ext cx="417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225285" name="Picture 5" descr="C:\Users\Administrator\Desktop\七上英语（人教）练闯考教师用书２０１５（武汉）\DD6.TIF"/>
          <p:cNvPicPr>
            <a:picLocks noChangeAspect="1" noChangeArrowheads="1"/>
          </p:cNvPicPr>
          <p:nvPr/>
        </p:nvPicPr>
        <p:blipFill>
          <a:blip r:embed="rId4" r:link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905000"/>
            <a:ext cx="2209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3429000" y="1981200"/>
            <a:ext cx="1811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under  the   sofa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85800" y="1447800"/>
            <a:ext cx="80772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三、根据句意及汉语提示完成句子。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 her dictionary _________________(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在沙发下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are my books?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—They're __________________(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在课桌内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Your 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电脑游戏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is _______________(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在书柜上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Where's my pen?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—It's ________________(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在椅子上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宋体" panose="02010600030101010101" pitchFamily="2" charset="-122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is my schoolbag?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—It's ___________________(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在床上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2438400" y="2895600"/>
            <a:ext cx="147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 the   desk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2057400" y="3352800"/>
            <a:ext cx="1817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computer  game</a:t>
            </a:r>
          </a:p>
        </p:txBody>
      </p:sp>
      <p:pic>
        <p:nvPicPr>
          <p:cNvPr id="226310" name="Picture 6" descr="C:\Users\Administrator\Desktop\七上英语（人教）练闯考教师用书２０１５（武汉）\夯实基础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81000"/>
            <a:ext cx="67818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5334000" y="3352800"/>
            <a:ext cx="1819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bookcase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1981200" y="4267200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the chair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2133600" y="5181600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 the  bed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8" grpId="0"/>
      <p:bldP spid="226309" grpId="0"/>
      <p:bldP spid="226311" grpId="0"/>
      <p:bldP spid="226312" grpId="0"/>
      <p:bldP spid="2263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85800" y="1279525"/>
            <a:ext cx="76200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四、按要求完成句子。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computer is on the table.(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改为一般疑问句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_____the computer ________the table?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His keys are 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__________his keys?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</a:t>
            </a:r>
            <a:r>
              <a:rPr lang="en-US" altLang="zh-CN" sz="2000" u="sng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key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on the table.(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___________on the table?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ruler is in the pencil box.(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改为一般疑问句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___________in the pencil box?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it in your bag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作否定回答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it 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．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219200" y="2286000"/>
            <a:ext cx="366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</a:t>
            </a:r>
          </a:p>
        </p:txBody>
      </p:sp>
      <p:pic>
        <p:nvPicPr>
          <p:cNvPr id="227332" name="Picture 4" descr="C:\Users\Administrator\Desktop\七上英语（人教）练闯考教师用书２０１５（武汉）\能力提升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81000"/>
            <a:ext cx="69342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3429000" y="228600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990600" y="3200400"/>
            <a:ext cx="1296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 are </a:t>
            </a:r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1219200" y="4114800"/>
            <a:ext cx="1028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 is 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1066800" y="5029200"/>
            <a:ext cx="1344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the ruler </a:t>
            </a: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1371600" y="594360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2667000" y="5943600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isn't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3" grpId="0"/>
      <p:bldP spid="227334" grpId="0"/>
      <p:bldP spid="227335" grpId="0"/>
      <p:bldP spid="227336" grpId="0"/>
      <p:bldP spid="227337" grpId="0"/>
      <p:bldP spid="227338" grpId="0"/>
    </p:bldLst>
  </p:timing>
</p:sld>
</file>

<file path=ppt/theme/theme1.xml><?xml version="1.0" encoding="utf-8"?>
<a:theme xmlns:a="http://schemas.openxmlformats.org/drawingml/2006/main" name="WWW.2PPT.COM&#10;">
  <a:themeElements>
    <a:clrScheme name="浅绿商务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浅绿商务">
      <a:majorFont>
        <a:latin typeface="黑体"/>
        <a:ea typeface="微软雅黑"/>
        <a:cs typeface=""/>
      </a:majorFont>
      <a:minorFont>
        <a:latin typeface="黑体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浅绿商务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绿商务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绿商务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670</Words>
  <Application>Microsoft Office PowerPoint</Application>
  <PresentationFormat>全屏显示(4:3)</PresentationFormat>
  <Paragraphs>88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MingLiU_HKSCS</vt:lpstr>
      <vt:lpstr>Raleway</vt:lpstr>
      <vt:lpstr>方正行楷_GBK</vt:lpstr>
      <vt:lpstr>仿宋_GB2312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2017-10-11T02:42:00Z</dcterms:created>
  <dcterms:modified xsi:type="dcterms:W3CDTF">2023-01-16T18:58:06Z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1A5CCC6CA1EC40DA984EA7D6C35C7E5A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