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39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A8B6C-2358-4A6C-B0DE-EF60011DC91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275C9-C849-4B92-918B-FD6D74BC53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275C9-C849-4B92-918B-FD6D74BC537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8AB7D-377E-44A0-AA33-F2FB610E37A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6ECCC-0B83-45D5-A949-E25A0880F92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04224-F512-483F-8FC8-B6D18A949D0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88AE8-4F7A-4B99-B2A6-3773637FEE6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2A603-910D-4A14-B7E9-BEAFD109D22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0D0FA-8C02-4549-9A38-30596A4DC42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E35B2-393B-475A-B453-A574C1FAFA0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F6D60-0E7F-4C99-B776-63CD4022495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4000E-A178-4249-81B1-76F5D868B4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13E0F-1050-43B9-A3C4-7F561BE0967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BDA5E-1F1B-4230-874F-92EC70BB72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F6251065-ABF8-4517-930F-43A96282B6A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6"/>
          <p:cNvSpPr txBox="1">
            <a:spLocks noChangeArrowheads="1"/>
          </p:cNvSpPr>
          <p:nvPr/>
        </p:nvSpPr>
        <p:spPr bwMode="auto">
          <a:xfrm>
            <a:off x="0" y="1524000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Unit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Past and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Present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48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Integrated skills</a:t>
            </a:r>
            <a:endParaRPr lang="en-US" sz="48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62854" y="538479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7038" y="0"/>
            <a:ext cx="3636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0" y="0"/>
            <a:ext cx="195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Present 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-76200" y="1112838"/>
            <a:ext cx="5872163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25450" indent="-4254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1 Environment: smaller ____ , new ____ 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station, 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tall ____      and new 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roads.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2 Transport : bus, taxi and ____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3 Living conditions: new ____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sz="3200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357188" y="1354138"/>
            <a:ext cx="118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lakes</a:t>
            </a:r>
          </a:p>
        </p:txBody>
      </p:sp>
      <p:sp>
        <p:nvSpPr>
          <p:cNvPr id="81926" name="Text Box 9"/>
          <p:cNvSpPr txBox="1">
            <a:spLocks noChangeArrowheads="1"/>
          </p:cNvSpPr>
          <p:nvPr/>
        </p:nvSpPr>
        <p:spPr bwMode="auto">
          <a:xfrm>
            <a:off x="2571750" y="1357313"/>
            <a:ext cx="1655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railway</a:t>
            </a:r>
          </a:p>
        </p:txBody>
      </p:sp>
      <p:sp>
        <p:nvSpPr>
          <p:cNvPr id="81927" name="Text Box 12"/>
          <p:cNvSpPr txBox="1">
            <a:spLocks noChangeArrowheads="1"/>
          </p:cNvSpPr>
          <p:nvPr/>
        </p:nvSpPr>
        <p:spPr bwMode="auto">
          <a:xfrm>
            <a:off x="900113" y="2492375"/>
            <a:ext cx="198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buildings</a:t>
            </a:r>
          </a:p>
        </p:txBody>
      </p:sp>
      <p:sp>
        <p:nvSpPr>
          <p:cNvPr id="81928" name="Text Box 13"/>
          <p:cNvSpPr txBox="1">
            <a:spLocks noChangeArrowheads="1"/>
          </p:cNvSpPr>
          <p:nvPr/>
        </p:nvSpPr>
        <p:spPr bwMode="auto">
          <a:xfrm>
            <a:off x="1331913" y="4292600"/>
            <a:ext cx="114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train</a:t>
            </a:r>
          </a:p>
        </p:txBody>
      </p:sp>
      <p:sp>
        <p:nvSpPr>
          <p:cNvPr id="81929" name="Text Box 14"/>
          <p:cNvSpPr txBox="1">
            <a:spLocks noChangeArrowheads="1"/>
          </p:cNvSpPr>
          <p:nvPr/>
        </p:nvSpPr>
        <p:spPr bwMode="auto">
          <a:xfrm>
            <a:off x="323850" y="5445125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flats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  <p:bldP spid="81924" grpId="0" autoUpdateAnimBg="0"/>
      <p:bldP spid="81925" grpId="0" autoUpdateAnimBg="0"/>
      <p:bldP spid="81926" grpId="0" autoUpdateAnimBg="0"/>
      <p:bldP spid="81927" grpId="0" autoUpdateAnimBg="0"/>
      <p:bldP spid="81928" grpId="0" autoUpdateAnimBg="0"/>
      <p:bldP spid="8192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矩形 1"/>
          <p:cNvSpPr>
            <a:spLocks noChangeArrowheads="1"/>
          </p:cNvSpPr>
          <p:nvPr/>
        </p:nvSpPr>
        <p:spPr bwMode="auto">
          <a:xfrm>
            <a:off x="-66675" y="0"/>
            <a:ext cx="6353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</a:rPr>
              <a:t>Task2: Ask and answer in pairs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82947" name="Rectangle 1"/>
          <p:cNvSpPr>
            <a:spLocks noChangeArrowheads="1"/>
          </p:cNvSpPr>
          <p:nvPr/>
        </p:nvSpPr>
        <p:spPr bwMode="auto">
          <a:xfrm>
            <a:off x="357188" y="2397125"/>
            <a:ext cx="86439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33350" algn="l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environment like in the past in Starlight Town?</a:t>
            </a:r>
            <a:endParaRPr lang="en-US" sz="3200" b="1" dirty="0">
              <a:solidFill>
                <a:srgbClr val="FF0000"/>
              </a:solidFill>
            </a:endParaRPr>
          </a:p>
          <a:p>
            <a:pPr indent="133350" algn="l" eaLnBrk="0" hangingPunc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There were green hills, clean and fresh air···what about the environment now?</a:t>
            </a:r>
            <a:endParaRPr lang="en-US" sz="3200" b="1" dirty="0">
              <a:solidFill>
                <a:srgbClr val="0000FF"/>
              </a:solidFill>
            </a:endParaRPr>
          </a:p>
          <a:p>
            <a:pPr indent="133350" algn="l" eaLnBrk="0" hangingPunc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the lakes become smaller, and there is a railway station, tall building and new flats.</a:t>
            </a:r>
            <a:endParaRPr lang="en-US" sz="3200" b="1" dirty="0">
              <a:solidFill>
                <a:srgbClr val="FF0000"/>
              </a:solidFill>
            </a:endParaRPr>
          </a:p>
          <a:p>
            <a:pPr indent="133350" algn="l" eaLnBrk="0" hangingPunc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Oh, it has changed a lot over the years/a lot of changes have taken place here.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82948" name="Picture 6" descr="CIMG1639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684213" y="549275"/>
            <a:ext cx="2414587" cy="2071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9" name="Picture 7" descr="未标题-2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5076825" y="476250"/>
            <a:ext cx="2376488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476250"/>
            <a:ext cx="7775575" cy="3024188"/>
          </a:xfrm>
          <a:noFill/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3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Kitty is writing about Starlight Town in her diary. Complete her diary entry on the next page with the words in the box.</a:t>
            </a:r>
          </a:p>
        </p:txBody>
      </p:sp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827088" y="3644900"/>
            <a:ext cx="7904162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air    bicycle      birds buildings     flats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hills    houses   modern     railway  taxi</a:t>
            </a:r>
          </a:p>
        </p:txBody>
      </p:sp>
      <p:sp>
        <p:nvSpPr>
          <p:cNvPr id="83972" name="Rectangle 1"/>
          <p:cNvSpPr>
            <a:spLocks noChangeArrowheads="1"/>
          </p:cNvSpPr>
          <p:nvPr/>
        </p:nvSpPr>
        <p:spPr bwMode="auto">
          <a:xfrm>
            <a:off x="0" y="58738"/>
            <a:ext cx="6827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33350" algn="l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</a:rPr>
              <a:t>Task3: Finish the exercises in A3.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autoUpdateAnimBg="0"/>
      <p:bldP spid="839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0" y="430213"/>
            <a:ext cx="9144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13 February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Dear Diary,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Today, I borrowed a book about Starlight Town’s past and present. Starlight Town was very beautiful years ago. There were green _______ and wild _______ near the lake. The _______ was clean and fresh then.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Now it has become a _______ town. There is a new_______ station. There are some new roads</a:t>
            </a:r>
          </a:p>
        </p:txBody>
      </p:sp>
      <p:sp>
        <p:nvSpPr>
          <p:cNvPr id="84995" name="Text Box 6"/>
          <p:cNvSpPr txBox="1">
            <a:spLocks noChangeArrowheads="1"/>
          </p:cNvSpPr>
          <p:nvPr/>
        </p:nvSpPr>
        <p:spPr bwMode="auto">
          <a:xfrm>
            <a:off x="98425" y="3714750"/>
            <a:ext cx="979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hills</a:t>
            </a:r>
          </a:p>
        </p:txBody>
      </p:sp>
      <p:sp>
        <p:nvSpPr>
          <p:cNvPr id="84996" name="Text Box 7"/>
          <p:cNvSpPr txBox="1">
            <a:spLocks noChangeArrowheads="1"/>
          </p:cNvSpPr>
          <p:nvPr/>
        </p:nvSpPr>
        <p:spPr bwMode="auto">
          <a:xfrm>
            <a:off x="3563938" y="3719513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birds</a:t>
            </a:r>
          </a:p>
        </p:txBody>
      </p:sp>
      <p:sp>
        <p:nvSpPr>
          <p:cNvPr id="84997" name="Text Box 8"/>
          <p:cNvSpPr txBox="1">
            <a:spLocks noChangeArrowheads="1"/>
          </p:cNvSpPr>
          <p:nvPr/>
        </p:nvSpPr>
        <p:spPr bwMode="auto">
          <a:xfrm>
            <a:off x="252413" y="4292600"/>
            <a:ext cx="6715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air</a:t>
            </a:r>
          </a:p>
        </p:txBody>
      </p:sp>
      <p:sp>
        <p:nvSpPr>
          <p:cNvPr id="84998" name="Text Box 9"/>
          <p:cNvSpPr txBox="1">
            <a:spLocks noChangeArrowheads="1"/>
          </p:cNvSpPr>
          <p:nvPr/>
        </p:nvSpPr>
        <p:spPr bwMode="auto">
          <a:xfrm>
            <a:off x="3881438" y="5132388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modern</a:t>
            </a:r>
          </a:p>
        </p:txBody>
      </p:sp>
      <p:sp>
        <p:nvSpPr>
          <p:cNvPr id="84999" name="Text Box 10"/>
          <p:cNvSpPr txBox="1">
            <a:spLocks noChangeArrowheads="1"/>
          </p:cNvSpPr>
          <p:nvPr/>
        </p:nvSpPr>
        <p:spPr bwMode="auto">
          <a:xfrm>
            <a:off x="681038" y="5718175"/>
            <a:ext cx="1684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railway</a:t>
            </a:r>
            <a:r>
              <a:rPr 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00" name="Rectangle 5"/>
          <p:cNvSpPr>
            <a:spLocks noChangeArrowheads="1"/>
          </p:cNvSpPr>
          <p:nvPr/>
        </p:nvSpPr>
        <p:spPr bwMode="auto">
          <a:xfrm>
            <a:off x="36513" y="-23813"/>
            <a:ext cx="9144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00"/>
                </a:solidFill>
                <a:latin typeface="Constantia" panose="02030602050306030303" charset="0"/>
              </a:rPr>
              <a:t>Complete Kitty’s diary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  <p:bldP spid="84996" grpId="0" autoUpdateAnimBg="0"/>
      <p:bldP spid="84997" grpId="0" autoUpdateAnimBg="0"/>
      <p:bldP spid="84998" grpId="0" autoUpdateAnimBg="0"/>
      <p:bldP spid="849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too. people can now travel to and from the town by bus ____, or train, but in the past, people could only travel by bus or ______. Another big change is the many tall _______  in the town. Local people used to live in old _______, but now, most of them have moved into new _______.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Starlight Town has changed a lot over the years. I hope I can visit it again.</a:t>
            </a:r>
          </a:p>
        </p:txBody>
      </p:sp>
      <p:sp>
        <p:nvSpPr>
          <p:cNvPr id="86019" name="Text Box 12"/>
          <p:cNvSpPr txBox="1">
            <a:spLocks noChangeArrowheads="1"/>
          </p:cNvSpPr>
          <p:nvPr/>
        </p:nvSpPr>
        <p:spPr bwMode="auto">
          <a:xfrm>
            <a:off x="1403350" y="89535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taxi</a:t>
            </a:r>
          </a:p>
        </p:txBody>
      </p:sp>
      <p:sp>
        <p:nvSpPr>
          <p:cNvPr id="86020" name="Text Box 13"/>
          <p:cNvSpPr txBox="1">
            <a:spLocks noChangeArrowheads="1"/>
          </p:cNvSpPr>
          <p:nvPr/>
        </p:nvSpPr>
        <p:spPr bwMode="auto">
          <a:xfrm>
            <a:off x="4976813" y="1460500"/>
            <a:ext cx="151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bicycle</a:t>
            </a:r>
          </a:p>
        </p:txBody>
      </p:sp>
      <p:sp>
        <p:nvSpPr>
          <p:cNvPr id="86021" name="Text Box 14"/>
          <p:cNvSpPr txBox="1">
            <a:spLocks noChangeArrowheads="1"/>
          </p:cNvSpPr>
          <p:nvPr/>
        </p:nvSpPr>
        <p:spPr bwMode="auto">
          <a:xfrm>
            <a:off x="4427538" y="2112963"/>
            <a:ext cx="188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buildings</a:t>
            </a:r>
          </a:p>
        </p:txBody>
      </p:sp>
      <p:sp>
        <p:nvSpPr>
          <p:cNvPr id="86022" name="Text Box 15"/>
          <p:cNvSpPr txBox="1">
            <a:spLocks noChangeArrowheads="1"/>
          </p:cNvSpPr>
          <p:nvPr/>
        </p:nvSpPr>
        <p:spPr bwMode="auto">
          <a:xfrm>
            <a:off x="6156325" y="2546350"/>
            <a:ext cx="1441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houses</a:t>
            </a:r>
          </a:p>
        </p:txBody>
      </p:sp>
      <p:sp>
        <p:nvSpPr>
          <p:cNvPr id="86023" name="Text Box 15"/>
          <p:cNvSpPr txBox="1">
            <a:spLocks noChangeArrowheads="1"/>
          </p:cNvSpPr>
          <p:nvPr/>
        </p:nvSpPr>
        <p:spPr bwMode="auto">
          <a:xfrm>
            <a:off x="323850" y="3697288"/>
            <a:ext cx="979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flats</a:t>
            </a:r>
          </a:p>
        </p:txBody>
      </p:sp>
      <p:sp>
        <p:nvSpPr>
          <p:cNvPr id="86024" name="WordArt 10"/>
          <p:cNvSpPr>
            <a:spLocks noChangeArrowheads="1" noChangeShapeType="1" noTextEdit="1"/>
          </p:cNvSpPr>
          <p:nvPr/>
        </p:nvSpPr>
        <p:spPr bwMode="auto">
          <a:xfrm rot="21477074">
            <a:off x="4660900" y="5726113"/>
            <a:ext cx="3979863" cy="1060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altLang="zh-CN" sz="4800" b="1" kern="10">
                <a:ln w="38100">
                  <a:solidFill>
                    <a:schemeClr val="bg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20000" scaled="1"/>
                </a:gradFill>
                <a:effectLst>
                  <a:outerShdw sy="50000" rotWithShape="0">
                    <a:srgbClr val="C0C0C0"/>
                  </a:outerShdw>
                </a:effectLst>
                <a:latin typeface="Comic Sans MS" panose="030F0702030302020204"/>
              </a:rPr>
              <a:t>Read it loudly.</a:t>
            </a:r>
            <a:endParaRPr lang="zh-CN" altLang="en-US" sz="4800" b="1" kern="10">
              <a:ln w="38100">
                <a:solidFill>
                  <a:schemeClr val="bg1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20000" scaled="1"/>
              </a:gradFill>
              <a:effectLst>
                <a:outerShdw sy="50000" rotWithShape="0">
                  <a:srgbClr val="C0C0C0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  <p:bldP spid="86020" grpId="0" autoUpdateAnimBg="0"/>
      <p:bldP spid="86021" grpId="0" autoUpdateAnimBg="0"/>
      <p:bldP spid="86022" grpId="0" autoUpdateAnimBg="0"/>
      <p:bldP spid="86023" grpId="0" autoUpdateAnimBg="0"/>
      <p:bldP spid="860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ADMINI~1\appdata\roaming\360se6\USERDA~1\Temp\200921~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67341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0" y="5143500"/>
            <a:ext cx="871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/>
              <a:t>Some of my classmates at </a:t>
            </a:r>
            <a:r>
              <a:rPr lang="en-US" sz="3600" b="1">
                <a:solidFill>
                  <a:srgbClr val="FF0000"/>
                </a:solidFill>
              </a:rPr>
              <a:t>primary school   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87044" name="TextBox 5"/>
          <p:cNvSpPr txBox="1">
            <a:spLocks noChangeArrowheads="1"/>
          </p:cNvSpPr>
          <p:nvPr/>
        </p:nvSpPr>
        <p:spPr bwMode="auto">
          <a:xfrm>
            <a:off x="7000875" y="2428875"/>
            <a:ext cx="1838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/>
              <a:t>go abroad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utoUpdateAnimBg="0"/>
      <p:bldP spid="8704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ADMINI~1\appdata\roaming\360se6\USERDA~1\Temp\D56B36~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3286125"/>
            <a:ext cx="32385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4" descr="c:\users\ADMINI~1\appdata\roaming\360se6\USERDA~1\Temp\U_2782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Box 4"/>
          <p:cNvSpPr txBox="1">
            <a:spLocks noChangeArrowheads="1"/>
          </p:cNvSpPr>
          <p:nvPr/>
        </p:nvSpPr>
        <p:spPr bwMode="auto">
          <a:xfrm>
            <a:off x="3214688" y="928688"/>
            <a:ext cx="59293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</a:rPr>
              <a:t>Keep in touch with </a:t>
            </a:r>
            <a:r>
              <a:rPr lang="en-US" sz="3200" b="1"/>
              <a:t>each other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88069" name="TextBox 5"/>
          <p:cNvSpPr txBox="1">
            <a:spLocks noChangeArrowheads="1"/>
          </p:cNvSpPr>
          <p:nvPr/>
        </p:nvSpPr>
        <p:spPr bwMode="auto">
          <a:xfrm>
            <a:off x="3143250" y="4214813"/>
            <a:ext cx="6000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/>
              <a:t>Mainly </a:t>
            </a:r>
            <a:r>
              <a:rPr lang="en-US" sz="3200" b="1">
                <a:solidFill>
                  <a:srgbClr val="FF0000"/>
                </a:solidFill>
              </a:rPr>
              <a:t>communicate</a:t>
            </a:r>
            <a:r>
              <a:rPr lang="en-US" sz="3200" b="1"/>
              <a:t> by email 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88070" name="TextBox 6"/>
          <p:cNvSpPr txBox="1">
            <a:spLocks noChangeArrowheads="1"/>
          </p:cNvSpPr>
          <p:nvPr/>
        </p:nvSpPr>
        <p:spPr bwMode="auto">
          <a:xfrm>
            <a:off x="714375" y="5572125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/>
              <a:t>The Internet </a:t>
            </a:r>
            <a:r>
              <a:rPr lang="en-US" sz="3200" b="1">
                <a:solidFill>
                  <a:srgbClr val="FF0000"/>
                </a:solidFill>
              </a:rPr>
              <a:t>makes communication </a:t>
            </a:r>
            <a:r>
              <a:rPr lang="en-US" sz="3200" b="1"/>
              <a:t>easier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utoUpdateAnimBg="0"/>
      <p:bldP spid="88069" grpId="0" autoUpdateAnimBg="0"/>
      <p:bldP spid="8807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ChangeArrowheads="1"/>
          </p:cNvSpPr>
          <p:nvPr/>
        </p:nvSpPr>
        <p:spPr bwMode="auto">
          <a:xfrm>
            <a:off x="214313" y="685800"/>
            <a:ext cx="8429625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33350" algn="l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Task4: Listen and answer some questions.</a:t>
            </a:r>
          </a:p>
          <a:p>
            <a:pPr indent="133350" algn="l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pPr indent="133350" algn="l" eaLnBrk="0" hangingPunct="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Where has Becky just returned from?</a:t>
            </a:r>
          </a:p>
          <a:p>
            <a:pPr indent="133350" algn="l" eaLnBrk="0" hangingPunct="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indent="133350" algn="l" eaLnBrk="0" hangingPunct="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When did they last see each other?</a:t>
            </a:r>
          </a:p>
          <a:p>
            <a:pPr indent="133350" algn="l" eaLnBrk="0" hangingPunct="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indent="133350" algn="l" eaLnBrk="0" hangingPunc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How do they keep in touch with each other?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</a:p>
          <a:p>
            <a:pPr indent="133350" algn="l" eaLnBrk="0" hangingPunct="0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And why?</a:t>
            </a:r>
            <a:endParaRPr lang="en-US" sz="3200" b="1" dirty="0"/>
          </a:p>
        </p:txBody>
      </p:sp>
      <p:sp>
        <p:nvSpPr>
          <p:cNvPr id="89091" name="TextBox 2"/>
          <p:cNvSpPr txBox="1">
            <a:spLocks noChangeArrowheads="1"/>
          </p:cNvSpPr>
          <p:nvPr/>
        </p:nvSpPr>
        <p:spPr bwMode="auto">
          <a:xfrm>
            <a:off x="827088" y="2438400"/>
            <a:ext cx="57642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She's just returned f</a:t>
            </a:r>
            <a:r>
              <a:rPr lang="en-US" sz="2800" b="1" dirty="0">
                <a:solidFill>
                  <a:srgbClr val="FF0000"/>
                </a:solidFill>
              </a:rPr>
              <a:t>rom the USA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89092" name="TextBox 3"/>
          <p:cNvSpPr txBox="1">
            <a:spLocks noChangeArrowheads="1"/>
          </p:cNvSpPr>
          <p:nvPr/>
        </p:nvSpPr>
        <p:spPr bwMode="auto">
          <a:xfrm>
            <a:off x="971550" y="3429000"/>
            <a:ext cx="200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00"/>
                </a:solidFill>
              </a:rPr>
              <a:t>Last week.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89093" name="TextBox 4"/>
          <p:cNvSpPr txBox="1">
            <a:spLocks noChangeArrowheads="1"/>
          </p:cNvSpPr>
          <p:nvPr/>
        </p:nvSpPr>
        <p:spPr bwMode="auto">
          <a:xfrm>
            <a:off x="827088" y="5013325"/>
            <a:ext cx="6416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00"/>
                </a:solidFill>
              </a:rPr>
              <a:t>They mainly communicate by email.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89095" name="TextBox 4"/>
          <p:cNvSpPr txBox="1">
            <a:spLocks noChangeArrowheads="1"/>
          </p:cNvSpPr>
          <p:nvPr/>
        </p:nvSpPr>
        <p:spPr bwMode="auto">
          <a:xfrm>
            <a:off x="252413" y="5518150"/>
            <a:ext cx="779893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Because the Internet makes communication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much easier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  <p:bldP spid="89092" grpId="0" autoUpdateAnimBg="0"/>
      <p:bldP spid="89093" grpId="0" autoUpdateAnimBg="0"/>
      <p:bldP spid="8909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ChangeArrowheads="1"/>
          </p:cNvSpPr>
          <p:nvPr/>
        </p:nvSpPr>
        <p:spPr bwMode="auto">
          <a:xfrm>
            <a:off x="441325" y="869950"/>
            <a:ext cx="87153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5:Discuss  important phrases</a:t>
            </a:r>
          </a:p>
          <a:p>
            <a:pPr algn="l" eaLnBrk="0" hangingPunc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from the USA, </a:t>
            </a:r>
          </a:p>
          <a:p>
            <a:pPr algn="l" eaLnBrk="0" hangingPunc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saw each other,</a:t>
            </a:r>
          </a:p>
          <a:p>
            <a:pPr algn="l" eaLnBrk="0" hangingPunc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 abroad,</a:t>
            </a:r>
          </a:p>
          <a:p>
            <a:pPr algn="l" eaLnBrk="0" hangingPunc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since then,</a:t>
            </a:r>
          </a:p>
          <a:p>
            <a:pPr algn="l" eaLnBrk="0" hangingPunc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primary school,</a:t>
            </a:r>
          </a:p>
          <a:p>
            <a:pPr algn="l" eaLnBrk="0" hangingPunc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keep in touch with each other, </a:t>
            </a:r>
          </a:p>
          <a:p>
            <a:pPr algn="l" eaLnBrk="0" hangingPunc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communicate by email,</a:t>
            </a:r>
          </a:p>
          <a:p>
            <a:pPr algn="l" eaLnBrk="0" hangingPunc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 communication much easier, </a:t>
            </a:r>
          </a:p>
          <a:p>
            <a:pPr algn="l" eaLnBrk="0" hangingPunc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exactly</a:t>
            </a:r>
            <a:endParaRPr lang="en-US" sz="3200" b="1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7" descr="02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365375"/>
            <a:ext cx="6180137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WordArt 10"/>
          <p:cNvSpPr>
            <a:spLocks noChangeArrowheads="1" noChangeShapeType="1" noTextEdit="1"/>
          </p:cNvSpPr>
          <p:nvPr/>
        </p:nvSpPr>
        <p:spPr bwMode="auto">
          <a:xfrm rot="21477074">
            <a:off x="687389" y="1134019"/>
            <a:ext cx="7343775" cy="172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altLang="zh-CN" sz="4800" b="1" kern="10" dirty="0">
                <a:ln w="38100">
                  <a:solidFill>
                    <a:schemeClr val="bg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20000" scaled="1"/>
                </a:gradFill>
                <a:effectLst>
                  <a:outerShdw sy="50000" rotWithShape="0">
                    <a:srgbClr val="C0C0C0"/>
                  </a:outerShdw>
                </a:effectLst>
                <a:latin typeface="Comic Sans MS" panose="030F0702030302020204"/>
              </a:rPr>
              <a:t>Read and act.</a:t>
            </a:r>
            <a:endParaRPr lang="zh-CN" altLang="en-US" sz="4800" b="1" kern="10" dirty="0">
              <a:ln w="38100">
                <a:solidFill>
                  <a:schemeClr val="bg1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20000" scaled="1"/>
              </a:gradFill>
              <a:effectLst>
                <a:outerShdw sy="50000" rotWithShape="0">
                  <a:srgbClr val="C0C0C0"/>
                </a:outerShdw>
              </a:effectLst>
              <a:latin typeface="Comic Sans MS" panose="030F0702030302020204"/>
            </a:endParaRPr>
          </a:p>
        </p:txBody>
      </p:sp>
      <p:sp>
        <p:nvSpPr>
          <p:cNvPr id="91140" name="矩形 4"/>
          <p:cNvSpPr>
            <a:spLocks noChangeArrowheads="1"/>
          </p:cNvSpPr>
          <p:nvPr/>
        </p:nvSpPr>
        <p:spPr bwMode="auto">
          <a:xfrm>
            <a:off x="857250" y="3571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6: Read and act</a:t>
            </a:r>
            <a:endParaRPr lang="en-US" altLang="zh-CN" sz="36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0" y="571500"/>
            <a:ext cx="9324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FF0000"/>
                </a:solidFill>
              </a:rPr>
              <a:t>Learning aims:</a:t>
            </a:r>
          </a:p>
        </p:txBody>
      </p:sp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0" y="1822450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 dirty="0"/>
              <a:t>1. Learn to get some information about the changes to Starlight Town from listening.</a:t>
            </a:r>
            <a:endParaRPr lang="en-US" altLang="zh-CN" sz="2800" b="1" dirty="0"/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 dirty="0"/>
              <a:t>2. Make some notes and finish the diary.</a:t>
            </a:r>
            <a:endParaRPr lang="en-US" altLang="zh-CN" sz="2800" b="1" dirty="0"/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 dirty="0"/>
              <a:t>3. Learn to talk about the past and present</a:t>
            </a:r>
            <a:r>
              <a:rPr lang="en-US" sz="2800" b="1" dirty="0" smtClean="0"/>
              <a:t>.</a:t>
            </a:r>
            <a:endParaRPr lang="en-US" altLang="zh-CN" sz="2800" b="1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/>
          <p:nvPr/>
        </p:nvGrpSpPr>
        <p:grpSpPr bwMode="auto">
          <a:xfrm>
            <a:off x="-280988" y="2143125"/>
            <a:ext cx="9642476" cy="4714875"/>
            <a:chOff x="0" y="0"/>
            <a:chExt cx="6077" cy="11793"/>
          </a:xfrm>
        </p:grpSpPr>
        <p:pic>
          <p:nvPicPr>
            <p:cNvPr id="92163" name="Picture 129" descr="new flats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9" y="8193"/>
              <a:ext cx="2745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4" name="Picture 120" descr="village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16" y="9979"/>
              <a:ext cx="2721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5" name="Picture 121" descr="cranes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57" y="1797"/>
              <a:ext cx="285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6" name="Picture 122" descr="house and bridge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57" y="3294"/>
              <a:ext cx="2857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167" name="Group 7"/>
            <p:cNvGrpSpPr>
              <a:grpSpLocks noChangeAspect="1"/>
            </p:cNvGrpSpPr>
            <p:nvPr/>
          </p:nvGrpSpPr>
          <p:grpSpPr bwMode="auto">
            <a:xfrm>
              <a:off x="0" y="4292"/>
              <a:ext cx="4173" cy="2779"/>
              <a:chOff x="0" y="0"/>
              <a:chExt cx="4173" cy="2779"/>
            </a:xfrm>
          </p:grpSpPr>
          <p:pic>
            <p:nvPicPr>
              <p:cNvPr id="92168" name="Picture 124" descr="007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1257366">
                <a:off x="498" y="0"/>
                <a:ext cx="2136" cy="1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169" name="Picture 125" descr="001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23" y="43"/>
                <a:ext cx="2350" cy="2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170" name="Picture 126" descr="008"/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47" y="1200"/>
                <a:ext cx="1973" cy="1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171" name="Picture 127" descr="004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702"/>
                <a:ext cx="2716" cy="2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172" name="Text Box 130"/>
            <p:cNvSpPr txBox="1">
              <a:spLocks noChangeArrowheads="1"/>
            </p:cNvSpPr>
            <p:nvPr/>
          </p:nvSpPr>
          <p:spPr bwMode="auto">
            <a:xfrm>
              <a:off x="3402" y="10522"/>
              <a:ext cx="2495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sz="2400">
                  <a:solidFill>
                    <a:srgbClr val="000000"/>
                  </a:solidFill>
                </a:rPr>
                <a:t> live a happy life</a:t>
              </a:r>
            </a:p>
          </p:txBody>
        </p:sp>
        <p:sp>
          <p:nvSpPr>
            <p:cNvPr id="92173" name="Text Box 131"/>
            <p:cNvSpPr txBox="1">
              <a:spLocks noChangeArrowheads="1"/>
            </p:cNvSpPr>
            <p:nvPr/>
          </p:nvSpPr>
          <p:spPr bwMode="auto">
            <a:xfrm>
              <a:off x="3538" y="588"/>
              <a:ext cx="1905" cy="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sz="2400">
                  <a:solidFill>
                    <a:srgbClr val="000000"/>
                  </a:solidFill>
                </a:rPr>
                <a:t> a place of natural beauty</a:t>
              </a:r>
            </a:p>
          </p:txBody>
        </p:sp>
        <p:sp>
          <p:nvSpPr>
            <p:cNvPr id="92174" name="Text Box 132"/>
            <p:cNvSpPr txBox="1">
              <a:spLocks noChangeArrowheads="1"/>
            </p:cNvSpPr>
            <p:nvPr/>
          </p:nvSpPr>
          <p:spPr bwMode="auto">
            <a:xfrm>
              <a:off x="3538" y="3447"/>
              <a:ext cx="2018" cy="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sz="2400">
                  <a:solidFill>
                    <a:srgbClr val="000000"/>
                  </a:solidFill>
                </a:rPr>
                <a:t> on foot,</a:t>
              </a:r>
            </a:p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sz="2400">
                  <a:solidFill>
                    <a:srgbClr val="000000"/>
                  </a:solidFill>
                </a:rPr>
                <a:t> by bike,bus, </a:t>
              </a:r>
            </a:p>
          </p:txBody>
        </p:sp>
        <p:sp>
          <p:nvSpPr>
            <p:cNvPr id="92175" name="Text Box 133"/>
            <p:cNvSpPr txBox="1">
              <a:spLocks noChangeArrowheads="1"/>
            </p:cNvSpPr>
            <p:nvPr/>
          </p:nvSpPr>
          <p:spPr bwMode="auto">
            <a:xfrm>
              <a:off x="3492" y="2041"/>
              <a:ext cx="2064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sz="2400">
                  <a:solidFill>
                    <a:srgbClr val="000000"/>
                  </a:solidFill>
                </a:rPr>
                <a:t> wild birds</a:t>
              </a:r>
            </a:p>
          </p:txBody>
        </p:sp>
        <p:sp>
          <p:nvSpPr>
            <p:cNvPr id="92176" name="Text Box 134"/>
            <p:cNvSpPr txBox="1">
              <a:spLocks noChangeArrowheads="1"/>
            </p:cNvSpPr>
            <p:nvPr/>
          </p:nvSpPr>
          <p:spPr bwMode="auto">
            <a:xfrm>
              <a:off x="3674" y="5083"/>
              <a:ext cx="2177" cy="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sz="2400">
                  <a:solidFill>
                    <a:srgbClr val="000000"/>
                  </a:solidFill>
                </a:rPr>
                <a:t>by taxi, coach, plane, double decker, train</a:t>
              </a:r>
            </a:p>
          </p:txBody>
        </p:sp>
        <p:sp>
          <p:nvSpPr>
            <p:cNvPr id="92177" name="Text Box 135"/>
            <p:cNvSpPr txBox="1">
              <a:spLocks noChangeArrowheads="1"/>
            </p:cNvSpPr>
            <p:nvPr/>
          </p:nvSpPr>
          <p:spPr bwMode="auto">
            <a:xfrm>
              <a:off x="3220" y="6941"/>
              <a:ext cx="2857" cy="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sz="2400">
                  <a:solidFill>
                    <a:srgbClr val="000000"/>
                  </a:solidFill>
                </a:rPr>
                <a:t>a new  railway station</a:t>
              </a:r>
            </a:p>
          </p:txBody>
        </p:sp>
        <p:sp>
          <p:nvSpPr>
            <p:cNvPr id="92178" name="Text Box 136"/>
            <p:cNvSpPr txBox="1">
              <a:spLocks noChangeArrowheads="1"/>
            </p:cNvSpPr>
            <p:nvPr/>
          </p:nvSpPr>
          <p:spPr bwMode="auto">
            <a:xfrm>
              <a:off x="3583" y="8573"/>
              <a:ext cx="1973" cy="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sz="2400">
                  <a:solidFill>
                    <a:srgbClr val="000000"/>
                  </a:solidFill>
                </a:rPr>
                <a:t> new buildings,</a:t>
              </a:r>
            </a:p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sz="2400">
                  <a:solidFill>
                    <a:srgbClr val="000000"/>
                  </a:solidFill>
                </a:rPr>
                <a:t> new flats</a:t>
              </a:r>
            </a:p>
          </p:txBody>
        </p:sp>
        <p:pic>
          <p:nvPicPr>
            <p:cNvPr id="92179" name="Picture 137" descr="jiulonghu inthe pas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80" y="0"/>
              <a:ext cx="2858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0" name="Picture 128" descr="005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1" y="6016"/>
              <a:ext cx="3629" cy="3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82" name="WordArt 142"/>
          <p:cNvSpPr>
            <a:spLocks noChangeArrowheads="1" noChangeShapeType="1" noTextEdit="1"/>
          </p:cNvSpPr>
          <p:nvPr/>
        </p:nvSpPr>
        <p:spPr bwMode="auto">
          <a:xfrm rot="21477074">
            <a:off x="947738" y="1255713"/>
            <a:ext cx="6351587" cy="12223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altLang="zh-CN" sz="4800" b="1" kern="10">
                <a:ln w="38100">
                  <a:solidFill>
                    <a:srgbClr val="FFFF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20000" scaled="1"/>
                </a:gradFill>
                <a:effectLst>
                  <a:outerShdw sy="50000" rotWithShape="0">
                    <a:srgbClr val="C0C0C0"/>
                  </a:outerShdw>
                </a:effectLst>
                <a:latin typeface="Comic Sans MS" panose="030F0702030302020204"/>
              </a:rPr>
              <a:t>Watch and say</a:t>
            </a:r>
            <a:endParaRPr lang="zh-CN" altLang="en-US" sz="4800" b="1" kern="10">
              <a:ln w="38100">
                <a:solidFill>
                  <a:srgbClr val="FFFF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20000" scaled="1"/>
              </a:gradFill>
              <a:effectLst>
                <a:outerShdw sy="50000" rotWithShape="0">
                  <a:srgbClr val="C0C0C0"/>
                </a:outerShdw>
              </a:effectLst>
              <a:latin typeface="Comic Sans MS" panose="030F0702030302020204"/>
            </a:endParaRPr>
          </a:p>
        </p:txBody>
      </p:sp>
      <p:sp>
        <p:nvSpPr>
          <p:cNvPr id="92183" name="Rectangle 1"/>
          <p:cNvSpPr>
            <a:spLocks noChangeArrowheads="1"/>
          </p:cNvSpPr>
          <p:nvPr/>
        </p:nvSpPr>
        <p:spPr bwMode="auto">
          <a:xfrm>
            <a:off x="357188" y="157163"/>
            <a:ext cx="551338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Task9: Group work:</a:t>
            </a:r>
          </a:p>
          <a:p>
            <a:pPr algn="l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Talk about the changes around us.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92184" name="矩形 23"/>
          <p:cNvSpPr>
            <a:spLocks noChangeArrowheads="1"/>
          </p:cNvSpPr>
          <p:nvPr/>
        </p:nvSpPr>
        <p:spPr bwMode="auto">
          <a:xfrm>
            <a:off x="9240838" y="20383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96532E-6 L -1.11111E-6 -2.68486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标题 1"/>
          <p:cNvSpPr>
            <a:spLocks noGrp="1"/>
          </p:cNvSpPr>
          <p:nvPr>
            <p:ph type="title" idx="4294967295"/>
          </p:nvPr>
        </p:nvSpPr>
        <p:spPr>
          <a:xfrm>
            <a:off x="285750" y="285750"/>
            <a:ext cx="8229600" cy="1143000"/>
          </a:xfrm>
          <a:noFill/>
        </p:spPr>
        <p:txBody>
          <a:bodyPr/>
          <a:lstStyle/>
          <a:p>
            <a:r>
              <a:rPr lang="en-US" sz="3800" b="1">
                <a:solidFill>
                  <a:srgbClr val="FF0000"/>
                </a:solidFill>
              </a:rPr>
              <a:t>Step4:Post-task</a:t>
            </a:r>
            <a:endParaRPr lang="zh-CN" altLang="en-US" sz="3800" b="1">
              <a:solidFill>
                <a:srgbClr val="FF0000"/>
              </a:solidFill>
            </a:endParaRPr>
          </a:p>
        </p:txBody>
      </p:sp>
      <p:sp>
        <p:nvSpPr>
          <p:cNvPr id="93187" name="Rectangle 1"/>
          <p:cNvSpPr>
            <a:spLocks noChangeArrowheads="1"/>
          </p:cNvSpPr>
          <p:nvPr/>
        </p:nvSpPr>
        <p:spPr bwMode="auto">
          <a:xfrm>
            <a:off x="214313" y="1428750"/>
            <a:ext cx="8505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33350" algn="l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Task 1: Exercises in class (Finish【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课堂训练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</a:p>
          <a:p>
            <a:pPr indent="133350" algn="l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in the learning paper in 10 minutes) </a:t>
            </a:r>
            <a:endParaRPr lang="en-US" sz="3200" b="1"/>
          </a:p>
        </p:txBody>
      </p:sp>
      <p:sp>
        <p:nvSpPr>
          <p:cNvPr id="93188" name="Rectangle 1"/>
          <p:cNvSpPr>
            <a:spLocks noChangeArrowheads="1"/>
          </p:cNvSpPr>
          <p:nvPr/>
        </p:nvSpPr>
        <p:spPr bwMode="auto">
          <a:xfrm>
            <a:off x="214313" y="3357563"/>
            <a:ext cx="798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33350" algn="l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Task2: Feedback what we have learnt today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utoUpdateAnimBg="0"/>
      <p:bldP spid="9318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39700" y="304800"/>
            <a:ext cx="899636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</a:rPr>
              <a:t>一</a:t>
            </a:r>
            <a:r>
              <a:rPr lang="en-US" altLang="zh-CN" sz="2400" b="1" dirty="0">
                <a:solidFill>
                  <a:srgbClr val="0000FF"/>
                </a:solidFill>
              </a:rPr>
              <a:t>.1.fresh air                  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     2.environmet and living conditions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     3.live in a village       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     4.wild birds near the lake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     5.move into new flats        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    6.new railway station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     7.over these years                       8.since then 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     9.return from the USA=come back from the USA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     10.mainly communicate by email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     11.at primary school 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     12.make communication easier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      13. go abroad             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      14.keep in touch with each other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0" y="0"/>
            <a:ext cx="89963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二</a:t>
            </a:r>
            <a:r>
              <a:rPr lang="en-US" altLang="zh-CN" sz="2400" b="1">
                <a:solidFill>
                  <a:srgbClr val="0000FF"/>
                </a:solidFill>
              </a:rPr>
              <a:t>.1. environment      2.return       3.condition         4.abroad</a:t>
            </a: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</a:rPr>
              <a:t>     5.primary           6.impossible    7.northern         8.to have</a:t>
            </a: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</a:rPr>
              <a:t>     9.pollution         10.amazing       11.has taught    12.live</a:t>
            </a: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</a:rPr>
              <a:t>     13.to protect      14.to wait         15.has eaten               </a:t>
            </a: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</a:rPr>
              <a:t>  </a:t>
            </a: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</a:rPr>
              <a:t>      </a:t>
            </a:r>
            <a:endParaRPr lang="en-US" altLang="zh-CN" sz="2400">
              <a:solidFill>
                <a:schemeClr val="folHlink"/>
              </a:solidFill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4925" y="2133600"/>
            <a:ext cx="89979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</a:rPr>
              <a:t>三</a:t>
            </a:r>
            <a:r>
              <a:rPr lang="en-US" altLang="zh-CN" sz="2400" b="1" dirty="0">
                <a:solidFill>
                  <a:srgbClr val="0000FF"/>
                </a:solidFill>
              </a:rPr>
              <a:t>.1. haven't changed     </a:t>
            </a: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    2. Has, finished, </a:t>
            </a:r>
            <a:r>
              <a:rPr lang="en-US" altLang="zh-CN" sz="2400" b="1" dirty="0" err="1">
                <a:solidFill>
                  <a:srgbClr val="0000FF"/>
                </a:solidFill>
              </a:rPr>
              <a:t>yet,has</a:t>
            </a:r>
            <a:r>
              <a:rPr lang="en-US" altLang="zh-CN" sz="2400" b="1" dirty="0">
                <a:solidFill>
                  <a:srgbClr val="0000FF"/>
                </a:solidFill>
              </a:rPr>
              <a:t>, hasn't</a:t>
            </a: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    3.got married</a:t>
            </a: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    4.used to play</a:t>
            </a: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    5.How long have</a:t>
            </a: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    6.haven't</a:t>
            </a: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    7.has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bldLvl="0" autoUpdateAnimBg="0"/>
      <p:bldP spid="95235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z="5100" dirty="0">
                <a:solidFill>
                  <a:srgbClr val="FF0000"/>
                </a:solidFill>
              </a:rPr>
              <a:t>Homework: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1785937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1.Finish off the homework left in the learning paper.</a:t>
            </a:r>
          </a:p>
          <a:p>
            <a:pPr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完成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学习与评价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课时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WordArt 1027"/>
          <p:cNvSpPr>
            <a:spLocks noChangeArrowheads="1" noChangeShapeType="1" noTextEdit="1"/>
          </p:cNvSpPr>
          <p:nvPr/>
        </p:nvSpPr>
        <p:spPr bwMode="auto">
          <a:xfrm>
            <a:off x="1258888" y="1484313"/>
            <a:ext cx="7058025" cy="28813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5400" b="1" i="1" kern="10" spc="-54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ByeBye!</a:t>
            </a:r>
            <a:endParaRPr lang="zh-CN" altLang="en-US" sz="5400" b="1" i="1" kern="10" spc="-54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6"/>
          <p:cNvSpPr txBox="1">
            <a:spLocks noChangeArrowheads="1"/>
          </p:cNvSpPr>
          <p:nvPr/>
        </p:nvSpPr>
        <p:spPr bwMode="auto">
          <a:xfrm>
            <a:off x="0" y="644525"/>
            <a:ext cx="7345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folHlink"/>
                </a:solidFill>
                <a:latin typeface="Tahoma" panose="020B0604030504040204" pitchFamily="34" charset="0"/>
              </a:rPr>
              <a:t>写出下列动词的过去式和过去分词</a:t>
            </a:r>
            <a:r>
              <a:rPr lang="en-US" sz="3600" b="1" dirty="0">
                <a:solidFill>
                  <a:schemeClr val="folHlink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74755" name="Text Box 8"/>
          <p:cNvSpPr txBox="1">
            <a:spLocks noChangeArrowheads="1"/>
          </p:cNvSpPr>
          <p:nvPr/>
        </p:nvSpPr>
        <p:spPr bwMode="auto">
          <a:xfrm>
            <a:off x="468313" y="1206500"/>
            <a:ext cx="14763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folHlink"/>
                </a:solidFill>
                <a:latin typeface="Tahoma" panose="020B0604030504040204" pitchFamily="34" charset="0"/>
              </a:rPr>
              <a:t>be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folHlink"/>
                </a:solidFill>
                <a:latin typeface="Tahoma" panose="020B0604030504040204" pitchFamily="34" charset="0"/>
              </a:rPr>
              <a:t>give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folHlink"/>
                </a:solidFill>
                <a:latin typeface="Tahoma" panose="020B0604030504040204" pitchFamily="34" charset="0"/>
              </a:rPr>
              <a:t>see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folHlink"/>
                </a:solidFill>
                <a:latin typeface="Tahoma" panose="020B0604030504040204" pitchFamily="34" charset="0"/>
              </a:rPr>
              <a:t>make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folHlink"/>
                </a:solidFill>
                <a:latin typeface="Tahoma" panose="020B0604030504040204" pitchFamily="34" charset="0"/>
              </a:rPr>
              <a:t>put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folHlink"/>
                </a:solidFill>
                <a:latin typeface="Tahoma" panose="020B0604030504040204" pitchFamily="34" charset="0"/>
              </a:rPr>
              <a:t>come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folHlink"/>
                </a:solidFill>
                <a:latin typeface="Tahoma" panose="020B0604030504040204" pitchFamily="34" charset="0"/>
              </a:rPr>
              <a:t>write</a:t>
            </a:r>
          </a:p>
        </p:txBody>
      </p:sp>
      <p:sp>
        <p:nvSpPr>
          <p:cNvPr id="74756" name="Text Box 9"/>
          <p:cNvSpPr txBox="1">
            <a:spLocks noChangeArrowheads="1"/>
          </p:cNvSpPr>
          <p:nvPr/>
        </p:nvSpPr>
        <p:spPr bwMode="auto">
          <a:xfrm>
            <a:off x="2555875" y="1277938"/>
            <a:ext cx="56165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</a:rPr>
              <a:t>was/were   been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</a:rPr>
              <a:t>gave          given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</a:rPr>
              <a:t>saw            seen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</a:rPr>
              <a:t>made        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made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</a:rPr>
              <a:t>put            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put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</a:rPr>
              <a:t>came         come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</a:rPr>
              <a:t>wrote        written</a:t>
            </a:r>
          </a:p>
        </p:txBody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0" y="0"/>
            <a:ext cx="9324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FF0000"/>
                </a:solidFill>
              </a:rPr>
              <a:t>Revision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0"/>
            <a:ext cx="10058400" cy="722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tx2"/>
                </a:solidFill>
                <a:latin typeface="Franklin Gothic Medium" panose="020B0603020102020204" pitchFamily="34" charset="0"/>
                <a:ea typeface="华文行楷" panose="02010800040101010101" pitchFamily="2" charset="-122"/>
              </a:rPr>
              <a:t>动 词 填 空：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Franklin Gothic Medium" panose="020B0603020102020204" pitchFamily="34" charset="0"/>
                <a:ea typeface="黑体" panose="02010609060101010101" pitchFamily="49" charset="-122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Batang" pitchFamily="18" charset="-127"/>
              </a:rPr>
              <a:t>1._____ you ________(clean) the room?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ea typeface="Batang" pitchFamily="18" charset="-127"/>
              </a:rPr>
              <a:t>   Yes, we __________(do) that already.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ea typeface="Batang" pitchFamily="18" charset="-127"/>
              </a:rPr>
              <a:t>   When _______ you ______(do) it?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ea typeface="Batang" pitchFamily="18" charset="-127"/>
              </a:rPr>
              <a:t>    We _______(do) it an hour ago.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ea typeface="Batang" pitchFamily="18" charset="-127"/>
              </a:rPr>
              <a:t>2.______ he ______(see) this film yet?  Yes.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ea typeface="Batang" pitchFamily="18" charset="-127"/>
              </a:rPr>
              <a:t>   When _____ he _____(see) it?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ea typeface="Batang" pitchFamily="18" charset="-127"/>
              </a:rPr>
              <a:t>    He ______ it last week.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ea typeface="Batang" pitchFamily="18" charset="-127"/>
              </a:rPr>
              <a:t>3. How many times _____you______(be) there?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ea typeface="Batang" pitchFamily="18" charset="-127"/>
              </a:rPr>
              <a:t>    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404813" y="7493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Have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411413" y="765175"/>
            <a:ext cx="18732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Franklin Gothic Medium" panose="020B0603020102020204" pitchFamily="34" charset="0"/>
                <a:sym typeface="Arial" panose="020B0604020202020204" pitchFamily="34" charset="0"/>
              </a:rPr>
              <a:t>cleaned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692275" y="1484313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Franklin Gothic Medium" panose="020B0603020102020204" pitchFamily="34" charset="0"/>
              </a:rPr>
              <a:t>have done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692275" y="2205038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Franklin Gothic Medium" panose="020B0603020102020204" pitchFamily="34" charset="0"/>
              </a:rPr>
              <a:t>did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3851275" y="2276475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Franklin Gothic Medium" panose="020B0603020102020204" pitchFamily="34" charset="0"/>
              </a:rPr>
              <a:t>do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476375" y="29972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Franklin Gothic Medium" panose="020B0603020102020204" pitchFamily="34" charset="0"/>
              </a:rPr>
              <a:t>did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539750" y="36449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FF0000"/>
                </a:solidFill>
                <a:latin typeface="Franklin Gothic Medium" panose="020B0603020102020204" pitchFamily="34" charset="0"/>
              </a:rPr>
              <a:t>Has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914400" y="4419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195513" y="3716338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Franklin Gothic Medium" panose="020B0603020102020204" pitchFamily="34" charset="0"/>
              </a:rPr>
              <a:t>seen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1547813" y="45085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Franklin Gothic Medium" panose="020B0603020102020204" pitchFamily="34" charset="0"/>
              </a:rPr>
              <a:t>did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3132138" y="4437063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Franklin Gothic Medium" panose="020B0603020102020204" pitchFamily="34" charset="0"/>
              </a:rPr>
              <a:t>see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1258888" y="5229225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Franklin Gothic Medium" panose="020B0603020102020204" pitchFamily="34" charset="0"/>
              </a:rPr>
              <a:t>saw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3733800" y="5715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3492500" y="5949950"/>
            <a:ext cx="1439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Franklin Gothic Medium" panose="020B0603020102020204" pitchFamily="34" charset="0"/>
              </a:rPr>
              <a:t>have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5219700" y="587692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Franklin Gothic Medium" panose="020B0603020102020204" pitchFamily="34" charset="0"/>
              </a:rPr>
              <a:t>been</a:t>
            </a:r>
          </a:p>
        </p:txBody>
      </p:sp>
      <p:sp>
        <p:nvSpPr>
          <p:cNvPr id="75794" name="AutoShape 18" descr="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453188"/>
            <a:ext cx="1116012" cy="40481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1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FF7C8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下一页</a:t>
            </a:r>
          </a:p>
        </p:txBody>
      </p:sp>
      <p:sp>
        <p:nvSpPr>
          <p:cNvPr id="75795" name="AutoShape 19" descr="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453188"/>
            <a:ext cx="900113" cy="40481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0066FF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上一页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autoUpdateAnimBg="0"/>
      <p:bldP spid="75780" grpId="0" autoUpdateAnimBg="0"/>
      <p:bldP spid="75781" grpId="0" autoUpdateAnimBg="0"/>
      <p:bldP spid="75782" grpId="0" autoUpdateAnimBg="0"/>
      <p:bldP spid="75783" grpId="0" autoUpdateAnimBg="0"/>
      <p:bldP spid="75784" grpId="0" autoUpdateAnimBg="0"/>
      <p:bldP spid="75785" grpId="0" autoUpdateAnimBg="0"/>
      <p:bldP spid="75787" grpId="0" autoUpdateAnimBg="0"/>
      <p:bldP spid="75788" grpId="0" autoUpdateAnimBg="0"/>
      <p:bldP spid="75789" grpId="0" autoUpdateAnimBg="0"/>
      <p:bldP spid="75790" grpId="0" autoUpdateAnimBg="0"/>
      <p:bldP spid="75792" grpId="0" autoUpdateAnimBg="0"/>
      <p:bldP spid="7579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0" y="228600"/>
            <a:ext cx="10188575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I ________ (read) the novel twice. It’s interesting.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 She _________(go) to Pairs, hasn’t she?  Yes.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How ______ she _______(go) there?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She _______(go) there by air.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6. So far, many countries _______________(develop)       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their software  programs.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7.Mr Chen ______(give)up smoking last year.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8.Mr Chen __________(give) up smoking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since last year.</a:t>
            </a:r>
            <a:endParaRPr lang="en-US" sz="2800" b="1" dirty="0">
              <a:solidFill>
                <a:schemeClr val="folHlink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00063" y="214313"/>
            <a:ext cx="303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have read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042988" y="908050"/>
            <a:ext cx="2376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has gone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403350" y="16287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Franklin Gothic Medium" panose="020B0603020102020204" pitchFamily="34" charset="0"/>
              </a:rPr>
              <a:t>did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563938" y="1700213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FF0000"/>
                </a:solidFill>
                <a:latin typeface="Franklin Gothic Medium" panose="020B0603020102020204" pitchFamily="34" charset="0"/>
              </a:rPr>
              <a:t>go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187450" y="2349500"/>
            <a:ext cx="187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4427538" y="3141663"/>
            <a:ext cx="3313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Franklin Gothic Medium" panose="020B0603020102020204" pitchFamily="34" charset="0"/>
              </a:rPr>
              <a:t>have developed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2051050" y="4581525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gave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1908175" y="5300663"/>
            <a:ext cx="2303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has given</a:t>
            </a:r>
          </a:p>
        </p:txBody>
      </p:sp>
      <p:sp>
        <p:nvSpPr>
          <p:cNvPr id="76811" name="AutoShape 11" descr="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453188"/>
            <a:ext cx="1116012" cy="40481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FF7C8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下一页</a:t>
            </a:r>
          </a:p>
        </p:txBody>
      </p:sp>
      <p:sp>
        <p:nvSpPr>
          <p:cNvPr id="76812" name="AutoShape 12" descr="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453188"/>
            <a:ext cx="900113" cy="40481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0066FF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上一页</a:t>
            </a:r>
          </a:p>
        </p:txBody>
      </p:sp>
      <p:pic>
        <p:nvPicPr>
          <p:cNvPr id="76813" name="Picture 13" descr="gifbj0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0" y="6858000"/>
            <a:ext cx="9144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76804" grpId="0" autoUpdateAnimBg="0"/>
      <p:bldP spid="76805" grpId="0" autoUpdateAnimBg="0"/>
      <p:bldP spid="76806" grpId="0" autoUpdateAnimBg="0"/>
      <p:bldP spid="76807" grpId="0" autoUpdateAnimBg="0"/>
      <p:bldP spid="76808" grpId="0" autoUpdateAnimBg="0"/>
      <p:bldP spid="76809" grpId="0" autoUpdateAnimBg="0"/>
      <p:bldP spid="768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ADMINI~1\appdata\roaming\360se6\USERDA~1\Temp\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5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4" descr="c:\users\ADMINI~1\appdata\roaming\360se6\USERDA~1\Temp\386009~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802188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6" descr="00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-209550"/>
            <a:ext cx="4143375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8" descr="00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2500313"/>
            <a:ext cx="41544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4" descr="00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0" y="1428750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7" descr="00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4786313"/>
            <a:ext cx="2762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TextBox 6"/>
          <p:cNvSpPr txBox="1">
            <a:spLocks noChangeArrowheads="1"/>
          </p:cNvSpPr>
          <p:nvPr/>
        </p:nvSpPr>
        <p:spPr bwMode="auto">
          <a:xfrm>
            <a:off x="5072063" y="0"/>
            <a:ext cx="40719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</a:rPr>
              <a:t> Lead-in</a:t>
            </a:r>
            <a:endParaRPr lang="en-US" altLang="zh-CN" sz="32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7833" name="TextBox 6"/>
          <p:cNvSpPr txBox="1">
            <a:spLocks noChangeArrowheads="1"/>
          </p:cNvSpPr>
          <p:nvPr/>
        </p:nvSpPr>
        <p:spPr bwMode="auto">
          <a:xfrm>
            <a:off x="6715125" y="5534025"/>
            <a:ext cx="2428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</a:rPr>
              <a:t>transport</a:t>
            </a:r>
            <a:endParaRPr lang="en-US" altLang="zh-CN" sz="32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7834" name="TextBox 6"/>
          <p:cNvSpPr txBox="1">
            <a:spLocks noChangeArrowheads="1"/>
          </p:cNvSpPr>
          <p:nvPr/>
        </p:nvSpPr>
        <p:spPr bwMode="auto">
          <a:xfrm>
            <a:off x="642938" y="2143125"/>
            <a:ext cx="7143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environment </a:t>
            </a:r>
            <a:endParaRPr lang="en-US" altLang="zh-CN" sz="3200" b="1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7835" name="TextBox 6"/>
          <p:cNvSpPr txBox="1">
            <a:spLocks noChangeArrowheads="1"/>
          </p:cNvSpPr>
          <p:nvPr/>
        </p:nvSpPr>
        <p:spPr bwMode="auto">
          <a:xfrm>
            <a:off x="0" y="3500438"/>
            <a:ext cx="71437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</a:rPr>
              <a:t> living condition</a:t>
            </a:r>
            <a:r>
              <a:rPr lang="en-US" altLang="zh-CN" sz="3200" b="1">
                <a:solidFill>
                  <a:srgbClr val="FF0000"/>
                </a:solidFill>
              </a:rPr>
              <a:t>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7836" name="TextBox 6"/>
          <p:cNvSpPr txBox="1">
            <a:spLocks noChangeArrowheads="1"/>
          </p:cNvSpPr>
          <p:nvPr/>
        </p:nvSpPr>
        <p:spPr bwMode="auto">
          <a:xfrm>
            <a:off x="4714875" y="2857500"/>
            <a:ext cx="42005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</a:rPr>
              <a:t> move into new flats</a:t>
            </a:r>
            <a:endParaRPr lang="en-US" altLang="zh-CN" sz="32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 autoUpdateAnimBg="0"/>
      <p:bldP spid="77834" grpId="0" autoUpdateAnimBg="0"/>
      <p:bldP spid="77835" grpId="0" autoUpdateAnimBg="0"/>
      <p:bldP spid="7783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5"/>
          <p:cNvSpPr txBox="1">
            <a:spLocks noChangeArrowheads="1"/>
          </p:cNvSpPr>
          <p:nvPr/>
        </p:nvSpPr>
        <p:spPr bwMode="auto">
          <a:xfrm>
            <a:off x="3527425" y="0"/>
            <a:ext cx="56165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chemeClr val="folHlink"/>
                </a:solidFill>
                <a:latin typeface="Times New Roman" panose="02020603050405020304" pitchFamily="18" charset="0"/>
              </a:rPr>
              <a:t>Changes in Starlight Town</a:t>
            </a:r>
          </a:p>
        </p:txBody>
      </p:sp>
      <p:pic>
        <p:nvPicPr>
          <p:cNvPr id="78851" name="Picture 8" descr="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714500"/>
            <a:ext cx="349250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9" descr="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852738"/>
            <a:ext cx="417671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AutoShape 14"/>
          <p:cNvSpPr>
            <a:spLocks noChangeArrowheads="1"/>
          </p:cNvSpPr>
          <p:nvPr/>
        </p:nvSpPr>
        <p:spPr bwMode="auto">
          <a:xfrm>
            <a:off x="3854450" y="573088"/>
            <a:ext cx="5254625" cy="2357437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folHlink"/>
                </a:solidFill>
                <a:latin typeface="Comic Sans MS" panose="030F0702030302020204" pitchFamily="66" charset="0"/>
              </a:rPr>
              <a:t>Environment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folHlink"/>
                </a:solidFill>
                <a:latin typeface="Comic Sans MS" panose="030F0702030302020204" pitchFamily="66" charset="0"/>
              </a:rPr>
              <a:t>Transport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folHlink"/>
                </a:solidFill>
                <a:latin typeface="Comic Sans MS" panose="030F0702030302020204" pitchFamily="66" charset="0"/>
              </a:rPr>
              <a:t>Living conditions</a:t>
            </a:r>
          </a:p>
        </p:txBody>
      </p:sp>
      <p:sp>
        <p:nvSpPr>
          <p:cNvPr id="78854" name="矩形 10"/>
          <p:cNvSpPr>
            <a:spLocks noChangeArrowheads="1"/>
          </p:cNvSpPr>
          <p:nvPr/>
        </p:nvSpPr>
        <p:spPr bwMode="auto">
          <a:xfrm>
            <a:off x="0" y="214313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</a:rPr>
              <a:t>Pre-task :</a:t>
            </a: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</a:rPr>
              <a:t>Look and say</a:t>
            </a:r>
            <a:endParaRPr lang="en-US" altLang="zh-CN" sz="36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 descr="CIMG1639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214313" y="357188"/>
            <a:ext cx="2414587" cy="2263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7" descr="未标题-2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6696075" y="285750"/>
            <a:ext cx="23764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107950" y="2781300"/>
            <a:ext cx="3960813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Past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1 Environment: green ____ clean and fresh ____, wild  ____ near the lake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2 Transport: bus and ____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3 Living conditions: old _____</a:t>
            </a:r>
          </a:p>
        </p:txBody>
      </p:sp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5029200" y="2878138"/>
            <a:ext cx="4319588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Present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1 Environment: smaller ____ , new ____ station, tall ____  and new roads.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2 Transport : bus, taxi and ____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3 Living conditions: new ____</a:t>
            </a:r>
          </a:p>
        </p:txBody>
      </p:sp>
      <p:sp>
        <p:nvSpPr>
          <p:cNvPr id="79878" name="矩形 7"/>
          <p:cNvSpPr>
            <a:spLocks noChangeArrowheads="1"/>
          </p:cNvSpPr>
          <p:nvPr/>
        </p:nvSpPr>
        <p:spPr bwMode="auto">
          <a:xfrm>
            <a:off x="2643188" y="0"/>
            <a:ext cx="5000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</a:rPr>
              <a:t>While –task</a:t>
            </a: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</a:rPr>
              <a:t>Task1: Listen and finishA1</a:t>
            </a:r>
            <a:r>
              <a:rPr lang="zh-CN" altLang="en-US" sz="3200" b="1">
                <a:solidFill>
                  <a:srgbClr val="FF0000"/>
                </a:solidFill>
              </a:rPr>
              <a:t>、</a:t>
            </a:r>
            <a:r>
              <a:rPr lang="en-US" sz="3200" b="1">
                <a:solidFill>
                  <a:srgbClr val="FF0000"/>
                </a:solidFill>
              </a:rPr>
              <a:t>A2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79879" name="矩形 8"/>
          <p:cNvSpPr>
            <a:spLocks noChangeArrowheads="1"/>
          </p:cNvSpPr>
          <p:nvPr/>
        </p:nvSpPr>
        <p:spPr bwMode="auto">
          <a:xfrm>
            <a:off x="2143125" y="5773738"/>
            <a:ext cx="5786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</a:rPr>
              <a:t>Tip: Guess before listening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0"/>
            <a:ext cx="2843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0" y="188913"/>
            <a:ext cx="1125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Past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231775" y="909638"/>
            <a:ext cx="57800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1 Environment: green ____ , clean and fresh ____, wild  ____ near the lake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2 Transport: bus and ____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3 Living conditions: old ____</a:t>
            </a:r>
            <a:endParaRPr lang="en-US" sz="3600" b="1" dirty="0">
              <a:solidFill>
                <a:schemeClr val="folHlink"/>
              </a:solidFill>
            </a:endParaRPr>
          </a:p>
        </p:txBody>
      </p:sp>
      <p:sp>
        <p:nvSpPr>
          <p:cNvPr id="80901" name="Text Box 10"/>
          <p:cNvSpPr txBox="1">
            <a:spLocks noChangeArrowheads="1"/>
          </p:cNvSpPr>
          <p:nvPr/>
        </p:nvSpPr>
        <p:spPr bwMode="auto">
          <a:xfrm>
            <a:off x="3338513" y="1281113"/>
            <a:ext cx="74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air</a:t>
            </a:r>
          </a:p>
        </p:txBody>
      </p:sp>
      <p:sp>
        <p:nvSpPr>
          <p:cNvPr id="80902" name="Text Box 10"/>
          <p:cNvSpPr txBox="1">
            <a:spLocks noChangeArrowheads="1"/>
          </p:cNvSpPr>
          <p:nvPr/>
        </p:nvSpPr>
        <p:spPr bwMode="auto">
          <a:xfrm>
            <a:off x="4429125" y="852488"/>
            <a:ext cx="1006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hills</a:t>
            </a:r>
          </a:p>
        </p:txBody>
      </p:sp>
      <p:sp>
        <p:nvSpPr>
          <p:cNvPr id="80903" name="Text Box 10"/>
          <p:cNvSpPr txBox="1">
            <a:spLocks noChangeArrowheads="1"/>
          </p:cNvSpPr>
          <p:nvPr/>
        </p:nvSpPr>
        <p:spPr bwMode="auto">
          <a:xfrm>
            <a:off x="214313" y="1711325"/>
            <a:ext cx="1211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birds</a:t>
            </a:r>
          </a:p>
        </p:txBody>
      </p:sp>
      <p:sp>
        <p:nvSpPr>
          <p:cNvPr id="80904" name="Text Box 10"/>
          <p:cNvSpPr txBox="1">
            <a:spLocks noChangeArrowheads="1"/>
          </p:cNvSpPr>
          <p:nvPr/>
        </p:nvSpPr>
        <p:spPr bwMode="auto">
          <a:xfrm>
            <a:off x="4786313" y="3143250"/>
            <a:ext cx="1492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houses</a:t>
            </a:r>
          </a:p>
        </p:txBody>
      </p:sp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4143375" y="2357438"/>
            <a:ext cx="1528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bicycle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utoUpdateAnimBg="0"/>
      <p:bldP spid="80901" grpId="0" autoUpdateAnimBg="0"/>
      <p:bldP spid="80902" grpId="0" autoUpdateAnimBg="0"/>
      <p:bldP spid="80903" grpId="0" autoUpdateAnimBg="0"/>
      <p:bldP spid="80904" grpId="0" autoUpdateAnimBg="0"/>
      <p:bldP spid="80905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全屏显示(4:3)</PresentationFormat>
  <Paragraphs>214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Batang</vt:lpstr>
      <vt:lpstr>黑体</vt:lpstr>
      <vt:lpstr>华文行楷</vt:lpstr>
      <vt:lpstr>宋体</vt:lpstr>
      <vt:lpstr>微软雅黑</vt:lpstr>
      <vt:lpstr>Arial</vt:lpstr>
      <vt:lpstr>Arial Black</vt:lpstr>
      <vt:lpstr>Calibri</vt:lpstr>
      <vt:lpstr>Comic Sans MS</vt:lpstr>
      <vt:lpstr>Constantia</vt:lpstr>
      <vt:lpstr>Franklin Gothic Medium</vt:lpstr>
      <vt:lpstr>Tahoma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Step4:Post-task</vt:lpstr>
      <vt:lpstr>PowerPoint 演示文稿</vt:lpstr>
      <vt:lpstr>PowerPoint 演示文稿</vt:lpstr>
      <vt:lpstr>Homework: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2023-01-16T18:58:12Z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B79A022A3A144B63BE07EAC49073C44C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