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</p:sldIdLst>
  <p:sldSz cx="9144000" cy="5145088"/>
  <p:notesSz cx="6858000" cy="9144000"/>
  <p:custDataLst>
    <p:tags r:id="rId3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80618F-9A41-48CC-BF3A-F40E0B9DAAA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C35AD886-A0E6-423F-A9D4-3D0729AC614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04C2E98-A7F2-4846-9595-867C3A58AEA8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02962BF-CD71-4509-87E2-1402B0418BE5}" type="slidenum">
              <a:rPr lang="zh-CN" altLang="en-US" smtClean="0">
                <a:latin typeface="Arial" panose="020B0604020202020204" pitchFamily="34" charset="0"/>
              </a:rPr>
              <a:t>29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063049" y="2362342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矩形 5"/>
          <p:cNvSpPr>
            <a:spLocks noChangeArrowheads="1"/>
          </p:cNvSpPr>
          <p:nvPr/>
        </p:nvSpPr>
        <p:spPr bwMode="auto">
          <a:xfrm>
            <a:off x="1029712" y="788440"/>
            <a:ext cx="70977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9</a:t>
            </a:r>
          </a:p>
          <a:p>
            <a:pPr algn="ctr" eaLnBrk="1" hangingPunct="1"/>
            <a:r>
              <a:rPr lang="en-US" altLang="zh-CN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What 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does he look like?</a:t>
            </a:r>
            <a:endParaRPr lang="zh-CN" altLang="en-US" sz="48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9" name="矩形 2"/>
          <p:cNvSpPr>
            <a:spLocks noChangeArrowheads="1"/>
          </p:cNvSpPr>
          <p:nvPr/>
        </p:nvSpPr>
        <p:spPr bwMode="auto">
          <a:xfrm>
            <a:off x="2973094" y="2840202"/>
            <a:ext cx="27366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B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课时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2010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5" name="Oval 9"/>
          <p:cNvSpPr>
            <a:spLocks noChangeArrowheads="1"/>
          </p:cNvSpPr>
          <p:nvPr/>
        </p:nvSpPr>
        <p:spPr bwMode="auto">
          <a:xfrm>
            <a:off x="1222375" y="1171575"/>
            <a:ext cx="5932488" cy="1130300"/>
          </a:xfrm>
          <a:prstGeom prst="ellipse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/>
              </a:rPr>
              <a:t>Read the first paragraph </a:t>
            </a:r>
          </a:p>
          <a:p>
            <a:pPr algn="ctr" eaLnBrk="1" hangingPunct="1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/>
              </a:rPr>
              <a:t>and fill in blanks.</a:t>
            </a:r>
            <a:endParaRPr lang="zh-CN" altLang="en-US" dirty="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22375" y="2395538"/>
            <a:ext cx="68580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1. Joe Brown has an __________ job.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2. He’s a______________ </a:t>
            </a:r>
            <a:r>
              <a:rPr lang="en-US" altLang="zh-CN" sz="2800" b="1" dirty="0">
                <a:latin typeface="Arial" panose="020B0604020202020204" pitchFamily="34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zh-CN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3. He draws_______________________.</a:t>
            </a:r>
          </a:p>
        </p:txBody>
      </p:sp>
      <p:sp>
        <p:nvSpPr>
          <p:cNvPr id="60427" name="Text Box 11" descr="纸袋"/>
          <p:cNvSpPr txBox="1">
            <a:spLocks noChangeArrowheads="1"/>
          </p:cNvSpPr>
          <p:nvPr/>
        </p:nvSpPr>
        <p:spPr bwMode="auto">
          <a:xfrm>
            <a:off x="4460875" y="2317750"/>
            <a:ext cx="1812925" cy="52387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interesting</a:t>
            </a:r>
          </a:p>
        </p:txBody>
      </p:sp>
      <p:sp>
        <p:nvSpPr>
          <p:cNvPr id="60428" name="Text Box 12" descr="纸袋"/>
          <p:cNvSpPr txBox="1">
            <a:spLocks noChangeArrowheads="1"/>
          </p:cNvSpPr>
          <p:nvPr/>
        </p:nvSpPr>
        <p:spPr bwMode="auto">
          <a:xfrm>
            <a:off x="2871788" y="3076575"/>
            <a:ext cx="1987550" cy="52387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police artist</a:t>
            </a:r>
          </a:p>
        </p:txBody>
      </p:sp>
      <p:sp>
        <p:nvSpPr>
          <p:cNvPr id="60429" name="Text Box 13" descr="纸袋"/>
          <p:cNvSpPr txBox="1">
            <a:spLocks noChangeArrowheads="1"/>
          </p:cNvSpPr>
          <p:nvPr/>
        </p:nvSpPr>
        <p:spPr bwMode="auto">
          <a:xfrm>
            <a:off x="3319463" y="3856038"/>
            <a:ext cx="3328987" cy="52387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pictures of criminals</a:t>
            </a:r>
          </a:p>
        </p:txBody>
      </p:sp>
      <p:pic>
        <p:nvPicPr>
          <p:cNvPr id="10247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7763" y="461963"/>
            <a:ext cx="15827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矩形 6"/>
          <p:cNvSpPr>
            <a:spLocks noChangeArrowheads="1"/>
          </p:cNvSpPr>
          <p:nvPr/>
        </p:nvSpPr>
        <p:spPr bwMode="auto">
          <a:xfrm>
            <a:off x="1357313" y="633413"/>
            <a:ext cx="117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Task 2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3" name="标题 1"/>
          <p:cNvSpPr txBox="1"/>
          <p:nvPr/>
        </p:nvSpPr>
        <p:spPr>
          <a:xfrm rot="21236475">
            <a:off x="3072720" y="230536"/>
            <a:ext cx="4411553" cy="8421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3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mic Sans MS" panose="030F0702030302020204" pitchFamily="66" charset="0"/>
                <a:ea typeface="+mj-ea"/>
                <a:cs typeface="+mj-cs"/>
              </a:rPr>
              <a:t>Careful Reading</a:t>
            </a:r>
            <a:endParaRPr lang="zh-CN" altLang="en-US" sz="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60427" grpId="0"/>
      <p:bldP spid="604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云形标注 12"/>
          <p:cNvSpPr>
            <a:spLocks noChangeArrowheads="1"/>
          </p:cNvSpPr>
          <p:nvPr/>
        </p:nvSpPr>
        <p:spPr bwMode="auto">
          <a:xfrm>
            <a:off x="6007100" y="1949450"/>
            <a:ext cx="2020888" cy="1458913"/>
          </a:xfrm>
          <a:prstGeom prst="cloudCallout">
            <a:avLst>
              <a:gd name="adj1" fmla="val -21644"/>
              <a:gd name="adj2" fmla="val 94828"/>
            </a:avLst>
          </a:prstGeom>
          <a:noFill/>
          <a:ln w="25400" algn="ctr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Oh, </a:t>
            </a:r>
          </a:p>
          <a:p>
            <a:pPr algn="ctr"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forget! </a:t>
            </a:r>
          </a:p>
        </p:txBody>
      </p:sp>
      <p:sp>
        <p:nvSpPr>
          <p:cNvPr id="2" name="云形标注 12"/>
          <p:cNvSpPr>
            <a:spLocks noChangeArrowheads="1"/>
          </p:cNvSpPr>
          <p:nvPr/>
        </p:nvSpPr>
        <p:spPr bwMode="auto">
          <a:xfrm rot="20475269">
            <a:off x="1206500" y="1579563"/>
            <a:ext cx="2025650" cy="1784350"/>
          </a:xfrm>
          <a:prstGeom prst="cloudCallout">
            <a:avLst>
              <a:gd name="adj1" fmla="val 5606"/>
              <a:gd name="adj2" fmla="val 102778"/>
            </a:avLst>
          </a:prstGeom>
          <a:noFill/>
          <a:ln w="25400" algn="ctr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云形标注 12"/>
          <p:cNvSpPr>
            <a:spLocks noChangeArrowheads="1"/>
          </p:cNvSpPr>
          <p:nvPr/>
        </p:nvSpPr>
        <p:spPr bwMode="auto">
          <a:xfrm rot="1022568">
            <a:off x="3394075" y="1741488"/>
            <a:ext cx="2214563" cy="1674812"/>
          </a:xfrm>
          <a:prstGeom prst="cloudCallout">
            <a:avLst>
              <a:gd name="adj1" fmla="val 9900"/>
              <a:gd name="adj2" fmla="val 90088"/>
            </a:avLst>
          </a:prstGeom>
          <a:noFill/>
          <a:ln w="25400" algn="ctr">
            <a:solidFill>
              <a:schemeClr val="accent6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9" name="组合 4"/>
          <p:cNvGrpSpPr/>
          <p:nvPr/>
        </p:nvGrpSpPr>
        <p:grpSpPr bwMode="auto">
          <a:xfrm>
            <a:off x="419100" y="192088"/>
            <a:ext cx="8020050" cy="1393825"/>
            <a:chOff x="735225" y="269723"/>
            <a:chExt cx="8019159" cy="1393825"/>
          </a:xfrm>
        </p:grpSpPr>
        <p:sp>
          <p:nvSpPr>
            <p:cNvPr id="125966" name="Oval 14"/>
            <p:cNvSpPr>
              <a:spLocks noChangeArrowheads="1"/>
            </p:cNvSpPr>
            <p:nvPr/>
          </p:nvSpPr>
          <p:spPr bwMode="auto">
            <a:xfrm>
              <a:off x="735225" y="269723"/>
              <a:ext cx="8019159" cy="1393825"/>
            </a:xfrm>
            <a:prstGeom prst="ellipse">
              <a:avLst/>
            </a:prstGeom>
            <a:extLst>
              <a:ext uri="{AF507438-7753-43E0-B8FC-AC1667EBCBE1}">
                <a14:hiddenEffects xmlns:a14="http://schemas.microsoft.com/office/drawing/2010/main">
                  <a:effectLst>
                    <a:outerShdw dist="563972" dir="14049741" sx="125000" sy="125000" algn="tl" rotWithShape="0">
                      <a:srgbClr val="C7DFD3">
                        <a:alpha val="80000"/>
                      </a:srgbClr>
                    </a:outerShdw>
                  </a:effectLst>
                </a14:hiddenEffects>
              </a:ext>
            </a:ex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76" name="Text Box 15" descr="纸袋"/>
            <p:cNvSpPr txBox="1">
              <a:spLocks noChangeArrowheads="1"/>
            </p:cNvSpPr>
            <p:nvPr/>
          </p:nvSpPr>
          <p:spPr bwMode="auto">
            <a:xfrm>
              <a:off x="1805081" y="425298"/>
              <a:ext cx="6538187" cy="1082675"/>
            </a:xfrm>
            <a:prstGeom prst="rect">
              <a:avLst/>
            </a:prstGeom>
            <a:noFill/>
            <a:ln>
              <a:noFill/>
            </a:ln>
            <a:effectLst>
              <a:outerShdw dist="563972" dir="14049741" sx="125000" sy="125000" algn="tl" rotWithShape="0">
                <a:srgbClr val="C7DFD3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5000"/>
                </a:lnSpc>
              </a:pP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the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second paragraph 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answer: </a:t>
              </a:r>
              <a:r>
                <a:rPr lang="en-US" altLang="zh-CN" sz="28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What does the criminal look like? </a:t>
              </a: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40013" y="4241800"/>
            <a:ext cx="349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文本框 14"/>
          <p:cNvSpPr txBox="1">
            <a:spLocks noChangeArrowheads="1"/>
          </p:cNvSpPr>
          <p:nvPr/>
        </p:nvSpPr>
        <p:spPr bwMode="auto">
          <a:xfrm>
            <a:off x="4087813" y="4241800"/>
            <a:ext cx="341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9" name="文本框 15"/>
          <p:cNvSpPr txBox="1">
            <a:spLocks noChangeArrowheads="1"/>
          </p:cNvSpPr>
          <p:nvPr/>
        </p:nvSpPr>
        <p:spPr bwMode="auto">
          <a:xfrm>
            <a:off x="6269038" y="4241800"/>
            <a:ext cx="341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图片 5" descr="图片包含 照片, 熊&#10;&#10;已生成极高可信度的说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38313" y="1577975"/>
            <a:ext cx="9445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图片 7" descr="图片包含 服装&#10;&#10;已生成极高可信度的说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54488" y="1751013"/>
            <a:ext cx="7524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3" grpId="0" animBg="1"/>
      <p:bldP spid="4" grpId="0"/>
      <p:bldP spid="15368" grpId="0"/>
      <p:bldP spid="153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 6"/>
          <p:cNvSpPr/>
          <p:nvPr/>
        </p:nvSpPr>
        <p:spPr>
          <a:xfrm>
            <a:off x="1843088" y="928688"/>
            <a:ext cx="1954212" cy="141605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5" descr="纸袋"/>
          <p:cNvSpPr txBox="1">
            <a:spLocks noChangeArrowheads="1"/>
          </p:cNvSpPr>
          <p:nvPr/>
        </p:nvSpPr>
        <p:spPr bwMode="auto">
          <a:xfrm>
            <a:off x="1736725" y="341313"/>
            <a:ext cx="5711825" cy="554037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altLang="zh-CN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criminal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like?</a:t>
            </a:r>
          </a:p>
        </p:txBody>
      </p:sp>
      <p:sp>
        <p:nvSpPr>
          <p:cNvPr id="15" name="圆角矩形标注 14"/>
          <p:cNvSpPr>
            <a:spLocks noChangeArrowheads="1"/>
          </p:cNvSpPr>
          <p:nvPr/>
        </p:nvSpPr>
        <p:spPr bwMode="auto">
          <a:xfrm>
            <a:off x="3886200" y="1792288"/>
            <a:ext cx="3246438" cy="2608262"/>
          </a:xfrm>
          <a:prstGeom prst="wedgeRoundRectCallout">
            <a:avLst>
              <a:gd name="adj1" fmla="val -65851"/>
              <a:gd name="adj2" fmla="val 28349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of medium height and young.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long straight brown hair and big eyes.</a:t>
            </a:r>
          </a:p>
        </p:txBody>
      </p:sp>
      <p:pic>
        <p:nvPicPr>
          <p:cNvPr id="12293" name="Picture 4" descr="C:\Users\Administrator\Desktop\8d260fd46304ada349027295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BFA"/>
              </a:clrFrom>
              <a:clrTo>
                <a:srgbClr val="FC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413" y="2249488"/>
            <a:ext cx="1008062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5" descr="图片包含 照片, 熊&#10;&#10;已生成极高可信度的说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59038" y="979488"/>
            <a:ext cx="709612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标注 15"/>
          <p:cNvSpPr>
            <a:spLocks noChangeArrowheads="1"/>
          </p:cNvSpPr>
          <p:nvPr/>
        </p:nvSpPr>
        <p:spPr bwMode="auto">
          <a:xfrm>
            <a:off x="3641725" y="2544763"/>
            <a:ext cx="4108450" cy="1590675"/>
          </a:xfrm>
          <a:prstGeom prst="wedgeRoundRectCallout">
            <a:avLst>
              <a:gd name="adj1" fmla="val -61964"/>
              <a:gd name="adj2" fmla="val 31301"/>
              <a:gd name="adj3" fmla="val 16667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tall and thin,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curly blond hair.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altLang="zh-CN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about thirty years old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13315" name="Text Box 6" descr="纸袋"/>
          <p:cNvSpPr txBox="1">
            <a:spLocks noChangeArrowheads="1"/>
          </p:cNvSpPr>
          <p:nvPr/>
        </p:nvSpPr>
        <p:spPr bwMode="auto">
          <a:xfrm>
            <a:off x="1663700" y="265113"/>
            <a:ext cx="5657850" cy="554037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</a:t>
            </a:r>
            <a:r>
              <a:rPr lang="en-US" altLang="zh-CN" sz="3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criminal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like?</a:t>
            </a:r>
          </a:p>
        </p:txBody>
      </p:sp>
      <p:pic>
        <p:nvPicPr>
          <p:cNvPr id="13316" name="Picture 4" descr="C:\Users\Administrator\Desktop\8d260fd46304ada349027295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CFBFA"/>
              </a:clrFrom>
              <a:clrTo>
                <a:srgbClr val="FC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1375" y="2270125"/>
            <a:ext cx="121761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云形 1"/>
          <p:cNvSpPr/>
          <p:nvPr/>
        </p:nvSpPr>
        <p:spPr>
          <a:xfrm>
            <a:off x="1743075" y="922338"/>
            <a:ext cx="1954213" cy="141605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8" name="图片 8" descr="图片包含 服装&#10;&#10;已生成极高可信度的说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995363"/>
            <a:ext cx="5651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336675" y="1006475"/>
            <a:ext cx="67341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newspaper article. Which picture shows the real criminal?</a:t>
            </a:r>
          </a:p>
        </p:txBody>
      </p:sp>
      <p:grpSp>
        <p:nvGrpSpPr>
          <p:cNvPr id="14339" name="组合 4"/>
          <p:cNvGrpSpPr/>
          <p:nvPr/>
        </p:nvGrpSpPr>
        <p:grpSpPr bwMode="auto">
          <a:xfrm>
            <a:off x="619125" y="11652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2b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341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88113" y="222250"/>
            <a:ext cx="158273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矩形 6"/>
          <p:cNvSpPr>
            <a:spLocks noChangeArrowheads="1"/>
          </p:cNvSpPr>
          <p:nvPr/>
        </p:nvSpPr>
        <p:spPr bwMode="auto">
          <a:xfrm>
            <a:off x="6697663" y="393700"/>
            <a:ext cx="117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图片 6" descr="图片包含 照片, 熊&#10;&#10;已生成极高可信度的说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04975" y="2271713"/>
            <a:ext cx="1293813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图片 8" descr="图片包含 服装&#10;&#10;已生成极高可信度的说明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16375" y="2043113"/>
            <a:ext cx="10810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图片 10"/>
          <p:cNvPicPr>
            <a:picLocks noChangeAspect="1" noChangeArrowheads="1"/>
          </p:cNvPicPr>
          <p:nvPr/>
        </p:nvPicPr>
        <p:blipFill>
          <a:blip r:embed="rId5" cstate="email"/>
          <a:srcRect t="-4456"/>
          <a:stretch>
            <a:fillRect/>
          </a:stretch>
        </p:blipFill>
        <p:spPr bwMode="auto">
          <a:xfrm>
            <a:off x="5840413" y="2355850"/>
            <a:ext cx="15589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565150" y="957263"/>
            <a:ext cx="808513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An Interesting Job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Joe Brown has a very interesting job.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is a police artist. Some people see crimes and then talk to Joe. They tell him what the criminal looks like. Then Joe draws a picture of the criminal, and the police put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in newspapers and on television to find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him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73100" y="3209925"/>
            <a:ext cx="6296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2816225" y="1811338"/>
            <a:ext cx="2439988" cy="8826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宾语从句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语序为陈述句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679575" y="3741738"/>
            <a:ext cx="3679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角矩形 8"/>
          <p:cNvSpPr/>
          <p:nvPr/>
        </p:nvSpPr>
        <p:spPr>
          <a:xfrm>
            <a:off x="3898900" y="3170238"/>
            <a:ext cx="1736725" cy="80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可数名词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罪犯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178300" y="3136900"/>
            <a:ext cx="1292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2241550" y="3757613"/>
            <a:ext cx="3014663" cy="102235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a picture of…</a:t>
            </a:r>
          </a:p>
          <a:p>
            <a:pPr algn="ctr" eaLnBrk="1" hangingPunct="1"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一幅</a:t>
            </a:r>
            <a:r>
              <a:rPr lang="en-US" altLang="zh-CN" sz="2800" b="1" dirty="0">
                <a:latin typeface="+mn-ea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的画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481013" y="1036638"/>
            <a:ext cx="82454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He wants to draw a good picture of each criminal, but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job is sometimes difficult. Many people don’t always see things the same way so they may describe the same person differently. Also,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they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don’t always remember well. “The criminal is of medium height and young. He has long straight brown hair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56325" y="2478088"/>
            <a:ext cx="5683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5"/>
          <p:cNvSpPr/>
          <p:nvPr/>
        </p:nvSpPr>
        <p:spPr>
          <a:xfrm>
            <a:off x="4733925" y="2571750"/>
            <a:ext cx="3462338" cy="534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因此，引导并列从句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17525" y="1416050"/>
            <a:ext cx="8177213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and big eyes,” says one woman. Another woman says, “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is tall and thin, and he has curly blond hair. He’s about thirty years old.” In the end, the real criminal is a short and heavy old man, and he has short black hair!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98488" y="2960688"/>
            <a:ext cx="811212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圆角矩形 5"/>
          <p:cNvSpPr/>
          <p:nvPr/>
        </p:nvSpPr>
        <p:spPr>
          <a:xfrm>
            <a:off x="820738" y="3063875"/>
            <a:ext cx="1031875" cy="534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 descr="纸袋"/>
          <p:cNvSpPr txBox="1">
            <a:spLocks noChangeArrowheads="1"/>
          </p:cNvSpPr>
          <p:nvPr/>
        </p:nvSpPr>
        <p:spPr bwMode="auto">
          <a:xfrm>
            <a:off x="1387475" y="1357313"/>
            <a:ext cx="3573463" cy="647700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 criminal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87475" y="1954213"/>
            <a:ext cx="39370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altLang="zh-CN" sz="30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old 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black hair</a:t>
            </a:r>
            <a:endParaRPr lang="en-US" altLang="zh-CN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图片 4"/>
          <p:cNvPicPr>
            <a:picLocks noChangeAspect="1" noChangeArrowheads="1"/>
          </p:cNvPicPr>
          <p:nvPr/>
        </p:nvPicPr>
        <p:blipFill>
          <a:blip r:embed="rId3" cstate="email"/>
          <a:srcRect t="-4456"/>
          <a:stretch>
            <a:fillRect/>
          </a:stretch>
        </p:blipFill>
        <p:spPr bwMode="auto">
          <a:xfrm>
            <a:off x="5487988" y="1150938"/>
            <a:ext cx="2074862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573088" y="461963"/>
            <a:ext cx="6557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Read the article carefully then answer the questions below.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14350" y="1349375"/>
            <a:ext cx="48085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does Joe Brown do? </a:t>
            </a:r>
          </a:p>
        </p:txBody>
      </p:sp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933450" y="1798638"/>
            <a:ext cx="34845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He’s a police artist.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4350" y="2339975"/>
            <a:ext cx="585946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Is his work easy or difficult? Why?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2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627063"/>
            <a:ext cx="1582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7210425" y="798513"/>
            <a:ext cx="1179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Task 4</a:t>
            </a:r>
            <a:endParaRPr lang="zh-CN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66775" y="2870200"/>
            <a:ext cx="77168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Sometimes it’s difficult.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Because many people don’t always see things the same way so they may describe the same person differently. Also, they don’t always remember well.</a:t>
            </a:r>
            <a:endParaRPr lang="zh-CN" altLang="en-US" sz="2800">
              <a:solidFill>
                <a:srgbClr val="FF33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  <p:bldP spid="4" grpId="0" autoUpdateAnimBg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 descr="纸袋"/>
          <p:cNvSpPr>
            <a:spLocks noChangeArrowheads="1"/>
          </p:cNvSpPr>
          <p:nvPr/>
        </p:nvSpPr>
        <p:spPr bwMode="auto">
          <a:xfrm>
            <a:off x="1689100" y="163513"/>
            <a:ext cx="3079750" cy="4732337"/>
          </a:xfrm>
          <a:prstGeom prst="rect">
            <a:avLst/>
          </a:prstGeom>
          <a:noFill/>
          <a:ln w="76200" algn="ctr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1" name="Text Box 5" descr="纸袋"/>
          <p:cNvSpPr txBox="1">
            <a:spLocks noChangeArrowheads="1"/>
          </p:cNvSpPr>
          <p:nvPr/>
        </p:nvSpPr>
        <p:spPr bwMode="auto">
          <a:xfrm>
            <a:off x="5738813" y="4029075"/>
            <a:ext cx="1731962" cy="831850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police artist</a:t>
            </a:r>
          </a:p>
          <a:p>
            <a:pPr eaLnBrk="1" hangingPunct="1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警察画像师</a:t>
            </a:r>
          </a:p>
        </p:txBody>
      </p:sp>
      <p:sp>
        <p:nvSpPr>
          <p:cNvPr id="116742" name="Rectangle 6" descr="纸袋"/>
          <p:cNvSpPr>
            <a:spLocks noChangeArrowheads="1"/>
          </p:cNvSpPr>
          <p:nvPr/>
        </p:nvSpPr>
        <p:spPr bwMode="auto">
          <a:xfrm>
            <a:off x="5092700" y="163513"/>
            <a:ext cx="3024188" cy="4732337"/>
          </a:xfrm>
          <a:prstGeom prst="rect">
            <a:avLst/>
          </a:prstGeom>
          <a:noFill/>
          <a:ln w="76200" algn="ctr">
            <a:solidFill>
              <a:srgbClr val="00B0F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743" name="Text Box 7" descr="纸袋"/>
          <p:cNvSpPr txBox="1">
            <a:spLocks noChangeArrowheads="1"/>
          </p:cNvSpPr>
          <p:nvPr/>
        </p:nvSpPr>
        <p:spPr bwMode="auto">
          <a:xfrm>
            <a:off x="2530475" y="4006850"/>
            <a:ext cx="1293813" cy="830263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criminal</a:t>
            </a:r>
          </a:p>
          <a:p>
            <a:pPr algn="ctr" eaLnBrk="1" hangingPunct="1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罪犯</a:t>
            </a:r>
          </a:p>
        </p:txBody>
      </p:sp>
      <p:pic>
        <p:nvPicPr>
          <p:cNvPr id="2054" name="图片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07013" y="2311400"/>
            <a:ext cx="2595562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07013" y="441325"/>
            <a:ext cx="25955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47850" y="2416175"/>
            <a:ext cx="26574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图片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62138" y="234950"/>
            <a:ext cx="26162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36525" y="360363"/>
            <a:ext cx="1376363" cy="1262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3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lang="en-US" altLang="zh-CN" sz="3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</a:t>
            </a:r>
            <a:r>
              <a:rPr lang="en-US" altLang="zh-CN" sz="3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altLang="zh-CN" sz="3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3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3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en-US" altLang="zh-CN" sz="3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altLang="zh-CN" sz="3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endParaRPr lang="zh-CN" altLang="en-US" sz="3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1" grpId="0" build="p"/>
      <p:bldP spid="1167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76375" y="1512888"/>
            <a:ext cx="6626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It’s interesting, but sometimes it’s difficult.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8713" y="2014538"/>
            <a:ext cx="705326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Can you describe Joe’s job in other words?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76375" y="2611438"/>
            <a:ext cx="695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It’s fun/boring/easy/good/cool/important/…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28713" y="1042988"/>
            <a:ext cx="54467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What do you think of Joe’s job?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28713" y="3135313"/>
            <a:ext cx="5645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Do you want to be a police artist? 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476375" y="3744913"/>
            <a:ext cx="36036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</a:rPr>
              <a:t>Yes, I do. / No, I don’t.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75" y="627063"/>
            <a:ext cx="1582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7210425" y="798513"/>
            <a:ext cx="1179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5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标题 1"/>
          <p:cNvSpPr txBox="1"/>
          <p:nvPr/>
        </p:nvSpPr>
        <p:spPr>
          <a:xfrm rot="21236475">
            <a:off x="1466984" y="520434"/>
            <a:ext cx="5057483" cy="8421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best witness</a:t>
            </a:r>
            <a:endParaRPr lang="zh-CN" altLang="en-US" sz="4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9" name="文本框 5"/>
          <p:cNvSpPr txBox="1">
            <a:spLocks noChangeArrowheads="1"/>
          </p:cNvSpPr>
          <p:nvPr/>
        </p:nvSpPr>
        <p:spPr bwMode="auto">
          <a:xfrm>
            <a:off x="304800" y="1627188"/>
            <a:ext cx="858678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Suppose you have witnessed a thief robbing money from a bank. Now a policeman is asking you some questions about the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of the thief. How will you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thief?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1262063" y="434975"/>
            <a:ext cx="6535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article again and write what the words in bold refer to. </a:t>
            </a:r>
          </a:p>
        </p:txBody>
      </p:sp>
      <p:grpSp>
        <p:nvGrpSpPr>
          <p:cNvPr id="22531" name="组合 4"/>
          <p:cNvGrpSpPr/>
          <p:nvPr/>
        </p:nvGrpSpPr>
        <p:grpSpPr bwMode="auto">
          <a:xfrm>
            <a:off x="474663" y="5937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540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2c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1470025" y="1389063"/>
            <a:ext cx="6704013" cy="3654425"/>
          </a:xfrm>
          <a:prstGeom prst="rect">
            <a:avLst/>
          </a:prstGeom>
          <a:solidFill>
            <a:srgbClr val="FFFFFF"/>
          </a:solidFill>
          <a:ln w="28575">
            <a:solidFill>
              <a:srgbClr val="FFA161"/>
            </a:soli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5256" tIns="44429" rIns="85256" bIns="44429" anchor="ctr"/>
          <a:lstStyle/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He =_________________________________   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it =  _________________________________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him = ________________________________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this = ________________________________</a:t>
            </a:r>
          </a:p>
          <a:p>
            <a:pPr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they =________________________________</a:t>
            </a:r>
          </a:p>
          <a:p>
            <a:pPr marL="514350" indent="-514350"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________________________________</a:t>
            </a:r>
          </a:p>
          <a:p>
            <a:pPr marL="514350" indent="-514350" eaLnBrk="1" hangingPunct="1">
              <a:lnSpc>
                <a:spcPct val="125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He = ________________________________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592388" y="1463675"/>
            <a:ext cx="1706562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Joe Brown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460625" y="1951038"/>
            <a:ext cx="41386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the picture of the criminal</a:t>
            </a: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687638" y="2449513"/>
            <a:ext cx="19065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the criminal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620963" y="2938463"/>
            <a:ext cx="580390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drawing a good picture of each criminal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736850" y="3352800"/>
            <a:ext cx="54848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many people (who see and describe the criminals)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678113" y="4427538"/>
            <a:ext cx="234632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charset="-122"/>
                <a:cs typeface="Times New Roman" panose="02020603050405020304" pitchFamily="18" charset="0"/>
              </a:rPr>
              <a:t>The criminal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0388" y="15875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87"/>
          <p:cNvSpPr>
            <a:spLocks noChangeArrowheads="1"/>
          </p:cNvSpPr>
          <p:nvPr/>
        </p:nvSpPr>
        <p:spPr bwMode="auto">
          <a:xfrm>
            <a:off x="1338263" y="355600"/>
            <a:ext cx="31829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69938" y="787400"/>
            <a:ext cx="63150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Joe Brown has a very interesting job.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乔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布朗有一份非常有趣的工作。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239838" y="1978025"/>
          <a:ext cx="6789737" cy="17684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8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1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537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interesting</a:t>
                      </a:r>
                      <a:endParaRPr lang="zh-CN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45" marB="4574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</a:t>
                      </a:r>
                      <a:endParaRPr lang="zh-CN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45" marB="4574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097"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45" marB="45745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45" marB="457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39838" y="2640013"/>
            <a:ext cx="283845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“有趣的”，强调事物本身“有趣”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06850" y="2640013"/>
            <a:ext cx="38735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“有趣的”，有“供人娱乐的、令人愉快的”意思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138238" y="3748088"/>
            <a:ext cx="70580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His hobby is very ___________.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 like monkeys best because they are very _____.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17938" y="3711575"/>
            <a:ext cx="16970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interesting</a:t>
            </a:r>
            <a:endParaRPr lang="zh-CN" altLang="en-US" sz="26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213600" y="4271963"/>
            <a:ext cx="6667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fun</a:t>
            </a:r>
            <a:endParaRPr lang="zh-CN" altLang="en-US" sz="26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9900" y="822325"/>
            <a:ext cx="73358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Some people see crimes and then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talk to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Joe.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一些人目睹犯罪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然后跟乔描述。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57250" y="2035175"/>
          <a:ext cx="7620000" cy="2101849"/>
        </p:xfrm>
        <a:graphic>
          <a:graphicData uri="http://schemas.openxmlformats.org/drawingml/2006/table">
            <a:tbl>
              <a:tblPr/>
              <a:tblGrid>
                <a:gridCol w="178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0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2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talk to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talk with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talk about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T="45761" marB="4576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7150" y="2100263"/>
            <a:ext cx="463708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“和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谈话”，强调一方说，另一方听，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</a:t>
            </a: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表示方向。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97150" y="2943225"/>
            <a:ext cx="52101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“和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谈话”，强调双向交流。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7150" y="3525838"/>
            <a:ext cx="58801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“谈论”，涉及谈话内容和具体情况。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762000" y="2030413"/>
            <a:ext cx="76263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She is sad. She wants to __________ her friend.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We don’t often __________ my teacher.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They are ____________ the film.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211763" y="2120900"/>
            <a:ext cx="1263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 to 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57600" y="2605088"/>
            <a:ext cx="15541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 with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3095625"/>
            <a:ext cx="22336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talking about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0525" y="1279525"/>
            <a:ext cx="5548313" cy="652463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talk to        talk with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talk about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7500" y="1279525"/>
            <a:ext cx="8615363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 Many people don’t always see things the same way so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they may describe the same person differently. </a:t>
            </a:r>
          </a:p>
          <a:p>
            <a:pPr eaLnBrk="1" hangingPunct="1">
              <a:lnSpc>
                <a:spcPct val="120000"/>
              </a:lnSpc>
              <a:spcBef>
                <a:spcPts val="500"/>
              </a:spcBef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92138" y="2486025"/>
            <a:ext cx="8066087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人们并非总是以相同的方式看待事物，所以他们会  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将同一个人描述得不一样。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6438" y="1906588"/>
            <a:ext cx="77025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此句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是一个由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连接的并列句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在此句中作</a:t>
            </a:r>
            <a:r>
              <a:rPr lang="zh-CN" altLang="en-US" sz="2800" b="1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连词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，意为“因此，所以”。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3750" y="3054350"/>
            <a:ext cx="7399338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她觉得很累，因此她很早就上床睡觉了。</a:t>
            </a:r>
            <a:endParaRPr lang="en-US" altLang="zh-CN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felt very tired so she went to bed early.</a:t>
            </a:r>
            <a:endParaRPr lang="zh-CN" altLang="en-US" sz="2800" b="1">
              <a:solidFill>
                <a:srgbClr val="FF33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706438" y="769938"/>
            <a:ext cx="77025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same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在此句中作形容词，意为“相同的，同一个的”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用于名词前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same</a:t>
            </a:r>
            <a:r>
              <a:rPr lang="zh-CN" altLang="en-US" sz="2800" b="1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一般和</a:t>
            </a:r>
            <a:r>
              <a:rPr lang="en-US" altLang="zh-CN" sz="2800" b="1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the</a:t>
            </a:r>
            <a:r>
              <a:rPr lang="zh-CN" altLang="en-US" sz="2800" b="1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连用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73088" y="731838"/>
            <a:ext cx="802163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way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此处用作可数名词，意为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“方式，方法”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   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常与介词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连用。如果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way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前有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6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this, that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等限定   </a:t>
            </a:r>
            <a:endParaRPr lang="en-US" altLang="zh-CN" sz="28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词，介词</a:t>
            </a:r>
            <a:r>
              <a:rPr lang="en-US" altLang="zh-CN" sz="2600" b="1" dirty="0">
                <a:solidFill>
                  <a:srgbClr val="FF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可省略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；但放在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句首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时，介词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  </a:t>
            </a:r>
            <a:endParaRPr lang="en-US" altLang="zh-CN" sz="2800" b="1" dirty="0">
              <a:solidFill>
                <a:srgbClr val="FF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FF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可省略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7600" y="2846388"/>
            <a:ext cx="6626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常用短语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by the way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in the way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    on the way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873625" y="2897188"/>
            <a:ext cx="19875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顺便说一下</a:t>
            </a:r>
            <a:endParaRPr lang="en-US" altLang="zh-CN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881563" y="3424238"/>
            <a:ext cx="906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挡路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73625" y="3886200"/>
            <a:ext cx="126682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在路上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7500" y="703263"/>
            <a:ext cx="8524875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end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, the real criminal is a short and heavy old  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man, and he has short black hair! </a:t>
            </a:r>
          </a:p>
          <a:p>
            <a:pPr eaLnBrk="1" hangingPunct="1">
              <a:lnSpc>
                <a:spcPct val="110000"/>
              </a:lnSpc>
              <a:spcBef>
                <a:spcPts val="500"/>
              </a:spcBef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最后，真正的罪犯是一位又矮又胖的老年人，他留   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spcBef>
                <a:spcPts val="500"/>
              </a:spcBef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着黑色的短发！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2500" y="2740025"/>
            <a:ext cx="765810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the end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最后；终于    反义短语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first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474913" y="3276600"/>
            <a:ext cx="2574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=at last / finally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2500" y="3683000"/>
            <a:ext cx="623728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at the end of…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的尽头，结尾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185988" y="1168400"/>
            <a:ext cx="18986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put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each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way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describe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689475" y="1182688"/>
            <a:ext cx="19875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每个；各自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方式；路线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描述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01625" y="1285875"/>
            <a:ext cx="86010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 —I really like to watch the TV program I AM A SINGER.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—Me, too. It’s one of the _____ TV programs I’ve ever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seen.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A. least boring                      B. least interesting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 C. most boring                     D. most interesting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8800" y="3300413"/>
            <a:ext cx="541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738188" y="741363"/>
            <a:ext cx="7745412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57" tIns="43228" rIns="86457" bIns="4322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with _____ hair is a musician.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 long curly brown       B. long brown curly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 curly long brown       D. brown long curly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3.—Would you like _____ cake?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 I’m full, thank you.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A. other      B. the other       C. another      D. others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3763" y="1368425"/>
            <a:ext cx="541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8700" y="3678238"/>
            <a:ext cx="541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68338" y="758825"/>
            <a:ext cx="7920037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4. If you have any problem, you can _______ me.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A. say          B. speak    C. talk to       D. talk about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5. —Excuse me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could you please tell me ______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en-US" altLang="zh-CN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—Sure. It’s about ten minutes’  walk.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A. how long it takes to go to the zoo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B. how far it is from here to the zoo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C. how far        from here to the zoo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1300" y="1201738"/>
            <a:ext cx="541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888" y="3270250"/>
            <a:ext cx="541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487613" y="3921125"/>
            <a:ext cx="7778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is it </a:t>
            </a:r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373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22275" y="1222375"/>
            <a:ext cx="832485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6. Diana isn’t here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pitchFamily="49" charset="-122"/>
              </a:rPr>
              <a:t>，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_______ leave a message on her desk.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 A. or           B. so            C. and            D. but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7. You can use _______ to learn English well as him.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A. different                     B. different ways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pitchFamily="49" charset="-122"/>
              </a:rPr>
              <a:t>   C. same way                   D. the same ways</a:t>
            </a:r>
            <a:endParaRPr lang="zh-CN" altLang="en-US" sz="26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1677988"/>
            <a:ext cx="5413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0" y="3260725"/>
            <a:ext cx="5413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00563" y="1247775"/>
            <a:ext cx="27098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不同地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另一；又一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结尾；尽头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真正的；真实的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27200" y="1247775"/>
            <a:ext cx="20732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</a:p>
          <a:p>
            <a:pPr algn="r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31863" y="846138"/>
            <a:ext cx="7702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Introduce your friend and draw a picture of him/her.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35175" y="1371600"/>
            <a:ext cx="4521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(What does he / she look like?)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125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8113" y="100013"/>
            <a:ext cx="7937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图片包含 玩具, 玩偶&#10;&#10;已生成极高可信度的说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71663" y="1917700"/>
            <a:ext cx="50927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978275" y="1127125"/>
            <a:ext cx="124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978275" y="1636713"/>
            <a:ext cx="87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78275" y="2122488"/>
            <a:ext cx="299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78275" y="3094038"/>
            <a:ext cx="3519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has curly blond hair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978275" y="2609850"/>
            <a:ext cx="3759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big eyes and round face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978275" y="3579813"/>
            <a:ext cx="100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17725" y="1050925"/>
            <a:ext cx="13398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194175" y="1216025"/>
            <a:ext cx="1257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67000" y="1717675"/>
            <a:ext cx="278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of medium build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65400" y="2219325"/>
            <a:ext cx="28860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828800" y="3224213"/>
            <a:ext cx="36226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has straight black hair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81125" y="2722563"/>
            <a:ext cx="4070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big eyes and small mouth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541588" y="3624263"/>
            <a:ext cx="2909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59450" y="1216025"/>
            <a:ext cx="1414463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1166813" y="688975"/>
            <a:ext cx="7235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chart with words of the opposite meaning. </a:t>
            </a:r>
          </a:p>
        </p:txBody>
      </p:sp>
      <p:grpSp>
        <p:nvGrpSpPr>
          <p:cNvPr id="8195" name="组合 4"/>
          <p:cNvGrpSpPr/>
          <p:nvPr/>
        </p:nvGrpSpPr>
        <p:grpSpPr bwMode="auto">
          <a:xfrm>
            <a:off x="441325" y="8302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2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343025" y="1885950"/>
          <a:ext cx="6096000" cy="243999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151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9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young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>
                        <a:latin typeface="+mj-lt"/>
                      </a:endParaRP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998"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+mj-lt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thin</a:t>
                      </a:r>
                      <a:endParaRPr lang="zh-CN" altLang="en-US" sz="2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9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+mj-lt"/>
                      </a:endParaRP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98"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+mj-lt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9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curly</a:t>
                      </a:r>
                      <a:endParaRPr lang="zh-CN" alt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+mj-lt"/>
                      </a:endParaRP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975" y="1889125"/>
            <a:ext cx="630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old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0438" y="2397125"/>
            <a:ext cx="15827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heavy/ fat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97513" y="2868613"/>
            <a:ext cx="9255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short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49513" y="3348038"/>
            <a:ext cx="9255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short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7500" y="3829050"/>
            <a:ext cx="1295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straight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97525" y="111125"/>
            <a:ext cx="158273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矩形 6"/>
          <p:cNvSpPr>
            <a:spLocks noChangeArrowheads="1"/>
          </p:cNvSpPr>
          <p:nvPr/>
        </p:nvSpPr>
        <p:spPr bwMode="auto">
          <a:xfrm>
            <a:off x="5807075" y="282575"/>
            <a:ext cx="1179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 txBox="1"/>
          <p:nvPr/>
        </p:nvSpPr>
        <p:spPr>
          <a:xfrm rot="21236475">
            <a:off x="1091616" y="147826"/>
            <a:ext cx="3752431" cy="842188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zh-CN" sz="4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Fast Reading</a:t>
            </a:r>
            <a:endParaRPr lang="zh-CN" altLang="en-US" sz="4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550" y="1044575"/>
            <a:ext cx="39925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criminal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5" descr="p53"/>
          <p:cNvPicPr>
            <a:picLocks noChangeAspect="1" noChangeArrowheads="1"/>
          </p:cNvPicPr>
          <p:nvPr/>
        </p:nvPicPr>
        <p:blipFill>
          <a:blip r:embed="rId3" cstate="email">
            <a:lum bright="12000"/>
          </a:blip>
          <a:srcRect/>
          <a:stretch>
            <a:fillRect/>
          </a:stretch>
        </p:blipFill>
        <p:spPr bwMode="auto">
          <a:xfrm>
            <a:off x="1138239" y="1688034"/>
            <a:ext cx="1893887" cy="18404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图片2"/>
          <p:cNvPicPr>
            <a:picLocks noChangeAspect="1" noChangeArrowheads="1"/>
          </p:cNvPicPr>
          <p:nvPr/>
        </p:nvPicPr>
        <p:blipFill>
          <a:blip r:embed="rId4" cstate="email">
            <a:lum bright="12000"/>
          </a:blip>
          <a:srcRect/>
          <a:stretch>
            <a:fillRect/>
          </a:stretch>
        </p:blipFill>
        <p:spPr bwMode="auto">
          <a:xfrm>
            <a:off x="4629151" y="1742025"/>
            <a:ext cx="1819275" cy="1586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图片2"/>
          <p:cNvPicPr>
            <a:picLocks noChangeAspect="1" noChangeArrowheads="1"/>
          </p:cNvPicPr>
          <p:nvPr/>
        </p:nvPicPr>
        <p:blipFill>
          <a:blip r:embed="rId5" cstate="email">
            <a:lum bright="12000"/>
          </a:blip>
          <a:srcRect/>
          <a:stretch>
            <a:fillRect/>
          </a:stretch>
        </p:blipFill>
        <p:spPr bwMode="auto">
          <a:xfrm>
            <a:off x="2878138" y="3166453"/>
            <a:ext cx="1828800" cy="17801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椭圆 11"/>
          <p:cNvSpPr/>
          <p:nvPr/>
        </p:nvSpPr>
        <p:spPr>
          <a:xfrm>
            <a:off x="3146425" y="3167063"/>
            <a:ext cx="1392238" cy="1817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云形标注 12"/>
          <p:cNvSpPr>
            <a:spLocks noChangeArrowheads="1"/>
          </p:cNvSpPr>
          <p:nvPr/>
        </p:nvSpPr>
        <p:spPr bwMode="auto">
          <a:xfrm rot="5400000">
            <a:off x="6328569" y="2588419"/>
            <a:ext cx="1303337" cy="2765425"/>
          </a:xfrm>
          <a:prstGeom prst="cloudCallout">
            <a:avLst>
              <a:gd name="adj1" fmla="val 384"/>
              <a:gd name="adj2" fmla="val 91324"/>
            </a:avLst>
          </a:prstGeom>
          <a:noFill/>
          <a:ln w="25400" algn="ctr">
            <a:solidFill>
              <a:srgbClr val="FFA16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anchor="ctr"/>
          <a:lstStyle/>
          <a:p>
            <a:pPr algn="ctr" eaLnBrk="1" hangingPunct="1"/>
            <a:endParaRPr lang="zh-CN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 descr="纸袋"/>
          <p:cNvSpPr txBox="1">
            <a:spLocks noChangeArrowheads="1"/>
          </p:cNvSpPr>
          <p:nvPr/>
        </p:nvSpPr>
        <p:spPr bwMode="auto">
          <a:xfrm>
            <a:off x="5957888" y="3509963"/>
            <a:ext cx="2339975" cy="954087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rgbClr val="C7DFD3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6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He’s the</a:t>
            </a:r>
          </a:p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 criminal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3" descr="纸袋"/>
          <p:cNvSpPr txBox="1">
            <a:spLocks noChangeArrowheads="1"/>
          </p:cNvSpPr>
          <p:nvPr/>
        </p:nvSpPr>
        <p:spPr bwMode="auto">
          <a:xfrm>
            <a:off x="1100138" y="1533525"/>
            <a:ext cx="522287" cy="70167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14" descr="纸袋"/>
          <p:cNvSpPr txBox="1">
            <a:spLocks noChangeArrowheads="1"/>
          </p:cNvSpPr>
          <p:nvPr/>
        </p:nvSpPr>
        <p:spPr bwMode="auto">
          <a:xfrm>
            <a:off x="4562475" y="1560513"/>
            <a:ext cx="525463" cy="70802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" name="Text Box 15" descr="纸袋"/>
          <p:cNvSpPr txBox="1">
            <a:spLocks noChangeArrowheads="1"/>
          </p:cNvSpPr>
          <p:nvPr/>
        </p:nvSpPr>
        <p:spPr bwMode="auto">
          <a:xfrm>
            <a:off x="2820988" y="3048000"/>
            <a:ext cx="522287" cy="701675"/>
          </a:xfrm>
          <a:prstGeom prst="rect">
            <a:avLst/>
          </a:prstGeom>
          <a:noFill/>
          <a:ln>
            <a:noFill/>
          </a:ln>
          <a:effectLst>
            <a:outerShdw dist="563972" dir="14049741" sx="125000" sy="125000" algn="t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i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1415</Words>
  <Application>Microsoft Office PowerPoint</Application>
  <PresentationFormat>自定义</PresentationFormat>
  <Paragraphs>213</Paragraphs>
  <Slides>33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9" baseType="lpstr">
      <vt:lpstr>Arial Unicode MS</vt:lpstr>
      <vt:lpstr>等线</vt:lpstr>
      <vt:lpstr>等线 Light</vt:lpstr>
      <vt:lpstr>黑体</vt:lpstr>
      <vt:lpstr>华文行楷</vt:lpstr>
      <vt:lpstr>楷体</vt:lpstr>
      <vt:lpstr>隶书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2023-01-16T18:58:19Z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2B3833F7E1934E40B7947825D59113E8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