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445" r:id="rId2"/>
    <p:sldId id="397" r:id="rId3"/>
    <p:sldId id="423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22" r:id="rId2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ngsof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F8"/>
    <a:srgbClr val="EEE92B"/>
    <a:srgbClr val="F1EE60"/>
    <a:srgbClr val="EEE30C"/>
    <a:srgbClr val="14F109"/>
    <a:srgbClr val="FF3300"/>
    <a:srgbClr val="E10000"/>
    <a:srgbClr val="FFF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61"/>
        <p:guide pos="2879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952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3F758A7-51B8-4176-9ED1-388F0624D80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533" y="685800"/>
            <a:ext cx="609493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8F21FC-6361-4CFF-AFE1-40208C28421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450"/>
            <a:ext cx="8139178" cy="674459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950"/>
            <a:ext cx="8139178" cy="713326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469"/>
            <a:ext cx="8139178" cy="378046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450"/>
            <a:ext cx="8139178" cy="674459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953" y="107169"/>
            <a:ext cx="118586" cy="400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 userDrawn="1"/>
        </p:nvSpPr>
        <p:spPr>
          <a:xfrm>
            <a:off x="3334" y="572523"/>
            <a:ext cx="9134951" cy="4557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Rectangle 5"/>
          <p:cNvSpPr/>
          <p:nvPr userDrawn="1"/>
        </p:nvSpPr>
        <p:spPr>
          <a:xfrm>
            <a:off x="378030" y="96942"/>
            <a:ext cx="309880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sz="2100" b="1" dirty="0" smtClean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-26670" y="5032202"/>
            <a:ext cx="9210199" cy="109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900"/>
            <a:ext cx="8139178" cy="468692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4174"/>
            <a:ext cx="8139178" cy="808589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40"/>
            <a:ext cx="8139178" cy="48606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972120"/>
            <a:ext cx="3962432" cy="3780467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120"/>
            <a:ext cx="3962432" cy="378046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40"/>
            <a:ext cx="8139178" cy="48606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8" y="972120"/>
            <a:ext cx="3962432" cy="285788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948"/>
            <a:ext cx="3962400" cy="3414597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972120"/>
            <a:ext cx="3962432" cy="285788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41948"/>
            <a:ext cx="3962432" cy="3414597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8" y="972120"/>
            <a:ext cx="3962432" cy="378046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120"/>
            <a:ext cx="3962432" cy="3780467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469"/>
            <a:ext cx="713238" cy="4042179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463"/>
            <a:ext cx="7371076" cy="4042179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502412" y="324040"/>
            <a:ext cx="8139178" cy="48606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502412" y="972120"/>
            <a:ext cx="8139178" cy="378046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59807" y="4762963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62963"/>
            <a:ext cx="2970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457950" y="4762963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sh dir="u"/>
  </p:transition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2411" y="1707654"/>
            <a:ext cx="8139178" cy="1008112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zh-CN" sz="7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endParaRPr lang="zh-CN" altLang="zh-CN" sz="7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27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14147" y="627534"/>
            <a:ext cx="3595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第四章 几何图形初步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714348" y="714362"/>
            <a:ext cx="540244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000" b="1" dirty="0">
                <a:solidFill>
                  <a:srgbClr val="1F1F1F"/>
                </a:solidFill>
                <a:latin typeface="+mj-ea"/>
                <a:ea typeface="+mj-ea"/>
                <a:sym typeface="楷体" panose="02010609060101010101" pitchFamily="49" charset="-122"/>
              </a:rPr>
              <a:t>(</a:t>
            </a:r>
            <a:r>
              <a:rPr lang="zh-CN" altLang="zh-CN" sz="3000" b="1" dirty="0">
                <a:solidFill>
                  <a:srgbClr val="1F1F1F"/>
                </a:solidFill>
                <a:latin typeface="+mj-ea"/>
                <a:ea typeface="+mj-ea"/>
                <a:sym typeface="楷体" panose="02010609060101010101" pitchFamily="49" charset="-122"/>
              </a:rPr>
              <a:t>三</a:t>
            </a:r>
            <a:r>
              <a:rPr lang="en-US" altLang="zh-CN" sz="3000" b="1" dirty="0">
                <a:solidFill>
                  <a:srgbClr val="1F1F1F"/>
                </a:solidFill>
                <a:latin typeface="+mj-ea"/>
                <a:ea typeface="+mj-ea"/>
                <a:sym typeface="楷体" panose="02010609060101010101" pitchFamily="49" charset="-122"/>
              </a:rPr>
              <a:t>)</a:t>
            </a:r>
            <a:r>
              <a:rPr lang="zh-CN" altLang="en-US" sz="3000" b="1" dirty="0">
                <a:solidFill>
                  <a:srgbClr val="1F1F1F"/>
                </a:solidFill>
                <a:latin typeface="+mj-ea"/>
                <a:ea typeface="+mj-ea"/>
                <a:sym typeface="楷体" panose="02010609060101010101" pitchFamily="49" charset="-122"/>
              </a:rPr>
              <a:t>有以新的方式出现的角吗</a:t>
            </a:r>
            <a:r>
              <a:rPr lang="en-US" altLang="zh-CN" sz="3000" b="1" dirty="0">
                <a:solidFill>
                  <a:srgbClr val="1F1F1F"/>
                </a:solidFill>
                <a:latin typeface="+mj-ea"/>
                <a:ea typeface="+mj-ea"/>
                <a:sym typeface="楷体" panose="02010609060101010101" pitchFamily="49" charset="-122"/>
              </a:rPr>
              <a:t>?</a:t>
            </a:r>
            <a:endParaRPr lang="zh-CN" altLang="en-US" sz="3000" b="1" dirty="0">
              <a:solidFill>
                <a:srgbClr val="1F1F1F"/>
              </a:solidFill>
              <a:latin typeface="+mj-ea"/>
              <a:ea typeface="+mj-ea"/>
              <a:sym typeface="楷体" panose="02010609060101010101" pitchFamily="49" charset="-122"/>
            </a:endParaRPr>
          </a:p>
        </p:txBody>
      </p:sp>
      <p:pic>
        <p:nvPicPr>
          <p:cNvPr id="3" name="Picture 8" descr="t01a21b8cd95f500e7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1285866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00034" y="3500444"/>
            <a:ext cx="8358246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n-ea"/>
                <a:sym typeface="楷体" panose="02010609060101010101" pitchFamily="49" charset="-122"/>
              </a:rPr>
              <a:t>归纳：角也可以看成是由一条射线绕着它的端点</a:t>
            </a:r>
            <a:r>
              <a:rPr lang="zh-CN" altLang="en-US" sz="30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旋转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n-ea"/>
                <a:sym typeface="楷体" panose="02010609060101010101" pitchFamily="49" charset="-122"/>
              </a:rPr>
              <a:t>而形成的图形</a:t>
            </a:r>
            <a:r>
              <a:rPr lang="en-US" altLang="zh-CN" sz="3000" b="1" dirty="0">
                <a:solidFill>
                  <a:srgbClr val="1F1F1F"/>
                </a:solidFill>
                <a:latin typeface="+mn-lt"/>
                <a:ea typeface="+mn-ea"/>
                <a:sym typeface="楷体" panose="02010609060101010101" pitchFamily="49" charset="-122"/>
              </a:rPr>
              <a:t>.</a:t>
            </a:r>
            <a:endParaRPr lang="zh-CN" altLang="en-US" sz="3000" b="1" dirty="0">
              <a:solidFill>
                <a:srgbClr val="1F1F1F"/>
              </a:solidFill>
              <a:latin typeface="+mn-lt"/>
              <a:ea typeface="+mn-ea"/>
              <a:sym typeface="楷体" panose="02010609060101010101" pitchFamily="49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9929" y="775329"/>
            <a:ext cx="8245475" cy="20821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射线</a:t>
            </a:r>
            <a:r>
              <a:rPr lang="en-US" altLang="zh-CN" sz="3000" b="1" i="1" dirty="0">
                <a:solidFill>
                  <a:srgbClr val="1F1F1F"/>
                </a:solidFill>
                <a:latin typeface="+mn-lt"/>
                <a:ea typeface="+mj-ea"/>
                <a:sym typeface="Times New Roman" panose="02020603050405020304" pitchFamily="18" charset="0"/>
              </a:rPr>
              <a:t>OA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绕点</a:t>
            </a:r>
            <a:r>
              <a:rPr lang="en-US" altLang="zh-CN" sz="3000" b="1" i="1" dirty="0">
                <a:solidFill>
                  <a:srgbClr val="1F1F1F"/>
                </a:solidFill>
                <a:latin typeface="+mn-lt"/>
                <a:ea typeface="+mj-ea"/>
                <a:sym typeface="Times New Roman" panose="02020603050405020304" pitchFamily="18" charset="0"/>
              </a:rPr>
              <a:t>O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旋转，当终止位置</a:t>
            </a:r>
            <a:r>
              <a:rPr lang="en-US" altLang="zh-CN" sz="3000" b="1" i="1" dirty="0">
                <a:solidFill>
                  <a:srgbClr val="1F1F1F"/>
                </a:solidFill>
                <a:latin typeface="+mn-lt"/>
                <a:ea typeface="+mj-ea"/>
                <a:sym typeface="Times New Roman" panose="02020603050405020304" pitchFamily="18" charset="0"/>
              </a:rPr>
              <a:t>OB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和起始位置</a:t>
            </a:r>
            <a:r>
              <a:rPr lang="en-US" altLang="zh-CN" sz="3000" b="1" i="1" dirty="0">
                <a:solidFill>
                  <a:srgbClr val="1F1F1F"/>
                </a:solidFill>
                <a:latin typeface="+mn-lt"/>
                <a:ea typeface="+mj-ea"/>
                <a:sym typeface="Times New Roman" panose="02020603050405020304" pitchFamily="18" charset="0"/>
              </a:rPr>
              <a:t>OA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成一条线时，会形成什么角</a:t>
            </a:r>
            <a:r>
              <a:rPr lang="en-US" altLang="zh-CN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?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继续旋转，当</a:t>
            </a:r>
            <a:r>
              <a:rPr lang="en-US" altLang="zh-CN" sz="3000" b="1" i="1" dirty="0">
                <a:solidFill>
                  <a:srgbClr val="1F1F1F"/>
                </a:solidFill>
                <a:latin typeface="+mn-lt"/>
                <a:ea typeface="+mj-ea"/>
                <a:sym typeface="Times New Roman" panose="02020603050405020304" pitchFamily="18" charset="0"/>
              </a:rPr>
              <a:t>OB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和</a:t>
            </a:r>
            <a:r>
              <a:rPr lang="en-US" altLang="zh-CN" sz="3000" b="1" i="1" dirty="0">
                <a:solidFill>
                  <a:srgbClr val="1F1F1F"/>
                </a:solidFill>
                <a:latin typeface="+mn-lt"/>
                <a:ea typeface="+mj-ea"/>
                <a:sym typeface="Times New Roman" panose="02020603050405020304" pitchFamily="18" charset="0"/>
              </a:rPr>
              <a:t>OA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重合时，又形成什么角</a:t>
            </a:r>
            <a:r>
              <a:rPr lang="en-US" altLang="zh-CN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?</a:t>
            </a:r>
            <a:endParaRPr lang="zh-CN" altLang="en-US" sz="3000" b="1" dirty="0">
              <a:solidFill>
                <a:srgbClr val="1F1F1F"/>
              </a:solidFill>
              <a:latin typeface="+mn-lt"/>
              <a:ea typeface="+mj-ea"/>
              <a:sym typeface="楷体" panose="02010609060101010101" pitchFamily="49" charset="-122"/>
            </a:endParaRPr>
          </a:p>
        </p:txBody>
      </p:sp>
      <p:grpSp>
        <p:nvGrpSpPr>
          <p:cNvPr id="3" name="Group 23"/>
          <p:cNvGrpSpPr/>
          <p:nvPr/>
        </p:nvGrpSpPr>
        <p:grpSpPr bwMode="auto">
          <a:xfrm>
            <a:off x="2428860" y="3065472"/>
            <a:ext cx="4443413" cy="863600"/>
            <a:chOff x="0" y="0"/>
            <a:chExt cx="2799" cy="544"/>
          </a:xfrm>
        </p:grpSpPr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1330" y="0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3F3F3F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•</a:t>
              </a:r>
              <a:endParaRPr lang="zh-CN" altLang="en-US"/>
            </a:p>
          </p:txBody>
        </p:sp>
        <p:grpSp>
          <p:nvGrpSpPr>
            <p:cNvPr id="5" name="Group 22"/>
            <p:cNvGrpSpPr/>
            <p:nvPr/>
          </p:nvGrpSpPr>
          <p:grpSpPr bwMode="auto">
            <a:xfrm>
              <a:off x="0" y="125"/>
              <a:ext cx="2799" cy="419"/>
              <a:chOff x="0" y="0"/>
              <a:chExt cx="2799" cy="419"/>
            </a:xfrm>
          </p:grpSpPr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0" y="67"/>
                <a:ext cx="2784" cy="1"/>
              </a:xfrm>
              <a:prstGeom prst="line">
                <a:avLst/>
              </a:prstGeom>
              <a:noFill/>
              <a:ln w="38100" cap="sq">
                <a:solidFill>
                  <a:srgbClr val="800000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Text Box 13"/>
              <p:cNvSpPr>
                <a:spLocks noChangeArrowheads="1"/>
              </p:cNvSpPr>
              <p:nvPr/>
            </p:nvSpPr>
            <p:spPr bwMode="auto">
              <a:xfrm>
                <a:off x="64" y="0"/>
                <a:ext cx="287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i="1">
                    <a:solidFill>
                      <a:srgbClr val="1F1F1F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sym typeface="Times New Roman" panose="02020603050405020304" pitchFamily="18" charset="0"/>
                  </a:rPr>
                  <a:t>B</a:t>
                </a:r>
                <a:endParaRPr lang="zh-CN" altLang="en-US"/>
              </a:p>
            </p:txBody>
          </p:sp>
          <p:sp>
            <p:nvSpPr>
              <p:cNvPr id="11" name="Text Box 14"/>
              <p:cNvSpPr>
                <a:spLocks noChangeArrowheads="1"/>
              </p:cNvSpPr>
              <p:nvPr/>
            </p:nvSpPr>
            <p:spPr bwMode="auto">
              <a:xfrm>
                <a:off x="1273" y="54"/>
                <a:ext cx="301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i="1">
                    <a:solidFill>
                      <a:srgbClr val="1F1F1F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sym typeface="Times New Roman" panose="02020603050405020304" pitchFamily="18" charset="0"/>
                  </a:rPr>
                  <a:t>O</a:t>
                </a:r>
                <a:endParaRPr lang="zh-CN" altLang="en-US"/>
              </a:p>
            </p:txBody>
          </p:sp>
          <p:sp>
            <p:nvSpPr>
              <p:cNvPr id="12" name="Text Box 15"/>
              <p:cNvSpPr>
                <a:spLocks noChangeArrowheads="1"/>
              </p:cNvSpPr>
              <p:nvPr/>
            </p:nvSpPr>
            <p:spPr bwMode="auto">
              <a:xfrm>
                <a:off x="2512" y="0"/>
                <a:ext cx="287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i="1">
                    <a:solidFill>
                      <a:srgbClr val="1F1F1F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sym typeface="Times New Roman" panose="02020603050405020304" pitchFamily="18" charset="0"/>
                  </a:rPr>
                  <a:t>A</a:t>
                </a:r>
                <a:endParaRPr lang="zh-CN" altLang="en-US"/>
              </a:p>
            </p:txBody>
          </p:sp>
        </p:grpSp>
        <p:grpSp>
          <p:nvGrpSpPr>
            <p:cNvPr id="6" name="Group 16"/>
            <p:cNvGrpSpPr/>
            <p:nvPr/>
          </p:nvGrpSpPr>
          <p:grpSpPr bwMode="auto">
            <a:xfrm>
              <a:off x="1270" y="56"/>
              <a:ext cx="344" cy="152"/>
              <a:chOff x="0" y="0"/>
              <a:chExt cx="344" cy="152"/>
            </a:xfrm>
          </p:grpSpPr>
          <p:sp>
            <p:nvSpPr>
              <p:cNvPr id="7" name="Freeform 17"/>
              <p:cNvSpPr>
                <a:spLocks noChangeArrowheads="1"/>
              </p:cNvSpPr>
              <p:nvPr/>
            </p:nvSpPr>
            <p:spPr bwMode="auto">
              <a:xfrm>
                <a:off x="8" y="0"/>
                <a:ext cx="336" cy="152"/>
              </a:xfrm>
              <a:custGeom>
                <a:avLst/>
                <a:gdLst/>
                <a:ahLst/>
                <a:cxnLst>
                  <a:cxn ang="0">
                    <a:pos x="1056" y="480"/>
                  </a:cxn>
                  <a:cxn ang="0">
                    <a:pos x="912" y="144"/>
                  </a:cxn>
                  <a:cxn ang="0">
                    <a:pos x="528" y="0"/>
                  </a:cxn>
                  <a:cxn ang="0">
                    <a:pos x="144" y="144"/>
                  </a:cxn>
                  <a:cxn ang="0">
                    <a:pos x="0" y="480"/>
                  </a:cxn>
                </a:cxnLst>
                <a:rect l="0" t="0" r="r" b="b"/>
                <a:pathLst>
                  <a:path w="1056" h="480">
                    <a:moveTo>
                      <a:pt x="1056" y="480"/>
                    </a:moveTo>
                    <a:cubicBezTo>
                      <a:pt x="1028" y="352"/>
                      <a:pt x="1000" y="224"/>
                      <a:pt x="912" y="144"/>
                    </a:cubicBezTo>
                    <a:cubicBezTo>
                      <a:pt x="824" y="64"/>
                      <a:pt x="656" y="0"/>
                      <a:pt x="528" y="0"/>
                    </a:cubicBezTo>
                    <a:cubicBezTo>
                      <a:pt x="400" y="0"/>
                      <a:pt x="232" y="64"/>
                      <a:pt x="144" y="144"/>
                    </a:cubicBezTo>
                    <a:cubicBezTo>
                      <a:pt x="56" y="224"/>
                      <a:pt x="28" y="352"/>
                      <a:pt x="0" y="480"/>
                    </a:cubicBezTo>
                  </a:path>
                </a:pathLst>
              </a:custGeom>
              <a:noFill/>
              <a:ln w="28575">
                <a:solidFill>
                  <a:srgbClr val="800000"/>
                </a:solidFill>
                <a:bevel/>
              </a:ln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8" name="Line 18"/>
              <p:cNvSpPr>
                <a:spLocks noChangeShapeType="1"/>
              </p:cNvSpPr>
              <p:nvPr/>
            </p:nvSpPr>
            <p:spPr bwMode="auto">
              <a:xfrm rot="838079" flipH="1">
                <a:off x="0" y="48"/>
                <a:ext cx="56" cy="96"/>
              </a:xfrm>
              <a:prstGeom prst="line">
                <a:avLst/>
              </a:prstGeom>
              <a:noFill/>
              <a:ln w="6350">
                <a:solidFill>
                  <a:srgbClr val="800000"/>
                </a:solidFill>
                <a:bevel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466695" y="733433"/>
            <a:ext cx="8248709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一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条射线绕其端点旋转，当终边与始边成一条直线时，所成的角叫平角</a:t>
            </a:r>
            <a:r>
              <a:rPr lang="en-US" altLang="zh-CN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.</a:t>
            </a:r>
            <a:endParaRPr lang="zh-CN" altLang="en-US" sz="3000" dirty="0">
              <a:latin typeface="+mn-lt"/>
              <a:ea typeface="+mj-ea"/>
            </a:endParaRP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428596" y="3094686"/>
            <a:ext cx="8501090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 smtClean="0">
                <a:solidFill>
                  <a:srgbClr val="1F1F1F"/>
                </a:solidFill>
                <a:latin typeface="+mj-lt"/>
                <a:ea typeface="+mn-ea"/>
                <a:sym typeface="楷体" panose="02010609060101010101" pitchFamily="49" charset="-122"/>
              </a:rPr>
              <a:t>一</a:t>
            </a:r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n-ea"/>
                <a:sym typeface="楷体" panose="02010609060101010101" pitchFamily="49" charset="-122"/>
              </a:rPr>
              <a:t>条射线绕其端点旋转，当终边与始边重合时，所成的角叫周角</a:t>
            </a:r>
            <a:r>
              <a:rPr lang="en-US" altLang="zh-CN" sz="3000" b="1" dirty="0">
                <a:solidFill>
                  <a:srgbClr val="1F1F1F"/>
                </a:solidFill>
                <a:latin typeface="+mj-lt"/>
                <a:ea typeface="+mn-ea"/>
                <a:sym typeface="楷体" panose="02010609060101010101" pitchFamily="49" charset="-122"/>
              </a:rPr>
              <a:t>.</a:t>
            </a:r>
            <a:endParaRPr lang="zh-CN" altLang="en-US" sz="3000" dirty="0">
              <a:latin typeface="+mj-lt"/>
              <a:ea typeface="+mn-ea"/>
            </a:endParaRPr>
          </a:p>
        </p:txBody>
      </p:sp>
      <p:grpSp>
        <p:nvGrpSpPr>
          <p:cNvPr id="4" name="Group 24"/>
          <p:cNvGrpSpPr/>
          <p:nvPr/>
        </p:nvGrpSpPr>
        <p:grpSpPr bwMode="auto">
          <a:xfrm>
            <a:off x="2833696" y="2278066"/>
            <a:ext cx="3024188" cy="793750"/>
            <a:chOff x="0" y="0"/>
            <a:chExt cx="1905" cy="499"/>
          </a:xfrm>
        </p:grpSpPr>
        <p:sp>
          <p:nvSpPr>
            <p:cNvPr id="5" name="Line 20"/>
            <p:cNvSpPr>
              <a:spLocks noChangeShapeType="1"/>
            </p:cNvSpPr>
            <p:nvPr/>
          </p:nvSpPr>
          <p:spPr bwMode="auto">
            <a:xfrm>
              <a:off x="408" y="181"/>
              <a:ext cx="1248" cy="1"/>
            </a:xfrm>
            <a:prstGeom prst="line">
              <a:avLst/>
            </a:prstGeom>
            <a:noFill/>
            <a:ln w="38100" cap="sq">
              <a:solidFill>
                <a:srgbClr val="80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274" y="0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rgbClr val="3F3F3F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•</a:t>
              </a:r>
              <a:endParaRPr lang="zh-CN" altLang="en-US"/>
            </a:p>
          </p:txBody>
        </p:sp>
        <p:sp>
          <p:nvSpPr>
            <p:cNvPr id="7" name="Text Box 22"/>
            <p:cNvSpPr>
              <a:spLocks noChangeArrowheads="1"/>
            </p:cNvSpPr>
            <p:nvPr/>
          </p:nvSpPr>
          <p:spPr bwMode="auto">
            <a:xfrm>
              <a:off x="0" y="13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 i="1">
                  <a:solidFill>
                    <a:srgbClr val="1F1F1F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O</a:t>
              </a:r>
              <a:endParaRPr lang="zh-CN" altLang="en-US"/>
            </a:p>
          </p:txBody>
        </p:sp>
        <p:sp>
          <p:nvSpPr>
            <p:cNvPr id="8" name="Text Box 23"/>
            <p:cNvSpPr>
              <a:spLocks noChangeArrowheads="1"/>
            </p:cNvSpPr>
            <p:nvPr/>
          </p:nvSpPr>
          <p:spPr bwMode="auto">
            <a:xfrm>
              <a:off x="1189" y="134"/>
              <a:ext cx="716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 i="1">
                  <a:solidFill>
                    <a:srgbClr val="1F1F1F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A</a:t>
              </a:r>
              <a:r>
                <a:rPr lang="en-US" altLang="zh-CN" b="1">
                  <a:solidFill>
                    <a:srgbClr val="1F1F1F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(</a:t>
              </a:r>
              <a:r>
                <a:rPr lang="en-US" altLang="zh-CN" b="1" i="1">
                  <a:solidFill>
                    <a:srgbClr val="1F1F1F"/>
                  </a:solidFill>
                  <a:latin typeface="Times New Roman" panose="02020603050405020304" pitchFamily="18" charset="0"/>
                  <a:ea typeface="楷体" panose="02010609060101010101" pitchFamily="49" charset="-122"/>
                  <a:sym typeface="Times New Roman" panose="02020603050405020304" pitchFamily="18" charset="0"/>
                </a:rPr>
                <a:t>B</a:t>
              </a:r>
              <a:r>
                <a:rPr lang="en-US" altLang="zh-CN" b="1">
                  <a:solidFill>
                    <a:srgbClr val="1F1F1F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楷体" panose="02010609060101010101" pitchFamily="49" charset="-122"/>
                </a:rPr>
                <a:t>)</a:t>
              </a:r>
              <a:endParaRPr lang="zh-CN" altLang="en-US"/>
            </a:p>
          </p:txBody>
        </p:sp>
        <p:grpSp>
          <p:nvGrpSpPr>
            <p:cNvPr id="9" name="Group 24"/>
            <p:cNvGrpSpPr/>
            <p:nvPr/>
          </p:nvGrpSpPr>
          <p:grpSpPr bwMode="auto">
            <a:xfrm>
              <a:off x="254" y="55"/>
              <a:ext cx="248" cy="240"/>
              <a:chOff x="0" y="0"/>
              <a:chExt cx="248" cy="240"/>
            </a:xfrm>
          </p:grpSpPr>
          <p:sp>
            <p:nvSpPr>
              <p:cNvPr id="10" name="Oval 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0" cy="240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bevel/>
              </a:ln>
            </p:spPr>
            <p:txBody>
              <a:bodyPr wrap="none" anchor="ctr"/>
              <a:lstStyle/>
              <a:p>
                <a:pPr eaLnBrk="0" hangingPunct="0"/>
                <a:endParaRPr lang="zh-CN" altLang="zh-CN">
                  <a:solidFill>
                    <a:srgbClr val="3F3F3F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11" name="Line 26"/>
              <p:cNvSpPr>
                <a:spLocks noChangeShapeType="1"/>
              </p:cNvSpPr>
              <p:nvPr/>
            </p:nvSpPr>
            <p:spPr bwMode="auto">
              <a:xfrm rot="11027719" flipH="1">
                <a:off x="192" y="144"/>
                <a:ext cx="56" cy="96"/>
              </a:xfrm>
              <a:prstGeom prst="line">
                <a:avLst/>
              </a:prstGeom>
              <a:noFill/>
              <a:ln w="6350">
                <a:solidFill>
                  <a:srgbClr val="800000"/>
                </a:solidFill>
                <a:bevel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>
            <a:spLocks noChangeArrowheads="1"/>
          </p:cNvSpPr>
          <p:nvPr/>
        </p:nvSpPr>
        <p:spPr bwMode="auto">
          <a:xfrm>
            <a:off x="428596" y="928676"/>
            <a:ext cx="3744913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（四）角的度量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642910" y="1428742"/>
            <a:ext cx="8102630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1.</a:t>
            </a:r>
            <a:r>
              <a:rPr lang="zh-CN" altLang="en-US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角的划分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1</a:t>
            </a:r>
            <a:r>
              <a:rPr lang="zh-CN" altLang="en-US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周角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=</a:t>
            </a:r>
            <a:r>
              <a:rPr lang="en-US" altLang="zh-CN" sz="3000" b="1" u="sng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       </a:t>
            </a:r>
            <a:r>
              <a:rPr lang="zh-CN" altLang="en-US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，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1</a:t>
            </a:r>
            <a:r>
              <a:rPr lang="zh-CN" altLang="en-US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平角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=</a:t>
            </a:r>
            <a:r>
              <a:rPr lang="en-US" altLang="zh-CN" sz="3000" b="1" u="sng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       </a:t>
            </a:r>
            <a:r>
              <a:rPr lang="zh-CN" altLang="en-US" sz="3000" b="1" dirty="0" smtClean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，</a:t>
            </a:r>
            <a:r>
              <a:rPr lang="en-US" altLang="zh-CN" sz="3000" b="1" dirty="0" smtClean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1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°=</a:t>
            </a:r>
            <a:r>
              <a:rPr lang="en-US" altLang="zh-CN" sz="3000" b="1" u="sng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      </a:t>
            </a:r>
            <a:r>
              <a:rPr lang="zh-CN" altLang="en-US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，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1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Arial" panose="020B0604020202020204" pitchFamily="34" charset="0"/>
              </a:rPr>
              <a:t>′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=</a:t>
            </a:r>
            <a:r>
              <a:rPr lang="en-US" altLang="zh-CN" sz="3000" b="1" i="1" u="sng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       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.</a:t>
            </a:r>
            <a:endParaRPr lang="zh-CN" altLang="en-US" sz="3000" b="1" dirty="0">
              <a:solidFill>
                <a:srgbClr val="000000"/>
              </a:solidFill>
              <a:latin typeface="+mj-lt"/>
              <a:ea typeface="+mn-ea"/>
              <a:sym typeface="楷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2.</a:t>
            </a:r>
            <a:r>
              <a:rPr lang="zh-CN" altLang="en-US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角的度量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工具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:</a:t>
            </a:r>
            <a:r>
              <a:rPr lang="en-US" altLang="zh-CN" sz="3000" b="1" u="sng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           </a:t>
            </a:r>
            <a:r>
              <a:rPr lang="en-US" altLang="zh-CN" sz="3000" b="1" u="sng" dirty="0" smtClean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              </a:t>
            </a:r>
            <a:r>
              <a:rPr lang="zh-CN" altLang="en-US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等可以测量角的大小，在实际中我们还可以借助</a:t>
            </a:r>
            <a:r>
              <a:rPr lang="zh-CN" altLang="en-US" sz="3000" b="1" u="sng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      </a:t>
            </a:r>
            <a:r>
              <a:rPr lang="zh-CN" altLang="en-US" sz="3000" b="1" u="sng" dirty="0" smtClean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      </a:t>
            </a:r>
            <a:r>
              <a:rPr lang="zh-CN" altLang="en-US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来画一些特殊的角</a:t>
            </a:r>
            <a:r>
              <a:rPr lang="en-US" altLang="zh-CN" sz="3000" b="1" dirty="0">
                <a:solidFill>
                  <a:srgbClr val="000000"/>
                </a:solidFill>
                <a:latin typeface="+mj-lt"/>
                <a:ea typeface="+mn-ea"/>
                <a:sym typeface="楷体" panose="02010609060101010101" pitchFamily="49" charset="-122"/>
              </a:rPr>
              <a:t>.</a:t>
            </a:r>
            <a:endParaRPr lang="zh-CN" altLang="en-US" sz="3000" dirty="0">
              <a:solidFill>
                <a:srgbClr val="000000"/>
              </a:solidFill>
              <a:latin typeface="+mj-lt"/>
              <a:ea typeface="+mn-ea"/>
            </a:endParaRPr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1947841" y="2285998"/>
            <a:ext cx="9605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+mn-lt"/>
                <a:ea typeface="楷体" panose="02010609060101010101" pitchFamily="49" charset="-122"/>
                <a:sym typeface="楷体" panose="02010609060101010101" pitchFamily="49" charset="-122"/>
              </a:rPr>
              <a:t>360°</a:t>
            </a:r>
            <a:endParaRPr lang="zh-CN" altLang="en-US" sz="2400" b="1">
              <a:solidFill>
                <a:srgbClr val="FF0000"/>
              </a:solidFill>
              <a:latin typeface="+mn-lt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4071934" y="2285998"/>
            <a:ext cx="9605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  <a:sym typeface="楷体" panose="02010609060101010101" pitchFamily="49" charset="-122"/>
              </a:rPr>
              <a:t>180°</a:t>
            </a:r>
            <a:endParaRPr lang="zh-CN" altLang="en-US" sz="2400" b="1" dirty="0">
              <a:solidFill>
                <a:srgbClr val="FF0000"/>
              </a:solidFill>
              <a:latin typeface="+mn-lt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6000760" y="2285998"/>
            <a:ext cx="579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  <a:sym typeface="楷体" panose="02010609060101010101" pitchFamily="49" charset="-122"/>
              </a:rPr>
              <a:t>60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′</a:t>
            </a:r>
            <a:endParaRPr lang="zh-CN" altLang="en-US" sz="2400" b="1" dirty="0">
              <a:solidFill>
                <a:srgbClr val="FF0000"/>
              </a:solidFill>
              <a:latin typeface="+mn-lt"/>
              <a:sym typeface="Arial" panose="020B0604020202020204" pitchFamily="34" charset="0"/>
            </a:endParaRP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7515254" y="2285998"/>
            <a:ext cx="1200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  <a:sym typeface="楷体" panose="02010609060101010101" pitchFamily="49" charset="-122"/>
              </a:rPr>
              <a:t>60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″</a:t>
            </a:r>
            <a:endParaRPr lang="zh-CN" altLang="en-US" sz="2400" b="1" dirty="0">
              <a:solidFill>
                <a:srgbClr val="FF0000"/>
              </a:solidFill>
              <a:latin typeface="+mn-lt"/>
              <a:sym typeface="Arial" panose="020B0604020202020204" pitchFamily="34" charset="0"/>
            </a:endParaRP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1571604" y="3681721"/>
            <a:ext cx="30400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j-ea"/>
              </a:rPr>
              <a:t>量角器、经纬仪</a:t>
            </a:r>
            <a:endParaRPr lang="zh-CN" altLang="en-US" sz="2400" dirty="0">
              <a:solidFill>
                <a:srgbClr val="FF0000"/>
              </a:solidFill>
              <a:latin typeface="+mn-lt"/>
              <a:ea typeface="+mj-ea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4173575" y="4357700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FF0000"/>
                </a:solidFill>
                <a:latin typeface="+mj-ea"/>
                <a:ea typeface="+mj-ea"/>
              </a:rPr>
              <a:t>三角尺</a:t>
            </a:r>
            <a:endParaRPr lang="zh-CN" altLang="en-US" sz="240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ldLvl="0"/>
      <p:bldP spid="9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/>
          <p:nvPr/>
        </p:nvGraphicFramePr>
        <p:xfrm>
          <a:off x="1285852" y="1000114"/>
          <a:ext cx="6477000" cy="351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78057375" imgH="42376725" progId="Flash.Movie">
                  <p:embed/>
                </p:oleObj>
              </mc:Choice>
              <mc:Fallback>
                <p:oleObj r:id="rId4" imgW="78057375" imgH="42376725" progId="Flash.Movie">
                  <p:embed/>
                  <p:pic>
                    <p:nvPicPr>
                      <p:cNvPr id="0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5852" y="1000114"/>
                        <a:ext cx="6477000" cy="35163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FFFF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/>
          <p:nvPr/>
        </p:nvGraphicFramePr>
        <p:xfrm>
          <a:off x="1643042" y="1714512"/>
          <a:ext cx="5214938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4" imgW="78057375" imgH="42376725" progId="Flash.Movie">
                  <p:embed/>
                </p:oleObj>
              </mc:Choice>
              <mc:Fallback>
                <p:oleObj r:id="rId4" imgW="78057375" imgH="42376725" progId="Flash.Movie">
                  <p:embed/>
                  <p:pic>
                    <p:nvPicPr>
                      <p:cNvPr id="0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042" y="1714512"/>
                        <a:ext cx="5214938" cy="25717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FFFFFF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571472" y="785800"/>
            <a:ext cx="7786742" cy="3643078"/>
            <a:chOff x="571472" y="785800"/>
            <a:chExt cx="7786742" cy="3643078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71472" y="785800"/>
              <a:ext cx="7786742" cy="7848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lnSpc>
                  <a:spcPct val="150000"/>
                </a:lnSpc>
                <a:buFontTx/>
                <a:buNone/>
                <a:defRPr/>
              </a:pPr>
              <a:r>
                <a:rPr lang="zh-CN" sz="3000" b="1" dirty="0" smtClean="0">
                  <a:latin typeface="+mn-lt"/>
                  <a:ea typeface="+mj-ea"/>
                  <a:cs typeface="Times New Roman" panose="02020603050405020304" pitchFamily="18" charset="0"/>
                </a:rPr>
                <a:t>如</a:t>
              </a:r>
              <a:r>
                <a:rPr lang="zh-CN" sz="3000" b="1" dirty="0">
                  <a:latin typeface="+mn-lt"/>
                  <a:ea typeface="+mj-ea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>
                  <a:latin typeface="+mn-lt"/>
                  <a:ea typeface="+mj-ea"/>
                  <a:cs typeface="Times New Roman" panose="02020603050405020304" pitchFamily="18" charset="0"/>
                </a:rPr>
                <a:t>,</a:t>
              </a:r>
              <a:r>
                <a:rPr lang="zh-CN" altLang="en-US" sz="3000" b="1" dirty="0">
                  <a:latin typeface="+mn-lt"/>
                  <a:ea typeface="+mj-ea"/>
                  <a:cs typeface="Times New Roman" panose="02020603050405020304" pitchFamily="18" charset="0"/>
                </a:rPr>
                <a:t>已知∠</a:t>
              </a:r>
              <a:r>
                <a:rPr lang="en-US" altLang="zh-CN" sz="3000" b="1" i="1" dirty="0">
                  <a:latin typeface="+mn-lt"/>
                  <a:ea typeface="+mj-ea"/>
                  <a:cs typeface="Times New Roman" panose="02020603050405020304" pitchFamily="18" charset="0"/>
                </a:rPr>
                <a:t>AOB</a:t>
              </a:r>
              <a:r>
                <a:rPr lang="zh-CN" altLang="en-US" sz="3000" b="1" dirty="0">
                  <a:latin typeface="+mn-lt"/>
                  <a:ea typeface="+mj-ea"/>
                  <a:cs typeface="Times New Roman" panose="02020603050405020304" pitchFamily="18" charset="0"/>
                </a:rPr>
                <a:t>，用量角器量出它的度数</a:t>
              </a:r>
              <a:r>
                <a:rPr lang="en-US" altLang="zh-CN" sz="3000" b="1" dirty="0" smtClean="0">
                  <a:latin typeface="+mn-lt"/>
                  <a:ea typeface="+mj-ea"/>
                  <a:cs typeface="Times New Roman" panose="02020603050405020304" pitchFamily="18" charset="0"/>
                </a:rPr>
                <a:t>.</a:t>
              </a:r>
              <a:endParaRPr lang="en-US" altLang="zh-CN" sz="3000" b="1" dirty="0">
                <a:latin typeface="+mn-lt"/>
                <a:ea typeface="+mj-ea"/>
                <a:cs typeface="+mn-ea"/>
              </a:endParaRPr>
            </a:p>
          </p:txBody>
        </p:sp>
        <p:grpSp>
          <p:nvGrpSpPr>
            <p:cNvPr id="3" name="Group 1"/>
            <p:cNvGrpSpPr/>
            <p:nvPr/>
          </p:nvGrpSpPr>
          <p:grpSpPr bwMode="auto">
            <a:xfrm>
              <a:off x="4000496" y="1785932"/>
              <a:ext cx="2786082" cy="2642946"/>
              <a:chOff x="1981" y="10305"/>
              <a:chExt cx="2567" cy="2822"/>
            </a:xfrm>
          </p:grpSpPr>
          <p:sp>
            <p:nvSpPr>
              <p:cNvPr id="4" name="Text Box 6"/>
              <p:cNvSpPr txBox="1">
                <a:spLocks noChangeArrowheads="1"/>
              </p:cNvSpPr>
              <p:nvPr/>
            </p:nvSpPr>
            <p:spPr bwMode="auto">
              <a:xfrm>
                <a:off x="3034" y="10305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>
                  <a:buFontTx/>
                  <a:buNone/>
                </a:pPr>
                <a:r>
                  <a:rPr lang="en-US" altLang="zh-CN" i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dirty="0">
                  <a:solidFill>
                    <a:srgbClr val="FF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1981" y="12659"/>
                <a:ext cx="360" cy="4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>
                  <a:buFontTx/>
                  <a:buNone/>
                </a:pPr>
                <a:r>
                  <a:rPr lang="en-US" altLang="zh-CN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O</a:t>
                </a:r>
                <a:endParaRPr lang="en-US" altLang="zh-CN">
                  <a:solidFill>
                    <a:srgbClr val="FF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4188" y="12638"/>
                <a:ext cx="360" cy="4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>
                  <a:buFontTx/>
                  <a:buNone/>
                </a:pPr>
                <a:r>
                  <a:rPr lang="en-US" altLang="zh-CN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  <a:endParaRPr lang="en-US" altLang="zh-CN">
                  <a:solidFill>
                    <a:srgbClr val="FF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" name="Line 3"/>
              <p:cNvSpPr>
                <a:spLocks noChangeShapeType="1"/>
              </p:cNvSpPr>
              <p:nvPr/>
            </p:nvSpPr>
            <p:spPr bwMode="auto">
              <a:xfrm flipV="1">
                <a:off x="2244" y="12746"/>
                <a:ext cx="222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>
                  <a:buFontTx/>
                  <a:buNone/>
                  <a:defRPr/>
                </a:pPr>
                <a:endParaRPr lang="zh-CN" altLang="en-US" sz="180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Verdana" panose="020B0604030504040204" pitchFamily="34" charset="0"/>
                  <a:cs typeface="+mn-ea"/>
                </a:endParaRPr>
              </a:p>
            </p:txBody>
          </p:sp>
          <p:sp>
            <p:nvSpPr>
              <p:cNvPr id="8" name="Line 2"/>
              <p:cNvSpPr>
                <a:spLocks noChangeShapeType="1"/>
              </p:cNvSpPr>
              <p:nvPr/>
            </p:nvSpPr>
            <p:spPr bwMode="auto">
              <a:xfrm flipV="1">
                <a:off x="2244" y="10618"/>
                <a:ext cx="1276" cy="212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>
                  <a:buFontTx/>
                  <a:buNone/>
                  <a:defRPr/>
                </a:pPr>
                <a:endParaRPr lang="zh-CN" altLang="en-US" sz="180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Verdana" panose="020B0604030504040204" pitchFamily="34" charset="0"/>
                  <a:cs typeface="+mn-ea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42910" y="1035139"/>
            <a:ext cx="6500812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zh-CN" altLang="en-US" sz="3000" b="1" dirty="0">
                <a:latin typeface="+mn-lt"/>
                <a:ea typeface="+mj-ea"/>
              </a:rPr>
              <a:t>用量角器度量角的方法</a:t>
            </a:r>
            <a:r>
              <a:rPr lang="en-US" altLang="zh-CN" sz="3000" b="1" dirty="0">
                <a:latin typeface="+mn-lt"/>
                <a:ea typeface="+mj-ea"/>
              </a:rPr>
              <a:t>:</a:t>
            </a:r>
            <a:endParaRPr lang="zh-CN" altLang="en-US" sz="3000" b="1" dirty="0">
              <a:latin typeface="+mn-lt"/>
              <a:ea typeface="+mj-ea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3625" y="1803451"/>
            <a:ext cx="6532558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000" b="1">
                <a:solidFill>
                  <a:srgbClr val="FF0000"/>
                </a:solidFill>
                <a:latin typeface="+mn-lt"/>
                <a:ea typeface="+mj-ea"/>
              </a:rPr>
              <a:t>1.</a:t>
            </a:r>
            <a:r>
              <a:rPr lang="zh-CN" altLang="en-US" sz="3000" b="1">
                <a:solidFill>
                  <a:srgbClr val="FF0000"/>
                </a:solidFill>
                <a:latin typeface="+mn-lt"/>
                <a:ea typeface="+mj-ea"/>
              </a:rPr>
              <a:t>对中</a:t>
            </a:r>
            <a:r>
              <a:rPr lang="en-US" altLang="zh-CN" sz="3000" b="1">
                <a:solidFill>
                  <a:srgbClr val="FF0000"/>
                </a:solidFill>
                <a:latin typeface="+mn-lt"/>
                <a:ea typeface="+mj-ea"/>
                <a:cs typeface="Times New Roman" panose="02020603050405020304" pitchFamily="18" charset="0"/>
              </a:rPr>
              <a:t>——</a:t>
            </a:r>
            <a:r>
              <a:rPr lang="zh-CN" altLang="en-US" sz="3000" b="1">
                <a:solidFill>
                  <a:srgbClr val="FF0000"/>
                </a:solidFill>
                <a:latin typeface="+mn-lt"/>
                <a:ea typeface="+mj-ea"/>
              </a:rPr>
              <a:t>角的顶点对量角器的中心</a:t>
            </a:r>
            <a:r>
              <a:rPr lang="en-US" altLang="zh-CN" sz="3000" b="1">
                <a:solidFill>
                  <a:srgbClr val="FF0000"/>
                </a:solidFill>
                <a:latin typeface="+mn-lt"/>
                <a:ea typeface="+mj-ea"/>
              </a:rPr>
              <a:t>;</a:t>
            </a:r>
            <a:endParaRPr lang="zh-CN" altLang="en-US" sz="3000" b="1">
              <a:solidFill>
                <a:srgbClr val="FF0000"/>
              </a:solidFill>
              <a:latin typeface="+mn-lt"/>
              <a:ea typeface="+mj-ea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27600" y="3589388"/>
            <a:ext cx="6917278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000" b="1">
                <a:solidFill>
                  <a:srgbClr val="FF0000"/>
                </a:solidFill>
                <a:latin typeface="+mn-lt"/>
                <a:ea typeface="+mj-ea"/>
              </a:rPr>
              <a:t>3.</a:t>
            </a:r>
            <a:r>
              <a:rPr lang="zh-CN" altLang="en-US" sz="3000" b="1">
                <a:solidFill>
                  <a:srgbClr val="FF0000"/>
                </a:solidFill>
                <a:latin typeface="+mn-lt"/>
                <a:ea typeface="+mj-ea"/>
              </a:rPr>
              <a:t>读数</a:t>
            </a:r>
            <a:r>
              <a:rPr lang="en-US" altLang="zh-CN" sz="3000" b="1">
                <a:solidFill>
                  <a:srgbClr val="FF0000"/>
                </a:solidFill>
                <a:latin typeface="+mn-lt"/>
                <a:ea typeface="+mj-ea"/>
              </a:rPr>
              <a:t>——</a:t>
            </a:r>
            <a:r>
              <a:rPr lang="zh-CN" altLang="en-US" sz="3000" b="1">
                <a:solidFill>
                  <a:srgbClr val="FF0000"/>
                </a:solidFill>
                <a:latin typeface="+mn-lt"/>
                <a:ea typeface="+mj-ea"/>
              </a:rPr>
              <a:t>读出角的另一边所对的度数</a:t>
            </a:r>
            <a:r>
              <a:rPr lang="en-US" altLang="zh-CN" sz="3000" b="1">
                <a:solidFill>
                  <a:srgbClr val="FF0000"/>
                </a:solidFill>
                <a:latin typeface="+mn-lt"/>
                <a:ea typeface="+mj-ea"/>
              </a:rPr>
              <a:t>.</a:t>
            </a:r>
            <a:endParaRPr lang="zh-CN" altLang="en-US" sz="3000" b="1">
              <a:solidFill>
                <a:srgbClr val="FF0000"/>
              </a:solidFill>
              <a:latin typeface="+mn-lt"/>
              <a:ea typeface="+mj-ea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99025" y="2660701"/>
            <a:ext cx="7301999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000" b="1">
                <a:solidFill>
                  <a:srgbClr val="FF0000"/>
                </a:solidFill>
                <a:latin typeface="+mn-lt"/>
                <a:ea typeface="+mj-ea"/>
              </a:rPr>
              <a:t>2.</a:t>
            </a:r>
            <a:r>
              <a:rPr lang="zh-CN" altLang="en-US" sz="3000" b="1">
                <a:solidFill>
                  <a:srgbClr val="FF0000"/>
                </a:solidFill>
                <a:latin typeface="+mn-lt"/>
                <a:ea typeface="+mj-ea"/>
              </a:rPr>
              <a:t>重合</a:t>
            </a:r>
            <a:r>
              <a:rPr lang="en-US" altLang="zh-CN" sz="3000" b="1">
                <a:solidFill>
                  <a:srgbClr val="FF0000"/>
                </a:solidFill>
                <a:latin typeface="+mn-lt"/>
                <a:ea typeface="+mj-ea"/>
              </a:rPr>
              <a:t>——</a:t>
            </a:r>
            <a:r>
              <a:rPr lang="zh-CN" altLang="en-US" sz="3000" b="1">
                <a:solidFill>
                  <a:srgbClr val="FF0000"/>
                </a:solidFill>
                <a:latin typeface="+mn-lt"/>
                <a:ea typeface="+mj-ea"/>
              </a:rPr>
              <a:t>角的一边与量角器的零线重合</a:t>
            </a:r>
            <a:r>
              <a:rPr lang="en-US" altLang="zh-CN" sz="3000" b="1">
                <a:solidFill>
                  <a:srgbClr val="FF0000"/>
                </a:solidFill>
                <a:latin typeface="+mn-lt"/>
                <a:ea typeface="+mj-ea"/>
              </a:rPr>
              <a:t>;</a:t>
            </a:r>
            <a:endParaRPr lang="zh-CN" altLang="en-US" sz="3000" b="1">
              <a:solidFill>
                <a:srgbClr val="FF0000"/>
              </a:solidFill>
              <a:latin typeface="+mn-lt"/>
              <a:ea typeface="+mj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74062" y="785800"/>
            <a:ext cx="8141342" cy="3652699"/>
            <a:chOff x="574062" y="785800"/>
            <a:chExt cx="8141342" cy="3652699"/>
          </a:xfrm>
        </p:grpSpPr>
        <p:grpSp>
          <p:nvGrpSpPr>
            <p:cNvPr id="2" name="Group 1"/>
            <p:cNvGrpSpPr/>
            <p:nvPr/>
          </p:nvGrpSpPr>
          <p:grpSpPr bwMode="auto">
            <a:xfrm>
              <a:off x="3143251" y="1857370"/>
              <a:ext cx="3286137" cy="2581129"/>
              <a:chOff x="1981" y="10371"/>
              <a:chExt cx="2567" cy="2756"/>
            </a:xfrm>
          </p:grpSpPr>
          <p:sp>
            <p:nvSpPr>
              <p:cNvPr id="3" name="Text Box 6"/>
              <p:cNvSpPr txBox="1">
                <a:spLocks noChangeArrowheads="1"/>
              </p:cNvSpPr>
              <p:nvPr/>
            </p:nvSpPr>
            <p:spPr bwMode="auto">
              <a:xfrm>
                <a:off x="3115" y="10371"/>
                <a:ext cx="540" cy="4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>
                  <a:buFontTx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</a:rPr>
                  <a:t>A</a:t>
                </a:r>
                <a:endParaRPr lang="en-US" altLang="zh-CN" dirty="0">
                  <a:latin typeface="Verdana" panose="020B0604030504040204" pitchFamily="34" charset="0"/>
                </a:endParaRPr>
              </a:p>
            </p:txBody>
          </p:sp>
          <p:sp>
            <p:nvSpPr>
              <p:cNvPr id="4" name="Text Box 5"/>
              <p:cNvSpPr txBox="1">
                <a:spLocks noChangeArrowheads="1"/>
              </p:cNvSpPr>
              <p:nvPr/>
            </p:nvSpPr>
            <p:spPr bwMode="auto">
              <a:xfrm>
                <a:off x="1981" y="12659"/>
                <a:ext cx="360" cy="4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>
                  <a:buFontTx/>
                  <a:buNone/>
                </a:pPr>
                <a:r>
                  <a:rPr lang="en-US" altLang="zh-CN" i="1">
                    <a:latin typeface="Times New Roman" panose="02020603050405020304" pitchFamily="18" charset="0"/>
                  </a:rPr>
                  <a:t>O</a:t>
                </a:r>
                <a:endParaRPr lang="en-US" altLang="zh-CN">
                  <a:latin typeface="Verdana" panose="020B0604030504040204" pitchFamily="34" charset="0"/>
                </a:endParaRPr>
              </a:p>
            </p:txBody>
          </p:sp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4188" y="12638"/>
                <a:ext cx="360" cy="4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eaLnBrk="0" hangingPunct="0">
                  <a:buFontTx/>
                  <a:buNone/>
                </a:pPr>
                <a:r>
                  <a:rPr lang="en-US" altLang="zh-CN" i="1">
                    <a:latin typeface="Times New Roman" panose="02020603050405020304" pitchFamily="18" charset="0"/>
                  </a:rPr>
                  <a:t>B</a:t>
                </a:r>
                <a:endParaRPr lang="en-US" altLang="zh-CN">
                  <a:latin typeface="Verdana" panose="020B0604030504040204" pitchFamily="34" charset="0"/>
                </a:endParaRPr>
              </a:p>
            </p:txBody>
          </p:sp>
          <p:sp>
            <p:nvSpPr>
              <p:cNvPr id="6" name="Line 3"/>
              <p:cNvSpPr>
                <a:spLocks noChangeShapeType="1"/>
              </p:cNvSpPr>
              <p:nvPr/>
            </p:nvSpPr>
            <p:spPr bwMode="auto">
              <a:xfrm flipV="1">
                <a:off x="2228" y="12746"/>
                <a:ext cx="222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buFontTx/>
                  <a:buNone/>
                  <a:defRPr/>
                </a:pPr>
                <a:endParaRPr lang="zh-CN" altLang="en-US" sz="1800">
                  <a:ln>
                    <a:solidFill>
                      <a:sysClr val="windowText" lastClr="000000"/>
                    </a:solidFill>
                  </a:ln>
                  <a:latin typeface="Verdana" panose="020B0604030504040204" pitchFamily="34" charset="0"/>
                  <a:cs typeface="+mn-ea"/>
                </a:endParaRPr>
              </a:p>
            </p:txBody>
          </p:sp>
          <p:sp>
            <p:nvSpPr>
              <p:cNvPr id="7" name="Line 2"/>
              <p:cNvSpPr>
                <a:spLocks noChangeShapeType="1"/>
              </p:cNvSpPr>
              <p:nvPr/>
            </p:nvSpPr>
            <p:spPr bwMode="auto">
              <a:xfrm flipV="1">
                <a:off x="2232" y="10618"/>
                <a:ext cx="1276" cy="21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buFontTx/>
                  <a:buNone/>
                  <a:defRPr/>
                </a:pPr>
                <a:endParaRPr lang="zh-CN" altLang="en-US" sz="1800">
                  <a:ln>
                    <a:solidFill>
                      <a:sysClr val="windowText" lastClr="000000"/>
                    </a:solidFill>
                  </a:ln>
                  <a:latin typeface="Verdana" panose="020B0604030504040204" pitchFamily="34" charset="0"/>
                  <a:cs typeface="+mn-ea"/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574062" y="785800"/>
              <a:ext cx="8141342" cy="13896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Tx/>
                <a:buNone/>
                <a:defRPr/>
              </a:pPr>
              <a:r>
                <a:rPr lang="zh-CN" altLang="en-US" sz="3000" b="1" dirty="0" smtClean="0">
                  <a:latin typeface="+mn-lt"/>
                  <a:ea typeface="+mn-ea"/>
                  <a:cs typeface="+mn-ea"/>
                </a:rPr>
                <a:t>如</a:t>
              </a:r>
              <a:r>
                <a:rPr lang="zh-CN" altLang="en-US" sz="3000" b="1" dirty="0">
                  <a:latin typeface="+mn-lt"/>
                  <a:ea typeface="+mn-ea"/>
                  <a:cs typeface="+mn-ea"/>
                </a:rPr>
                <a:t>图，已知∠</a:t>
              </a:r>
              <a:r>
                <a:rPr lang="en-US" sz="3000" b="1" i="1" dirty="0">
                  <a:latin typeface="+mn-lt"/>
                  <a:ea typeface="+mn-ea"/>
                  <a:cs typeface="Times New Roman" panose="02020603050405020304" pitchFamily="18" charset="0"/>
                </a:rPr>
                <a:t>AOB</a:t>
              </a:r>
              <a:r>
                <a:rPr lang="zh-CN" altLang="en-US" sz="3000" b="1" dirty="0">
                  <a:latin typeface="+mn-lt"/>
                  <a:ea typeface="+mn-ea"/>
                  <a:cs typeface="+mn-ea"/>
                </a:rPr>
                <a:t>，画</a:t>
              </a:r>
              <a:r>
                <a:rPr lang="en-US" sz="3000" b="1" dirty="0">
                  <a:latin typeface="+mn-lt"/>
                  <a:ea typeface="+mn-ea"/>
                  <a:cs typeface="+mn-ea"/>
                </a:rPr>
                <a:t>∠</a:t>
              </a:r>
              <a:r>
                <a:rPr lang="en-US" sz="3000" b="1" i="1" dirty="0">
                  <a:latin typeface="+mn-lt"/>
                  <a:ea typeface="+mn-ea"/>
                  <a:cs typeface="Times New Roman" panose="02020603050405020304" pitchFamily="18" charset="0"/>
                </a:rPr>
                <a:t>EOF</a:t>
              </a:r>
              <a:r>
                <a:rPr lang="en-US" sz="3000" b="1" dirty="0">
                  <a:latin typeface="+mn-lt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en-US" sz="3000" b="1" dirty="0">
                  <a:latin typeface="+mn-lt"/>
                  <a:ea typeface="+mn-ea"/>
                  <a:cs typeface="+mn-ea"/>
                </a:rPr>
                <a:t>= ∠</a:t>
              </a:r>
              <a:r>
                <a:rPr lang="en-US" sz="3000" b="1" i="1" dirty="0" err="1">
                  <a:latin typeface="+mn-lt"/>
                  <a:ea typeface="+mn-ea"/>
                  <a:cs typeface="Times New Roman" panose="02020603050405020304" pitchFamily="18" charset="0"/>
                </a:rPr>
                <a:t>AOB</a:t>
              </a:r>
              <a:r>
                <a:rPr lang="en-US" sz="3000" b="1" i="1" dirty="0" smtClean="0">
                  <a:latin typeface="+mn-lt"/>
                  <a:ea typeface="+mn-ea"/>
                  <a:cs typeface="Times New Roman" panose="02020603050405020304" pitchFamily="18" charset="0"/>
                </a:rPr>
                <a:t>,</a:t>
              </a:r>
              <a:r>
                <a:rPr lang="zh-CN" altLang="en-US" sz="3000" b="1" dirty="0" smtClean="0">
                  <a:latin typeface="+mn-lt"/>
                  <a:ea typeface="+mn-ea"/>
                  <a:cs typeface="Times New Roman" panose="02020603050405020304" pitchFamily="18" charset="0"/>
                </a:rPr>
                <a:t>你</a:t>
              </a:r>
              <a:r>
                <a:rPr lang="zh-CN" altLang="en-US" sz="3000" b="1" dirty="0">
                  <a:latin typeface="+mn-lt"/>
                  <a:ea typeface="+mn-ea"/>
                  <a:cs typeface="Times New Roman" panose="02020603050405020304" pitchFamily="18" charset="0"/>
                </a:rPr>
                <a:t>有什么方法？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500034" y="473079"/>
            <a:ext cx="8461375" cy="3598869"/>
            <a:chOff x="500034" y="857238"/>
            <a:chExt cx="8461375" cy="3598869"/>
          </a:xfrm>
        </p:grpSpPr>
        <p:sp>
          <p:nvSpPr>
            <p:cNvPr id="2" name="Text Box 5"/>
            <p:cNvSpPr>
              <a:spLocks noChangeArrowheads="1"/>
            </p:cNvSpPr>
            <p:nvPr/>
          </p:nvSpPr>
          <p:spPr bwMode="auto">
            <a:xfrm>
              <a:off x="500034" y="857238"/>
              <a:ext cx="8461375" cy="3467168"/>
            </a:xfrm>
            <a:prstGeom prst="rect">
              <a:avLst/>
            </a:prstGeom>
            <a:noFill/>
            <a:ln w="9525" cmpd="sng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fontAlgn="t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1.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下图中的角表示成下列形式，哪些正确？</a:t>
              </a:r>
              <a:endParaRPr lang="en-US" altLang="zh-CN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endParaRPr>
            </a:p>
            <a:p>
              <a:pPr eaLnBrk="0" fontAlgn="t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哪些不正确？</a:t>
              </a:r>
            </a:p>
            <a:p>
              <a:pPr eaLnBrk="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(1)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</a:rPr>
                <a:t>∠</a:t>
              </a:r>
              <a:r>
                <a:rPr lang="en-US" sz="3000" b="1" i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APO 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;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(2)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Arial" panose="020B0604020202020204" pitchFamily="34" charset="0"/>
                </a:rPr>
                <a:t>∠ </a:t>
              </a:r>
              <a:r>
                <a:rPr lang="en-US" sz="3000" b="1" i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AOP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；</a:t>
              </a:r>
            </a:p>
            <a:p>
              <a:pPr eaLnBrk="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(3)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Arial" panose="020B0604020202020204" pitchFamily="34" charset="0"/>
                </a:rPr>
                <a:t>∠ </a:t>
              </a:r>
              <a:r>
                <a:rPr lang="en-US" sz="3000" b="1" i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OPC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；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(4)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Arial" panose="020B0604020202020204" pitchFamily="34" charset="0"/>
                </a:rPr>
                <a:t>∠ </a:t>
              </a:r>
              <a:r>
                <a:rPr lang="en-US" sz="3000" b="1" i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OCP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；</a:t>
              </a:r>
            </a:p>
            <a:p>
              <a:pPr eaLnBrk="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(5)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Arial" panose="020B0604020202020204" pitchFamily="34" charset="0"/>
                </a:rPr>
                <a:t>∠ </a:t>
              </a:r>
              <a:r>
                <a:rPr lang="en-US" sz="3000" b="1" i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O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；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(6)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Arial" panose="020B0604020202020204" pitchFamily="34" charset="0"/>
                </a:rPr>
                <a:t>∠ </a:t>
              </a:r>
              <a:r>
                <a:rPr lang="en-US" sz="3000" b="1" i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P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.</a:t>
              </a:r>
              <a:endParaRPr lang="zh-CN" altLang="en-US" sz="3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endParaRPr>
            </a:p>
          </p:txBody>
        </p:sp>
        <p:grpSp>
          <p:nvGrpSpPr>
            <p:cNvPr id="3" name="Group 13"/>
            <p:cNvGrpSpPr/>
            <p:nvPr/>
          </p:nvGrpSpPr>
          <p:grpSpPr bwMode="auto">
            <a:xfrm>
              <a:off x="4929190" y="1785932"/>
              <a:ext cx="3024188" cy="2670175"/>
              <a:chOff x="106" y="-47"/>
              <a:chExt cx="1905" cy="1682"/>
            </a:xfrm>
          </p:grpSpPr>
          <p:sp>
            <p:nvSpPr>
              <p:cNvPr id="4" name="Line 6"/>
              <p:cNvSpPr>
                <a:spLocks noChangeShapeType="1"/>
              </p:cNvSpPr>
              <p:nvPr/>
            </p:nvSpPr>
            <p:spPr bwMode="auto">
              <a:xfrm>
                <a:off x="378" y="1316"/>
                <a:ext cx="1633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" name="Line 7"/>
              <p:cNvSpPr>
                <a:spLocks noChangeShapeType="1"/>
              </p:cNvSpPr>
              <p:nvPr/>
            </p:nvSpPr>
            <p:spPr bwMode="auto">
              <a:xfrm flipV="1">
                <a:off x="378" y="136"/>
                <a:ext cx="1225" cy="11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>
                <a:off x="106" y="1179"/>
                <a:ext cx="272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i="1">
                    <a:solidFill>
                      <a:srgbClr val="3F3F3F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P</a:t>
                </a:r>
                <a:endParaRPr lang="zh-CN" altLang="en-US" b="1" i="1">
                  <a:solidFill>
                    <a:srgbClr val="3F3F3F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" name="Rectangle 9"/>
              <p:cNvSpPr>
                <a:spLocks noChangeArrowheads="1"/>
              </p:cNvSpPr>
              <p:nvPr/>
            </p:nvSpPr>
            <p:spPr bwMode="auto">
              <a:xfrm>
                <a:off x="1194" y="-47"/>
                <a:ext cx="287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i="1">
                    <a:solidFill>
                      <a:srgbClr val="3F3F3F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C</a:t>
                </a:r>
                <a:endParaRPr lang="zh-CN" altLang="en-US" b="1" i="1">
                  <a:solidFill>
                    <a:srgbClr val="3F3F3F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" name="Rectangle 10"/>
              <p:cNvSpPr>
                <a:spLocks noChangeArrowheads="1"/>
              </p:cNvSpPr>
              <p:nvPr/>
            </p:nvSpPr>
            <p:spPr bwMode="auto">
              <a:xfrm>
                <a:off x="726" y="452"/>
                <a:ext cx="287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i="1">
                    <a:solidFill>
                      <a:srgbClr val="3F3F3F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A</a:t>
                </a:r>
                <a:endParaRPr lang="zh-CN" altLang="en-US" b="1" i="1">
                  <a:solidFill>
                    <a:srgbClr val="3F3F3F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>
                <a:off x="1693" y="1270"/>
                <a:ext cx="301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b="1" i="1">
                    <a:solidFill>
                      <a:srgbClr val="3F3F3F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O</a:t>
                </a:r>
                <a:endParaRPr lang="zh-CN" altLang="en-US" b="1" i="1">
                  <a:solidFill>
                    <a:srgbClr val="3F3F3F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831" y="538"/>
                <a:ext cx="234" cy="48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4400" b="1" dirty="0">
                    <a:solidFill>
                      <a:srgbClr val="3F3F3F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·</a:t>
                </a:r>
                <a:endParaRPr lang="zh-CN" altLang="en-US" sz="4400" b="1" dirty="0">
                  <a:solidFill>
                    <a:srgbClr val="3F3F3F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endParaRPr>
              </a:p>
            </p:txBody>
          </p:sp>
        </p:grpSp>
      </p:grpSp>
      <p:sp>
        <p:nvSpPr>
          <p:cNvPr id="12" name="Text Box 14"/>
          <p:cNvSpPr>
            <a:spLocks noChangeArrowheads="1"/>
          </p:cNvSpPr>
          <p:nvPr/>
        </p:nvSpPr>
        <p:spPr bwMode="auto">
          <a:xfrm>
            <a:off x="500034" y="3871751"/>
            <a:ext cx="4537075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j-ea"/>
                <a:sym typeface="楷体" panose="02010609060101010101" pitchFamily="49" charset="-122"/>
              </a:rPr>
              <a:t>正确：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j-ea"/>
                <a:sym typeface="楷体" panose="02010609060101010101" pitchFamily="49" charset="-122"/>
              </a:rPr>
              <a:t>(1)(3)(6)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j-ea"/>
                <a:sym typeface="楷体" panose="02010609060101010101" pitchFamily="49" charset="-122"/>
              </a:rPr>
              <a:t>不正确：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j-ea"/>
                <a:sym typeface="楷体" panose="02010609060101010101" pitchFamily="49" charset="-122"/>
              </a:rPr>
              <a:t>(2)(4)(5)</a:t>
            </a:r>
            <a:endParaRPr lang="zh-CN" altLang="en-US" sz="2400" dirty="0">
              <a:solidFill>
                <a:srgbClr val="FF0000"/>
              </a:solidFill>
              <a:latin typeface="+mn-lt"/>
              <a:ea typeface="+mj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12762" y="787398"/>
            <a:ext cx="8497887" cy="3949700"/>
            <a:chOff x="412762" y="787398"/>
            <a:chExt cx="8497887" cy="3949700"/>
          </a:xfrm>
        </p:grpSpPr>
        <p:sp>
          <p:nvSpPr>
            <p:cNvPr id="2" name="Text Box 4"/>
            <p:cNvSpPr>
              <a:spLocks noChangeArrowheads="1"/>
            </p:cNvSpPr>
            <p:nvPr/>
          </p:nvSpPr>
          <p:spPr bwMode="auto">
            <a:xfrm>
              <a:off x="412762" y="787398"/>
              <a:ext cx="8497887" cy="1387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defRPr/>
              </a:pPr>
              <a:r>
                <a:rPr lang="en-US" altLang="zh-CN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j-ea"/>
                  <a:sym typeface="楷体" panose="02010609060101010101" pitchFamily="49" charset="-122"/>
                </a:rPr>
                <a:t>2.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j-ea"/>
                  <a:sym typeface="楷体" panose="02010609060101010101" pitchFamily="49" charset="-122"/>
                </a:rPr>
                <a:t>下图中以</a:t>
              </a:r>
              <a:r>
                <a:rPr lang="en-US" altLang="zh-CN" sz="3000" b="1" i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j-ea"/>
                  <a:sym typeface="Times New Roman" panose="02020603050405020304" pitchFamily="18" charset="0"/>
                </a:rPr>
                <a:t>O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j-ea"/>
                  <a:sym typeface="楷体" panose="02010609060101010101" pitchFamily="49" charset="-122"/>
                </a:rPr>
                <a:t>为顶点的角有几个？以</a:t>
              </a:r>
              <a:r>
                <a:rPr lang="en-US" altLang="zh-CN" sz="3000" b="1" i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j-ea"/>
                  <a:sym typeface="Times New Roman" panose="02020603050405020304" pitchFamily="18" charset="0"/>
                </a:rPr>
                <a:t>D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j-ea"/>
                  <a:sym typeface="楷体" panose="02010609060101010101" pitchFamily="49" charset="-122"/>
                </a:rPr>
                <a:t>为顶点的角有几个？试用适当的方法来表示这些角</a:t>
              </a:r>
              <a:r>
                <a:rPr lang="en-US" altLang="zh-CN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j-ea"/>
                  <a:sym typeface="楷体" panose="02010609060101010101" pitchFamily="49" charset="-122"/>
                </a:rPr>
                <a:t>.</a:t>
              </a:r>
              <a:endParaRPr lang="zh-CN" altLang="en-US" sz="3000" dirty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</a:endParaRPr>
            </a:p>
          </p:txBody>
        </p:sp>
        <p:pic>
          <p:nvPicPr>
            <p:cNvPr id="3" name="图片 13" descr="图片2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310340" y="2214560"/>
              <a:ext cx="2262188" cy="2522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8596" y="2143122"/>
            <a:ext cx="5500726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以</a:t>
            </a: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O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为顶点的角有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个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</a:rPr>
              <a:t>分别</a:t>
            </a:r>
            <a:r>
              <a:rPr lang="zh-CN" altLang="en-US" sz="2400" b="1" dirty="0" smtClean="0">
                <a:solidFill>
                  <a:srgbClr val="FF0000"/>
                </a:solidFill>
                <a:latin typeface="+mn-lt"/>
                <a:ea typeface="+mn-ea"/>
              </a:rPr>
              <a:t>是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∠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 </a:t>
            </a:r>
            <a:r>
              <a:rPr lang="en-US" altLang="zh-CN" sz="2400" b="1" i="1" dirty="0" err="1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AOB</a:t>
            </a:r>
            <a:r>
              <a:rPr lang="zh-CN" altLang="en-US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，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∠</a:t>
            </a:r>
            <a:r>
              <a:rPr lang="zh-CN" altLang="en-US" sz="2400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 </a:t>
            </a:r>
            <a:r>
              <a:rPr lang="en-US" altLang="zh-CN" sz="2400" b="1" i="1" dirty="0" err="1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AOD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， 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∠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 </a:t>
            </a:r>
            <a:r>
              <a:rPr lang="en-US" altLang="zh-CN" sz="2400" b="1" i="1" dirty="0" err="1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BOD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.</a:t>
            </a:r>
            <a:endParaRPr lang="zh-CN" altLang="en-US" sz="24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424762" y="3429017"/>
            <a:ext cx="3587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endParaRPr lang="zh-CN" alt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40662" y="4611705"/>
            <a:ext cx="5032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4037" y="3327400"/>
            <a:ext cx="5832475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以</a:t>
            </a: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D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为顶点的角有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5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个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</a:rPr>
              <a:t>分别</a:t>
            </a:r>
            <a:r>
              <a:rPr lang="zh-CN" altLang="en-US" sz="2400" b="1" dirty="0" smtClean="0">
                <a:solidFill>
                  <a:srgbClr val="FF0000"/>
                </a:solidFill>
                <a:latin typeface="+mn-lt"/>
                <a:ea typeface="+mn-ea"/>
              </a:rPr>
              <a:t>是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∠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ODE</a:t>
            </a:r>
            <a:r>
              <a:rPr lang="zh-CN" altLang="en-US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，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∠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ODF</a:t>
            </a:r>
            <a:r>
              <a:rPr lang="zh-CN" altLang="en-US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，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∠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CDF</a:t>
            </a: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∠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CDE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,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∠</a:t>
            </a:r>
            <a:r>
              <a:rPr lang="en-US" altLang="zh-CN" sz="2400" b="1" i="1" dirty="0" err="1" smtClean="0">
                <a:solidFill>
                  <a:srgbClr val="FF0000"/>
                </a:solidFill>
                <a:latin typeface="+mn-lt"/>
                <a:ea typeface="+mn-ea"/>
                <a:sym typeface="Times New Roman" panose="02020603050405020304" pitchFamily="18" charset="0"/>
              </a:rPr>
              <a:t>ODC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Arial" panose="020B0604020202020204" pitchFamily="34" charset="0"/>
              </a:rPr>
              <a:t>.</a:t>
            </a:r>
            <a:endParaRPr lang="zh-CN" altLang="en-US" sz="24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>
            <a:spLocks noChangeArrowheads="1"/>
          </p:cNvSpPr>
          <p:nvPr/>
        </p:nvSpPr>
        <p:spPr bwMode="auto">
          <a:xfrm>
            <a:off x="539750" y="642924"/>
            <a:ext cx="5675324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1.</a:t>
            </a:r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观察实物与图片，你发现</a:t>
            </a:r>
            <a:r>
              <a:rPr lang="zh-CN" altLang="en-US" sz="3000" b="1" dirty="0" smtClean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其中</a:t>
            </a:r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有什么相同图形吗？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2.</a:t>
            </a:r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你能把观察得到的图形画</a:t>
            </a:r>
            <a:r>
              <a:rPr lang="zh-CN" altLang="en-US" sz="3000" b="1" dirty="0" smtClean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在本子</a:t>
            </a:r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上或黑板上吗？这是</a:t>
            </a:r>
            <a:r>
              <a:rPr lang="zh-CN" altLang="en-US" sz="3000" b="1" dirty="0" smtClean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一些什么</a:t>
            </a:r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图形</a:t>
            </a:r>
            <a:r>
              <a:rPr lang="zh-CN" altLang="en-US" sz="3000" b="1" dirty="0" smtClean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？</a:t>
            </a:r>
            <a:endParaRPr lang="zh-CN" altLang="en-US" sz="3000" b="1" dirty="0">
              <a:solidFill>
                <a:srgbClr val="1F1F1F"/>
              </a:solidFill>
              <a:latin typeface="+mj-lt"/>
              <a:ea typeface="+mj-ea"/>
              <a:sym typeface="楷体" panose="02010609060101010101" pitchFamily="49" charset="-122"/>
            </a:endParaRPr>
          </a:p>
        </p:txBody>
      </p:sp>
      <p:pic>
        <p:nvPicPr>
          <p:cNvPr id="6" name="Picture 5" descr="upload_2bd96ad9_127983b809a__7ffe_000005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642924"/>
            <a:ext cx="217163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t01e5883d6fe91657d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3000378"/>
            <a:ext cx="2576512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5"/>
          <p:cNvGrpSpPr/>
          <p:nvPr/>
        </p:nvGrpSpPr>
        <p:grpSpPr bwMode="auto">
          <a:xfrm>
            <a:off x="7358082" y="857237"/>
            <a:ext cx="769534" cy="1350359"/>
            <a:chOff x="0" y="0"/>
            <a:chExt cx="589" cy="1043"/>
          </a:xfrm>
        </p:grpSpPr>
        <p:sp>
          <p:nvSpPr>
            <p:cNvPr id="12" name="Line 13"/>
            <p:cNvSpPr>
              <a:spLocks noChangeShapeType="1"/>
            </p:cNvSpPr>
            <p:nvPr/>
          </p:nvSpPr>
          <p:spPr bwMode="auto">
            <a:xfrm rot="141326" flipH="1" flipV="1">
              <a:off x="16" y="0"/>
              <a:ext cx="9" cy="76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rot="141326">
              <a:off x="0" y="770"/>
              <a:ext cx="589" cy="27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" name="Group 19"/>
          <p:cNvGrpSpPr/>
          <p:nvPr/>
        </p:nvGrpSpPr>
        <p:grpSpPr bwMode="auto">
          <a:xfrm>
            <a:off x="6773874" y="4152903"/>
            <a:ext cx="1609725" cy="363538"/>
            <a:chOff x="0" y="0"/>
            <a:chExt cx="1013" cy="229"/>
          </a:xfrm>
        </p:grpSpPr>
        <p:sp>
          <p:nvSpPr>
            <p:cNvPr id="15" name="Line 17"/>
            <p:cNvSpPr>
              <a:spLocks noChangeShapeType="1"/>
            </p:cNvSpPr>
            <p:nvPr/>
          </p:nvSpPr>
          <p:spPr bwMode="auto">
            <a:xfrm rot="16829385" flipH="1">
              <a:off x="139" y="-141"/>
              <a:ext cx="229" cy="512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rot="20001171" flipV="1">
              <a:off x="454" y="90"/>
              <a:ext cx="559" cy="5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>
            <a:spLocks noChangeArrowheads="1"/>
          </p:cNvSpPr>
          <p:nvPr/>
        </p:nvSpPr>
        <p:spPr bwMode="auto">
          <a:xfrm>
            <a:off x="594149" y="905522"/>
            <a:ext cx="90601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练习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3" name="Text Box 5"/>
          <p:cNvSpPr>
            <a:spLocks noChangeArrowheads="1"/>
          </p:cNvSpPr>
          <p:nvPr/>
        </p:nvSpPr>
        <p:spPr bwMode="auto">
          <a:xfrm>
            <a:off x="573121" y="1451612"/>
            <a:ext cx="8070845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rPr>
              <a:t>1.6</a:t>
            </a:r>
            <a:r>
              <a:rPr lang="zh-CN" altLang="en-US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rPr>
              <a:t>时整，钟表的时针和分针构成多少度的角</a:t>
            </a:r>
            <a:r>
              <a:rPr lang="zh-CN" altLang="en-US" sz="3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rPr>
              <a:t>？</a:t>
            </a:r>
            <a:r>
              <a:rPr lang="en-US" altLang="zh-CN" sz="3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rPr>
              <a:t>8</a:t>
            </a:r>
            <a:r>
              <a:rPr lang="zh-CN" altLang="en-US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rPr>
              <a:t>时呢？</a:t>
            </a: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rPr>
              <a:t>8</a:t>
            </a:r>
            <a:r>
              <a:rPr lang="zh-CN" altLang="en-US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rPr>
              <a:t>时</a:t>
            </a: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rPr>
              <a:t>30</a:t>
            </a:r>
            <a:r>
              <a:rPr lang="zh-CN" altLang="en-US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rPr>
              <a:t>分呢？</a:t>
            </a:r>
            <a:endParaRPr lang="zh-CN" altLang="en-US" sz="30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" name="Text Box 15"/>
          <p:cNvSpPr>
            <a:spLocks noChangeArrowheads="1"/>
          </p:cNvSpPr>
          <p:nvPr/>
        </p:nvSpPr>
        <p:spPr bwMode="auto">
          <a:xfrm>
            <a:off x="642910" y="2928940"/>
            <a:ext cx="3455987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6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时整：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180°</a:t>
            </a:r>
            <a:endParaRPr lang="zh-CN" altLang="en-US" sz="2400" b="1" dirty="0">
              <a:solidFill>
                <a:srgbClr val="FF0000"/>
              </a:solidFill>
              <a:latin typeface="+mn-lt"/>
              <a:sym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时整：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120°</a:t>
            </a:r>
            <a:endParaRPr lang="zh-CN" altLang="en-US" sz="2400" b="1" dirty="0">
              <a:solidFill>
                <a:srgbClr val="FF0000"/>
              </a:solidFill>
              <a:latin typeface="+mn-lt"/>
              <a:sym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时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30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分：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sym typeface="Arial" panose="020B0604020202020204" pitchFamily="34" charset="0"/>
              </a:rPr>
              <a:t>75°</a:t>
            </a:r>
            <a:endParaRPr lang="zh-CN" altLang="en-US" sz="24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Picture 5" descr="QQ截图201612171218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88" y="2354536"/>
            <a:ext cx="2549489" cy="24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QQ截图201612171218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89" y="2211661"/>
            <a:ext cx="2586498" cy="273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QQ截图2016121712185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88" y="2138636"/>
            <a:ext cx="2709860" cy="286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>
            <a:spLocks noChangeArrowheads="1"/>
          </p:cNvSpPr>
          <p:nvPr/>
        </p:nvSpPr>
        <p:spPr bwMode="auto">
          <a:xfrm>
            <a:off x="541337" y="785800"/>
            <a:ext cx="7959753" cy="23130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2.(1)35°</a:t>
            </a:r>
            <a:r>
              <a:rPr lang="zh-CN" altLang="en-US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等于多少分？等于多少</a:t>
            </a:r>
            <a:r>
              <a:rPr lang="zh-CN" altLang="en-US" sz="3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秒</a:t>
            </a:r>
            <a:endParaRPr lang="en-US" altLang="zh-CN" sz="3000" b="1" dirty="0" smtClean="0">
              <a:solidFill>
                <a:schemeClr val="tx1">
                  <a:lumMod val="50000"/>
                </a:schemeClr>
              </a:solidFill>
              <a:latin typeface="+mn-lt"/>
              <a:ea typeface="+mj-ea"/>
              <a:sym typeface="楷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3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(</a:t>
            </a: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2)38°15</a:t>
            </a: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Arial" panose="020B0604020202020204" pitchFamily="34" charset="0"/>
              </a:rPr>
              <a:t>′</a:t>
            </a:r>
            <a:r>
              <a:rPr lang="zh-CN" altLang="en-US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和</a:t>
            </a: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38.15°</a:t>
            </a:r>
            <a:r>
              <a:rPr lang="zh-CN" altLang="en-US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相等吗？如不相等</a:t>
            </a:r>
            <a:r>
              <a:rPr lang="en-US" sz="3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Arial" panose="020B0604020202020204" pitchFamily="34" charset="0"/>
              </a:rPr>
              <a:t>，</a:t>
            </a:r>
            <a:r>
              <a:rPr lang="en-US" sz="3000" b="1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哪一个大</a:t>
            </a:r>
            <a:r>
              <a:rPr lang="en-US" altLang="zh-CN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j-ea"/>
                <a:sym typeface="楷体" panose="02010609060101010101" pitchFamily="49" charset="-122"/>
              </a:rPr>
              <a:t>?</a:t>
            </a:r>
            <a:endParaRPr lang="zh-CN" altLang="en-US" sz="3000" b="1" dirty="0">
              <a:solidFill>
                <a:schemeClr val="tx1">
                  <a:lumMod val="50000"/>
                </a:schemeClr>
              </a:solidFill>
              <a:latin typeface="+mn-lt"/>
              <a:ea typeface="+mj-ea"/>
              <a:sym typeface="楷体" panose="02010609060101010101" pitchFamily="49" charset="-122"/>
            </a:endParaRPr>
          </a:p>
        </p:txBody>
      </p:sp>
      <p:sp>
        <p:nvSpPr>
          <p:cNvPr id="3" name="Text Box 4"/>
          <p:cNvSpPr>
            <a:spLocks noChangeArrowheads="1"/>
          </p:cNvSpPr>
          <p:nvPr/>
        </p:nvSpPr>
        <p:spPr bwMode="auto">
          <a:xfrm>
            <a:off x="539782" y="3189448"/>
            <a:ext cx="8604250" cy="13111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(1)35°=35×60′=2 100′=2 100×60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″=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126 000″.</a:t>
            </a: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(2)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不相等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.38°15′=2 295</a:t>
            </a:r>
            <a:r>
              <a:rPr lang="en-US" altLang="zh-CN" sz="2400" b="1" dirty="0" smtClean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′,38.15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°=2 289′,38°15′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大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sym typeface="楷体" panose="02010609060101010101" pitchFamily="49" charset="-122"/>
              </a:rPr>
              <a:t>.</a:t>
            </a:r>
            <a:endParaRPr lang="zh-CN" altLang="en-US" sz="24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>
            <a:spLocks noChangeArrowheads="1"/>
          </p:cNvSpPr>
          <p:nvPr/>
        </p:nvSpPr>
        <p:spPr bwMode="auto">
          <a:xfrm>
            <a:off x="594149" y="905522"/>
            <a:ext cx="90601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练习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71472" y="1418271"/>
            <a:ext cx="8286808" cy="3296619"/>
            <a:chOff x="571472" y="1418271"/>
            <a:chExt cx="8286808" cy="3296619"/>
          </a:xfrm>
        </p:grpSpPr>
        <p:sp>
          <p:nvSpPr>
            <p:cNvPr id="3" name="Text Box 4"/>
            <p:cNvSpPr>
              <a:spLocks noChangeArrowheads="1"/>
            </p:cNvSpPr>
            <p:nvPr/>
          </p:nvSpPr>
          <p:spPr bwMode="auto">
            <a:xfrm>
              <a:off x="571472" y="1418271"/>
              <a:ext cx="8286808" cy="3005503"/>
            </a:xfrm>
            <a:prstGeom prst="rect">
              <a:avLst/>
            </a:prstGeom>
            <a:noFill/>
            <a:ln w="9525" cmpd="sng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50000"/>
                </a:spcBef>
                <a:defRPr/>
              </a:pP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3.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从</a:t>
              </a:r>
              <a:r>
                <a:rPr lang="en-US" sz="3000" b="1" dirty="0" err="1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蜂巢的入口处看，</a:t>
              </a:r>
              <a:r>
                <a:rPr lang="en-US" sz="3000" b="1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蜂巢由许多正六边形</a:t>
              </a:r>
              <a:r>
                <a:rPr lang="en-US" sz="3000" b="1" dirty="0" smtClean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(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六条边相等，六个角也相等)构成</a:t>
              </a:r>
              <a:r>
                <a:rPr lang="zh-CN" alt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，按图示的方法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，</a:t>
              </a:r>
              <a:r>
                <a:rPr lang="en-US" sz="3000" b="1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利用三角尺和圆规画出一个正</a:t>
              </a:r>
              <a:endParaRPr lang="en-US" sz="30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endParaRPr>
            </a:p>
            <a:p>
              <a:pPr eaLnBrk="0" hangingPunct="0">
                <a:lnSpc>
                  <a:spcPct val="150000"/>
                </a:lnSpc>
                <a:spcBef>
                  <a:spcPct val="50000"/>
                </a:spcBef>
                <a:defRPr/>
              </a:pPr>
              <a:r>
                <a:rPr lang="en-US" sz="3000" b="1" dirty="0" err="1" smtClean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六边形</a:t>
              </a:r>
              <a:r>
                <a:rPr lang="en-US" sz="3000" b="1" dirty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sym typeface="楷体" panose="02010609060101010101" pitchFamily="49" charset="-122"/>
                </a:rPr>
                <a:t>.</a:t>
              </a:r>
              <a:endParaRPr lang="zh-CN" altLang="en-US" sz="30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sym typeface="楷体" panose="02010609060101010101" pitchFamily="49" charset="-122"/>
              </a:endParaRPr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215074" y="2819050"/>
              <a:ext cx="2500330" cy="1895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>
            <a:spLocks noChangeArrowheads="1"/>
          </p:cNvSpPr>
          <p:nvPr/>
        </p:nvSpPr>
        <p:spPr bwMode="auto">
          <a:xfrm>
            <a:off x="594149" y="905522"/>
            <a:ext cx="90601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小结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714348" y="2224076"/>
            <a:ext cx="576262" cy="1296988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角</a:t>
            </a: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1290610" y="1430326"/>
            <a:ext cx="1512888" cy="649288"/>
          </a:xfrm>
          <a:prstGeom prst="ellipse">
            <a:avLst/>
          </a:prstGeom>
          <a:noFill/>
          <a:ln w="19050">
            <a:solidFill>
              <a:schemeClr val="tx1"/>
            </a:solidFill>
            <a:bevel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定义</a:t>
            </a: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1003272" y="3706826"/>
            <a:ext cx="1800225" cy="865188"/>
          </a:xfrm>
          <a:prstGeom prst="ellipse">
            <a:avLst/>
          </a:prstGeom>
          <a:noFill/>
          <a:ln w="19050">
            <a:solidFill>
              <a:schemeClr val="tx1"/>
            </a:solidFill>
            <a:bevel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表示方法</a:t>
            </a: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659035" y="1000114"/>
            <a:ext cx="4984799" cy="503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有公共端点的两条射线组成的图形</a:t>
            </a: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357554" y="4429138"/>
            <a:ext cx="4121198" cy="503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一个数字或一个希腊字母表示</a:t>
            </a: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740122" y="3711586"/>
            <a:ext cx="3046456" cy="503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用一个大写字母表示</a:t>
            </a: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443135" y="2295514"/>
            <a:ext cx="5486451" cy="576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一条射线绕着它的端点旋转而成的图形</a:t>
            </a: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379761" y="2928940"/>
            <a:ext cx="3049627" cy="503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用三个大写字母表示</a:t>
            </a: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</a:endParaRPr>
          </a:p>
        </p:txBody>
      </p:sp>
      <p:cxnSp>
        <p:nvCxnSpPr>
          <p:cNvPr id="11" name="AutoShape 15"/>
          <p:cNvCxnSpPr>
            <a:cxnSpLocks noChangeShapeType="1"/>
          </p:cNvCxnSpPr>
          <p:nvPr/>
        </p:nvCxnSpPr>
        <p:spPr bwMode="auto">
          <a:xfrm rot="16200000">
            <a:off x="844523" y="1777989"/>
            <a:ext cx="530225" cy="35877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</a:ln>
        </p:spPr>
      </p:cxnSp>
      <p:cxnSp>
        <p:nvCxnSpPr>
          <p:cNvPr id="12" name="AutoShape 16"/>
          <p:cNvCxnSpPr>
            <a:cxnSpLocks noChangeShapeType="1"/>
            <a:stCxn id="3" idx="2"/>
          </p:cNvCxnSpPr>
          <p:nvPr/>
        </p:nvCxnSpPr>
        <p:spPr bwMode="auto">
          <a:xfrm rot="5400000">
            <a:off x="725848" y="3795319"/>
            <a:ext cx="550886" cy="237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</a:ln>
        </p:spPr>
      </p:cxnSp>
      <p:cxnSp>
        <p:nvCxnSpPr>
          <p:cNvPr id="13" name="AutoShape 17"/>
          <p:cNvCxnSpPr>
            <a:cxnSpLocks noChangeShapeType="1"/>
            <a:stCxn id="4" idx="0"/>
            <a:endCxn id="6" idx="1"/>
          </p:cNvCxnSpPr>
          <p:nvPr/>
        </p:nvCxnSpPr>
        <p:spPr bwMode="auto">
          <a:xfrm rot="5400000" flipH="1" flipV="1">
            <a:off x="2263748" y="1035040"/>
            <a:ext cx="178593" cy="611981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</a:ln>
        </p:spPr>
      </p:cxnSp>
      <p:cxnSp>
        <p:nvCxnSpPr>
          <p:cNvPr id="14" name="AutoShape 18"/>
          <p:cNvCxnSpPr>
            <a:cxnSpLocks noChangeShapeType="1"/>
            <a:stCxn id="4" idx="4"/>
            <a:endCxn id="9" idx="1"/>
          </p:cNvCxnSpPr>
          <p:nvPr/>
        </p:nvCxnSpPr>
        <p:spPr bwMode="auto">
          <a:xfrm rot="16200000" flipH="1">
            <a:off x="1993079" y="2133588"/>
            <a:ext cx="504031" cy="396081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</a:ln>
        </p:spPr>
      </p:cxnSp>
      <p:cxnSp>
        <p:nvCxnSpPr>
          <p:cNvPr id="15" name="AutoShape 22"/>
          <p:cNvCxnSpPr>
            <a:cxnSpLocks noChangeShapeType="1"/>
            <a:stCxn id="5" idx="4"/>
            <a:endCxn id="7" idx="1"/>
          </p:cNvCxnSpPr>
          <p:nvPr/>
        </p:nvCxnSpPr>
        <p:spPr bwMode="auto">
          <a:xfrm rot="16200000" flipH="1">
            <a:off x="2576098" y="3899300"/>
            <a:ext cx="108743" cy="1454169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</a:ln>
        </p:spPr>
      </p:cxnSp>
      <p:cxnSp>
        <p:nvCxnSpPr>
          <p:cNvPr id="16" name="AutoShape 23"/>
          <p:cNvCxnSpPr>
            <a:cxnSpLocks noChangeShapeType="1"/>
            <a:stCxn id="5" idx="4"/>
            <a:endCxn id="7" idx="1"/>
          </p:cNvCxnSpPr>
          <p:nvPr/>
        </p:nvCxnSpPr>
        <p:spPr bwMode="auto">
          <a:xfrm rot="16200000" flipH="1">
            <a:off x="2576098" y="3899300"/>
            <a:ext cx="108743" cy="1454169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</a:ln>
        </p:spPr>
      </p:cxnSp>
      <p:cxnSp>
        <p:nvCxnSpPr>
          <p:cNvPr id="40" name="AutoShape 23"/>
          <p:cNvCxnSpPr>
            <a:cxnSpLocks noChangeShapeType="1"/>
          </p:cNvCxnSpPr>
          <p:nvPr/>
        </p:nvCxnSpPr>
        <p:spPr bwMode="auto">
          <a:xfrm flipV="1">
            <a:off x="1928794" y="3143254"/>
            <a:ext cx="1439863" cy="539750"/>
          </a:xfrm>
          <a:prstGeom prst="bentConnector3">
            <a:avLst>
              <a:gd name="adj1" fmla="val -1319"/>
            </a:avLst>
          </a:prstGeom>
          <a:noFill/>
          <a:ln w="19050">
            <a:solidFill>
              <a:schemeClr val="tx1"/>
            </a:solidFill>
            <a:miter lim="800000"/>
          </a:ln>
        </p:spPr>
      </p:cxnSp>
      <p:cxnSp>
        <p:nvCxnSpPr>
          <p:cNvPr id="41" name="AutoShape 24"/>
          <p:cNvCxnSpPr>
            <a:cxnSpLocks noChangeShapeType="1"/>
          </p:cNvCxnSpPr>
          <p:nvPr/>
        </p:nvCxnSpPr>
        <p:spPr bwMode="auto">
          <a:xfrm flipV="1">
            <a:off x="2792394" y="4000510"/>
            <a:ext cx="936625" cy="71437"/>
          </a:xfrm>
          <a:prstGeom prst="bentConnector3">
            <a:avLst>
              <a:gd name="adj1" fmla="val 49718"/>
            </a:avLst>
          </a:prstGeom>
          <a:noFill/>
          <a:ln w="19050"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animBg="1"/>
      <p:bldP spid="16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>
            <a:spLocks noChangeArrowheads="1"/>
          </p:cNvSpPr>
          <p:nvPr/>
        </p:nvSpPr>
        <p:spPr bwMode="auto">
          <a:xfrm>
            <a:off x="642910" y="896322"/>
            <a:ext cx="8032778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3</a:t>
            </a:r>
            <a:r>
              <a:rPr lang="en-US" altLang="zh-CN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.</a:t>
            </a:r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观察课件显示的这些不同</a:t>
            </a:r>
            <a:r>
              <a:rPr lang="zh-CN" altLang="en-US" sz="3000" b="1" dirty="0" smtClean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的图形</a:t>
            </a:r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，你能归纳出它们的</a:t>
            </a:r>
            <a:r>
              <a:rPr lang="zh-CN" altLang="en-US" sz="3000" b="1" dirty="0" smtClean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共同特点</a:t>
            </a:r>
            <a:r>
              <a:rPr lang="zh-CN" altLang="en-US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rPr>
              <a:t>吗？</a:t>
            </a:r>
            <a:endParaRPr lang="zh-CN" altLang="en-US" sz="3000" dirty="0">
              <a:latin typeface="+mj-lt"/>
              <a:ea typeface="+mj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>
            <a:spLocks noChangeArrowheads="1"/>
          </p:cNvSpPr>
          <p:nvPr/>
        </p:nvSpPr>
        <p:spPr bwMode="auto">
          <a:xfrm>
            <a:off x="644496" y="1827875"/>
            <a:ext cx="82819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 dirty="0">
                <a:solidFill>
                  <a:srgbClr val="3F3F3F"/>
                </a:solidFill>
                <a:latin typeface="+mj-lt"/>
                <a:ea typeface="+mn-ea"/>
                <a:sym typeface="楷体" panose="02010609060101010101" pitchFamily="49" charset="-122"/>
              </a:rPr>
              <a:t>1.</a:t>
            </a:r>
            <a:r>
              <a:rPr lang="zh-CN" altLang="en-US" b="1" dirty="0">
                <a:solidFill>
                  <a:srgbClr val="3F3F3F"/>
                </a:solidFill>
                <a:latin typeface="+mj-lt"/>
                <a:ea typeface="+mn-ea"/>
                <a:sym typeface="楷体" panose="02010609060101010101" pitchFamily="49" charset="-122"/>
              </a:rPr>
              <a:t>有</a:t>
            </a:r>
            <a:r>
              <a:rPr lang="zh-CN" altLang="en-US" b="1" dirty="0">
                <a:solidFill>
                  <a:srgbClr val="FF0000"/>
                </a:solidFill>
                <a:latin typeface="+mj-lt"/>
                <a:ea typeface="+mn-ea"/>
                <a:sym typeface="楷体" panose="02010609060101010101" pitchFamily="49" charset="-122"/>
              </a:rPr>
              <a:t>公共端点</a:t>
            </a:r>
            <a:r>
              <a:rPr lang="zh-CN" altLang="en-US" b="1" dirty="0">
                <a:solidFill>
                  <a:srgbClr val="3F3F3F"/>
                </a:solidFill>
                <a:latin typeface="+mj-lt"/>
                <a:ea typeface="+mn-ea"/>
                <a:sym typeface="楷体" panose="02010609060101010101" pitchFamily="49" charset="-122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+mj-lt"/>
                <a:ea typeface="+mn-ea"/>
                <a:sym typeface="楷体" panose="02010609060101010101" pitchFamily="49" charset="-122"/>
              </a:rPr>
              <a:t>两条射线</a:t>
            </a:r>
            <a:r>
              <a:rPr lang="zh-CN" altLang="en-US" b="1" dirty="0">
                <a:solidFill>
                  <a:srgbClr val="3F3F3F"/>
                </a:solidFill>
                <a:latin typeface="+mj-lt"/>
                <a:ea typeface="+mn-ea"/>
                <a:sym typeface="楷体" panose="02010609060101010101" pitchFamily="49" charset="-122"/>
              </a:rPr>
              <a:t>组成的图形叫做角</a:t>
            </a:r>
            <a:r>
              <a:rPr lang="en-US" altLang="zh-CN" b="1" dirty="0">
                <a:solidFill>
                  <a:srgbClr val="3F3F3F"/>
                </a:solidFill>
                <a:latin typeface="+mj-lt"/>
                <a:ea typeface="+mn-ea"/>
                <a:sym typeface="楷体" panose="02010609060101010101" pitchFamily="49" charset="-122"/>
              </a:rPr>
              <a:t>.</a:t>
            </a:r>
            <a:endParaRPr lang="zh-CN" altLang="en-US" dirty="0">
              <a:latin typeface="+mj-lt"/>
              <a:ea typeface="+mn-ea"/>
            </a:endParaRPr>
          </a:p>
        </p:txBody>
      </p:sp>
      <p:grpSp>
        <p:nvGrpSpPr>
          <p:cNvPr id="3" name="Group 17"/>
          <p:cNvGrpSpPr/>
          <p:nvPr/>
        </p:nvGrpSpPr>
        <p:grpSpPr bwMode="auto">
          <a:xfrm>
            <a:off x="2000232" y="2442237"/>
            <a:ext cx="1930908" cy="609600"/>
            <a:chOff x="0" y="0"/>
            <a:chExt cx="1086" cy="384"/>
          </a:xfrm>
        </p:grpSpPr>
        <p:sp>
          <p:nvSpPr>
            <p:cNvPr id="4" name="Line 18"/>
            <p:cNvSpPr>
              <a:spLocks noChangeShapeType="1"/>
            </p:cNvSpPr>
            <p:nvPr/>
          </p:nvSpPr>
          <p:spPr bwMode="auto">
            <a:xfrm flipH="1">
              <a:off x="0" y="0"/>
              <a:ext cx="1" cy="38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bevel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1085" y="0"/>
              <a:ext cx="1" cy="38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bevel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Text Box 21"/>
          <p:cNvSpPr>
            <a:spLocks noChangeArrowheads="1"/>
          </p:cNvSpPr>
          <p:nvPr/>
        </p:nvSpPr>
        <p:spPr bwMode="auto">
          <a:xfrm>
            <a:off x="1276321" y="3048662"/>
            <a:ext cx="196215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+mj-lt"/>
                <a:ea typeface="+mn-ea"/>
                <a:sym typeface="Times New Roman" panose="02020603050405020304" pitchFamily="18" charset="0"/>
              </a:rPr>
              <a:t>角的顶点</a:t>
            </a:r>
            <a:endParaRPr lang="zh-CN" altLang="en-US">
              <a:latin typeface="+mj-lt"/>
              <a:ea typeface="+mn-ea"/>
            </a:endParaRPr>
          </a:p>
        </p:txBody>
      </p:sp>
      <p:sp>
        <p:nvSpPr>
          <p:cNvPr id="7" name="Text Box 22"/>
          <p:cNvSpPr>
            <a:spLocks noChangeArrowheads="1"/>
          </p:cNvSpPr>
          <p:nvPr/>
        </p:nvSpPr>
        <p:spPr bwMode="auto">
          <a:xfrm>
            <a:off x="3000364" y="3071816"/>
            <a:ext cx="230505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+mj-lt"/>
                <a:ea typeface="+mn-ea"/>
                <a:sym typeface="Times New Roman" panose="02020603050405020304" pitchFamily="18" charset="0"/>
              </a:rPr>
              <a:t>角的两条边</a:t>
            </a:r>
          </a:p>
        </p:txBody>
      </p:sp>
      <p:sp>
        <p:nvSpPr>
          <p:cNvPr id="34" name="TextBox 35"/>
          <p:cNvSpPr>
            <a:spLocks noChangeArrowheads="1"/>
          </p:cNvSpPr>
          <p:nvPr/>
        </p:nvSpPr>
        <p:spPr bwMode="auto">
          <a:xfrm>
            <a:off x="428596" y="1107150"/>
            <a:ext cx="3744913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000" b="1" dirty="0">
                <a:solidFill>
                  <a:srgbClr val="3F3F3F"/>
                </a:solidFill>
                <a:latin typeface="+mn-lt"/>
                <a:ea typeface="+mj-ea"/>
                <a:sym typeface="楷体" panose="02010609060101010101" pitchFamily="49" charset="-122"/>
              </a:rPr>
              <a:t>（一）角的定义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6" grpId="0" bldLvl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 bwMode="auto">
          <a:xfrm>
            <a:off x="1114397" y="2984909"/>
            <a:ext cx="4648200" cy="1144587"/>
            <a:chOff x="0" y="0"/>
            <a:chExt cx="2928" cy="721"/>
          </a:xfrm>
        </p:grpSpPr>
        <p:sp>
          <p:nvSpPr>
            <p:cNvPr id="3" name="Text Box 40"/>
            <p:cNvSpPr>
              <a:spLocks noChangeArrowheads="1"/>
            </p:cNvSpPr>
            <p:nvPr/>
          </p:nvSpPr>
          <p:spPr bwMode="auto">
            <a:xfrm>
              <a:off x="252" y="0"/>
              <a:ext cx="1152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000" b="1">
                  <a:solidFill>
                    <a:srgbClr val="000000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点</a:t>
              </a:r>
              <a:r>
                <a:rPr lang="en-US" altLang="zh-CN" sz="3000" b="1" i="1">
                  <a:solidFill>
                    <a:srgbClr val="000000"/>
                  </a:solidFill>
                  <a:latin typeface="+mj-lt"/>
                  <a:ea typeface="+mn-ea"/>
                  <a:sym typeface="Times New Roman" panose="02020603050405020304" pitchFamily="18" charset="0"/>
                </a:rPr>
                <a:t>O</a:t>
              </a:r>
              <a:endParaRPr lang="zh-CN" altLang="en-US" sz="3000">
                <a:latin typeface="+mj-lt"/>
                <a:ea typeface="+mn-ea"/>
              </a:endParaRPr>
            </a:p>
          </p:txBody>
        </p:sp>
        <p:sp>
          <p:nvSpPr>
            <p:cNvPr id="4" name="Text Box 41"/>
            <p:cNvSpPr>
              <a:spLocks noChangeArrowheads="1"/>
            </p:cNvSpPr>
            <p:nvPr/>
          </p:nvSpPr>
          <p:spPr bwMode="auto">
            <a:xfrm>
              <a:off x="0" y="372"/>
              <a:ext cx="2928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000" b="1" dirty="0">
                  <a:solidFill>
                    <a:srgbClr val="000000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射线</a:t>
              </a:r>
              <a:r>
                <a:rPr lang="en-US" altLang="zh-CN" sz="3000" b="1" i="1" dirty="0">
                  <a:solidFill>
                    <a:srgbClr val="000000"/>
                  </a:solidFill>
                  <a:latin typeface="+mj-lt"/>
                  <a:ea typeface="+mn-ea"/>
                  <a:sym typeface="Times New Roman" panose="02020603050405020304" pitchFamily="18" charset="0"/>
                </a:rPr>
                <a:t>OA</a:t>
              </a:r>
              <a:r>
                <a:rPr lang="zh-CN" altLang="en-US" sz="3000" b="1" dirty="0">
                  <a:solidFill>
                    <a:srgbClr val="000000"/>
                  </a:solidFill>
                  <a:latin typeface="+mj-lt"/>
                  <a:ea typeface="+mn-ea"/>
                  <a:sym typeface="Times New Roman" panose="02020603050405020304" pitchFamily="18" charset="0"/>
                </a:rPr>
                <a:t>，</a:t>
              </a:r>
              <a:r>
                <a:rPr lang="zh-CN" altLang="en-US" sz="3000" b="1" dirty="0">
                  <a:solidFill>
                    <a:srgbClr val="000000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射线</a:t>
              </a:r>
              <a:r>
                <a:rPr lang="en-US" altLang="zh-CN" sz="3000" b="1" i="1" dirty="0">
                  <a:solidFill>
                    <a:srgbClr val="000000"/>
                  </a:solidFill>
                  <a:latin typeface="+mj-lt"/>
                  <a:ea typeface="+mn-ea"/>
                  <a:sym typeface="Times New Roman" panose="02020603050405020304" pitchFamily="18" charset="0"/>
                </a:rPr>
                <a:t>OB</a:t>
              </a:r>
              <a:endParaRPr lang="zh-CN" altLang="en-US" sz="3000" dirty="0">
                <a:latin typeface="+mj-lt"/>
                <a:ea typeface="+mn-ea"/>
              </a:endParaRPr>
            </a:p>
          </p:txBody>
        </p:sp>
      </p:grpSp>
      <p:grpSp>
        <p:nvGrpSpPr>
          <p:cNvPr id="5" name="Group 59"/>
          <p:cNvGrpSpPr/>
          <p:nvPr/>
        </p:nvGrpSpPr>
        <p:grpSpPr bwMode="auto">
          <a:xfrm>
            <a:off x="650847" y="1222784"/>
            <a:ext cx="2393950" cy="1574800"/>
            <a:chOff x="0" y="0"/>
            <a:chExt cx="1508" cy="992"/>
          </a:xfrm>
        </p:grpSpPr>
        <p:grpSp>
          <p:nvGrpSpPr>
            <p:cNvPr id="6" name="Group 42"/>
            <p:cNvGrpSpPr/>
            <p:nvPr/>
          </p:nvGrpSpPr>
          <p:grpSpPr bwMode="auto">
            <a:xfrm rot="-6596052">
              <a:off x="428" y="4"/>
              <a:ext cx="720" cy="1248"/>
              <a:chOff x="0" y="0"/>
              <a:chExt cx="864" cy="1728"/>
            </a:xfrm>
          </p:grpSpPr>
          <p:sp>
            <p:nvSpPr>
              <p:cNvPr id="10" name="Line 43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80" cy="172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Line 44"/>
              <p:cNvSpPr>
                <a:spLocks noChangeShapeType="1"/>
              </p:cNvSpPr>
              <p:nvPr/>
            </p:nvSpPr>
            <p:spPr bwMode="auto">
              <a:xfrm>
                <a:off x="480" y="0"/>
                <a:ext cx="384" cy="1488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" name="Text Box 48"/>
            <p:cNvSpPr>
              <a:spLocks noChangeArrowheads="1"/>
            </p:cNvSpPr>
            <p:nvPr/>
          </p:nvSpPr>
          <p:spPr bwMode="auto">
            <a:xfrm>
              <a:off x="0" y="569"/>
              <a:ext cx="192" cy="4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800">
                  <a:solidFill>
                    <a:srgbClr val="00FFCC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	</a:t>
              </a:r>
              <a:r>
                <a:rPr lang="zh-CN" altLang="en-US" sz="2000" b="1" i="1">
                  <a:solidFill>
                    <a:srgbClr val="3F3F3F"/>
                  </a:solidFill>
                  <a:latin typeface="Times New Roman" panose="02020603050405020304" pitchFamily="18" charset="0"/>
                  <a:ea typeface="EU-BX" pitchFamily="65" charset="-122"/>
                  <a:sym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8" name="Text Box 49"/>
            <p:cNvSpPr>
              <a:spLocks noChangeArrowheads="1"/>
            </p:cNvSpPr>
            <p:nvPr/>
          </p:nvSpPr>
          <p:spPr bwMode="auto">
            <a:xfrm>
              <a:off x="782" y="0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 b="1" i="1">
                  <a:solidFill>
                    <a:srgbClr val="3F3F3F"/>
                  </a:solidFill>
                  <a:latin typeface="Times New Roman" panose="02020603050405020304" pitchFamily="18" charset="0"/>
                  <a:ea typeface="EU-BX" pitchFamily="65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" name="Text Box 50"/>
            <p:cNvSpPr>
              <a:spLocks noChangeArrowheads="1"/>
            </p:cNvSpPr>
            <p:nvPr/>
          </p:nvSpPr>
          <p:spPr bwMode="auto">
            <a:xfrm>
              <a:off x="1282" y="725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 b="1" i="1">
                  <a:solidFill>
                    <a:srgbClr val="3F3F3F"/>
                  </a:solidFill>
                  <a:latin typeface="Times New Roman" panose="02020603050405020304" pitchFamily="18" charset="0"/>
                  <a:ea typeface="EU-BX" pitchFamily="65" charset="-122"/>
                  <a:sym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12" name="Group 63"/>
          <p:cNvGrpSpPr/>
          <p:nvPr/>
        </p:nvGrpSpPr>
        <p:grpSpPr bwMode="auto">
          <a:xfrm>
            <a:off x="5335559" y="997359"/>
            <a:ext cx="1720850" cy="1944687"/>
            <a:chOff x="0" y="0"/>
            <a:chExt cx="1084" cy="1225"/>
          </a:xfrm>
        </p:grpSpPr>
        <p:grpSp>
          <p:nvGrpSpPr>
            <p:cNvPr id="13" name="Group 45"/>
            <p:cNvGrpSpPr/>
            <p:nvPr/>
          </p:nvGrpSpPr>
          <p:grpSpPr bwMode="auto">
            <a:xfrm>
              <a:off x="224" y="91"/>
              <a:ext cx="672" cy="961"/>
              <a:chOff x="0" y="0"/>
              <a:chExt cx="672" cy="961"/>
            </a:xfrm>
          </p:grpSpPr>
          <p:sp>
            <p:nvSpPr>
              <p:cNvPr id="17" name="Line 46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" cy="96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Line 47"/>
              <p:cNvSpPr>
                <a:spLocks noChangeShapeType="1"/>
              </p:cNvSpPr>
              <p:nvPr/>
            </p:nvSpPr>
            <p:spPr bwMode="auto">
              <a:xfrm>
                <a:off x="0" y="960"/>
                <a:ext cx="672" cy="1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" name="Text Box 51"/>
            <p:cNvSpPr>
              <a:spLocks noChangeArrowheads="1"/>
            </p:cNvSpPr>
            <p:nvPr/>
          </p:nvSpPr>
          <p:spPr bwMode="auto">
            <a:xfrm>
              <a:off x="43" y="973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 b="1" i="1">
                  <a:solidFill>
                    <a:srgbClr val="3F3F3F"/>
                  </a:solidFill>
                  <a:latin typeface="Times New Roman" panose="02020603050405020304" pitchFamily="18" charset="0"/>
                  <a:ea typeface="EU-BX" pitchFamily="65" charset="-122"/>
                  <a:sym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" name="Text Box 52"/>
            <p:cNvSpPr>
              <a:spLocks noChangeArrowheads="1"/>
            </p:cNvSpPr>
            <p:nvPr/>
          </p:nvSpPr>
          <p:spPr bwMode="auto">
            <a:xfrm>
              <a:off x="0" y="0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 b="1" i="1">
                  <a:solidFill>
                    <a:srgbClr val="3F3F3F"/>
                  </a:solidFill>
                  <a:latin typeface="Times New Roman" panose="02020603050405020304" pitchFamily="18" charset="0"/>
                  <a:ea typeface="EU-BX" pitchFamily="65" charset="-122"/>
                  <a:sym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" name="Text Box 53"/>
            <p:cNvSpPr>
              <a:spLocks noChangeArrowheads="1"/>
            </p:cNvSpPr>
            <p:nvPr/>
          </p:nvSpPr>
          <p:spPr bwMode="auto">
            <a:xfrm>
              <a:off x="859" y="973"/>
              <a:ext cx="225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 b="1" i="1">
                  <a:solidFill>
                    <a:srgbClr val="3F3F3F"/>
                  </a:solidFill>
                  <a:latin typeface="Times New Roman" panose="02020603050405020304" pitchFamily="18" charset="0"/>
                  <a:ea typeface="EU-BX" pitchFamily="65" charset="-122"/>
                  <a:sym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19" name="Group 54"/>
          <p:cNvGrpSpPr/>
          <p:nvPr/>
        </p:nvGrpSpPr>
        <p:grpSpPr bwMode="auto">
          <a:xfrm>
            <a:off x="571472" y="2942046"/>
            <a:ext cx="1349374" cy="1182688"/>
            <a:chOff x="0" y="0"/>
            <a:chExt cx="850" cy="745"/>
          </a:xfrm>
        </p:grpSpPr>
        <p:sp>
          <p:nvSpPr>
            <p:cNvPr id="20" name="Text Box 55"/>
            <p:cNvSpPr>
              <a:spLocks noChangeArrowheads="1"/>
            </p:cNvSpPr>
            <p:nvPr/>
          </p:nvSpPr>
          <p:spPr bwMode="auto">
            <a:xfrm>
              <a:off x="4" y="0"/>
              <a:ext cx="846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000" b="1" dirty="0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顶点：</a:t>
              </a:r>
              <a:endParaRPr lang="zh-CN" altLang="en-US" sz="3000" dirty="0">
                <a:latin typeface="+mj-lt"/>
                <a:ea typeface="+mn-ea"/>
              </a:endParaRPr>
            </a:p>
          </p:txBody>
        </p:sp>
        <p:sp>
          <p:nvSpPr>
            <p:cNvPr id="21" name="Text Box 56"/>
            <p:cNvSpPr>
              <a:spLocks noChangeArrowheads="1"/>
            </p:cNvSpPr>
            <p:nvPr/>
          </p:nvSpPr>
          <p:spPr bwMode="auto">
            <a:xfrm>
              <a:off x="0" y="396"/>
              <a:ext cx="664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000" b="1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边： </a:t>
              </a:r>
              <a:endParaRPr lang="zh-CN" altLang="en-US" sz="3000">
                <a:latin typeface="+mj-lt"/>
                <a:ea typeface="+mn-ea"/>
              </a:endParaRPr>
            </a:p>
          </p:txBody>
        </p:sp>
      </p:grpSp>
      <p:grpSp>
        <p:nvGrpSpPr>
          <p:cNvPr id="22" name="Group 60"/>
          <p:cNvGrpSpPr/>
          <p:nvPr/>
        </p:nvGrpSpPr>
        <p:grpSpPr bwMode="auto">
          <a:xfrm>
            <a:off x="5430809" y="3070634"/>
            <a:ext cx="3787775" cy="1144190"/>
            <a:chOff x="0" y="-73"/>
            <a:chExt cx="2530" cy="961"/>
          </a:xfrm>
        </p:grpSpPr>
        <p:sp>
          <p:nvSpPr>
            <p:cNvPr id="23" name="Text Box 61"/>
            <p:cNvSpPr>
              <a:spLocks noChangeArrowheads="1"/>
            </p:cNvSpPr>
            <p:nvPr/>
          </p:nvSpPr>
          <p:spPr bwMode="auto">
            <a:xfrm>
              <a:off x="192" y="-73"/>
              <a:ext cx="1104" cy="4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000" b="1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点</a:t>
              </a:r>
              <a:r>
                <a:rPr lang="en-US" altLang="zh-CN" sz="3000" b="1" i="1">
                  <a:solidFill>
                    <a:srgbClr val="000000"/>
                  </a:solidFill>
                  <a:latin typeface="+mj-lt"/>
                  <a:ea typeface="+mn-ea"/>
                  <a:sym typeface="Times New Roman" panose="02020603050405020304" pitchFamily="18" charset="0"/>
                </a:rPr>
                <a:t>B</a:t>
              </a:r>
              <a:endParaRPr lang="zh-CN" altLang="en-US" sz="3000">
                <a:latin typeface="+mj-lt"/>
                <a:ea typeface="+mn-ea"/>
              </a:endParaRPr>
            </a:p>
          </p:txBody>
        </p:sp>
        <p:sp>
          <p:nvSpPr>
            <p:cNvPr id="24" name="Text Box 62"/>
            <p:cNvSpPr>
              <a:spLocks noChangeArrowheads="1"/>
            </p:cNvSpPr>
            <p:nvPr/>
          </p:nvSpPr>
          <p:spPr bwMode="auto">
            <a:xfrm>
              <a:off x="0" y="423"/>
              <a:ext cx="2530" cy="4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000" b="1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射线</a:t>
              </a:r>
              <a:r>
                <a:rPr lang="en-US" altLang="zh-CN" sz="3000" b="1" i="1">
                  <a:solidFill>
                    <a:srgbClr val="000000"/>
                  </a:solidFill>
                  <a:latin typeface="+mj-lt"/>
                  <a:ea typeface="+mn-ea"/>
                  <a:sym typeface="Times New Roman" panose="02020603050405020304" pitchFamily="18" charset="0"/>
                </a:rPr>
                <a:t>BA</a:t>
              </a:r>
              <a:r>
                <a:rPr lang="zh-CN" altLang="en-US" sz="3000" b="1">
                  <a:solidFill>
                    <a:srgbClr val="000000"/>
                  </a:solidFill>
                  <a:latin typeface="+mj-lt"/>
                  <a:ea typeface="+mn-ea"/>
                  <a:sym typeface="Times New Roman" panose="02020603050405020304" pitchFamily="18" charset="0"/>
                </a:rPr>
                <a:t>，</a:t>
              </a:r>
              <a:r>
                <a:rPr lang="zh-CN" altLang="en-US" sz="3000" b="1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射线</a:t>
              </a:r>
              <a:r>
                <a:rPr lang="en-US" altLang="zh-CN" sz="3000" b="1" i="1">
                  <a:solidFill>
                    <a:srgbClr val="000000"/>
                  </a:solidFill>
                  <a:latin typeface="+mj-lt"/>
                  <a:ea typeface="+mn-ea"/>
                  <a:sym typeface="Times New Roman" panose="02020603050405020304" pitchFamily="18" charset="0"/>
                </a:rPr>
                <a:t>BC</a:t>
              </a:r>
              <a:endParaRPr lang="zh-CN" altLang="en-US" sz="3000">
                <a:latin typeface="+mj-lt"/>
                <a:ea typeface="+mn-ea"/>
              </a:endParaRPr>
            </a:p>
          </p:txBody>
        </p:sp>
      </p:grpSp>
      <p:grpSp>
        <p:nvGrpSpPr>
          <p:cNvPr id="25" name="Group 67"/>
          <p:cNvGrpSpPr/>
          <p:nvPr/>
        </p:nvGrpSpPr>
        <p:grpSpPr bwMode="auto">
          <a:xfrm>
            <a:off x="4805334" y="3073809"/>
            <a:ext cx="1343025" cy="1127126"/>
            <a:chOff x="0" y="0"/>
            <a:chExt cx="846" cy="710"/>
          </a:xfrm>
        </p:grpSpPr>
        <p:sp>
          <p:nvSpPr>
            <p:cNvPr id="26" name="Text Box 64"/>
            <p:cNvSpPr>
              <a:spLocks noChangeArrowheads="1"/>
            </p:cNvSpPr>
            <p:nvPr/>
          </p:nvSpPr>
          <p:spPr bwMode="auto">
            <a:xfrm flipH="1">
              <a:off x="0" y="0"/>
              <a:ext cx="846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000" b="1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顶点：</a:t>
              </a:r>
              <a:endParaRPr lang="zh-CN" altLang="en-US" sz="3000">
                <a:latin typeface="+mj-lt"/>
                <a:ea typeface="+mn-ea"/>
              </a:endParaRPr>
            </a:p>
          </p:txBody>
        </p:sp>
        <p:sp>
          <p:nvSpPr>
            <p:cNvPr id="27" name="Text Box 65"/>
            <p:cNvSpPr>
              <a:spLocks noChangeArrowheads="1"/>
            </p:cNvSpPr>
            <p:nvPr/>
          </p:nvSpPr>
          <p:spPr bwMode="auto">
            <a:xfrm flipH="1">
              <a:off x="14" y="361"/>
              <a:ext cx="664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000" b="1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边：</a:t>
              </a:r>
              <a:r>
                <a:rPr lang="zh-CN" altLang="en-US" sz="3000" b="1">
                  <a:solidFill>
                    <a:srgbClr val="1F1F1F"/>
                  </a:solidFill>
                  <a:latin typeface="+mj-lt"/>
                  <a:ea typeface="+mn-ea"/>
                  <a:sym typeface="Times New Roman" panose="02020603050405020304" pitchFamily="18" charset="0"/>
                </a:rPr>
                <a:t> </a:t>
              </a:r>
              <a:endParaRPr lang="zh-CN" altLang="en-US" sz="3000">
                <a:latin typeface="+mj-lt"/>
                <a:ea typeface="+mn-ea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71472" y="857238"/>
            <a:ext cx="7848600" cy="2225679"/>
            <a:chOff x="571472" y="857238"/>
            <a:chExt cx="7848600" cy="2225679"/>
          </a:xfrm>
        </p:grpSpPr>
        <p:sp>
          <p:nvSpPr>
            <p:cNvPr id="2" name="Text Box 4"/>
            <p:cNvSpPr>
              <a:spLocks noChangeArrowheads="1"/>
            </p:cNvSpPr>
            <p:nvPr/>
          </p:nvSpPr>
          <p:spPr bwMode="auto">
            <a:xfrm>
              <a:off x="571472" y="857238"/>
              <a:ext cx="7848600" cy="5539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000" b="1" dirty="0">
                  <a:solidFill>
                    <a:srgbClr val="1F1F1F"/>
                  </a:solidFill>
                  <a:latin typeface="+mj-lt"/>
                  <a:ea typeface="+mj-ea"/>
                  <a:sym typeface="楷体" panose="02010609060101010101" pitchFamily="49" charset="-122"/>
                </a:rPr>
                <a:t>2.</a:t>
              </a:r>
              <a:r>
                <a:rPr lang="zh-CN" altLang="en-US" sz="3000" b="1" dirty="0">
                  <a:solidFill>
                    <a:srgbClr val="1F1F1F"/>
                  </a:solidFill>
                  <a:latin typeface="+mj-lt"/>
                  <a:ea typeface="+mj-ea"/>
                  <a:sym typeface="楷体" panose="02010609060101010101" pitchFamily="49" charset="-122"/>
                </a:rPr>
                <a:t>下面的三个图形是角吗？</a:t>
              </a:r>
              <a:endParaRPr lang="en-US" altLang="zh-CN" sz="3000" b="1" dirty="0">
                <a:solidFill>
                  <a:srgbClr val="1F1F1F"/>
                </a:solidFill>
                <a:latin typeface="+mj-lt"/>
                <a:ea typeface="+mj-ea"/>
                <a:sym typeface="楷体" panose="02010609060101010101" pitchFamily="49" charset="-122"/>
              </a:endParaRPr>
            </a:p>
          </p:txBody>
        </p:sp>
        <p:grpSp>
          <p:nvGrpSpPr>
            <p:cNvPr id="3" name="Group 11"/>
            <p:cNvGrpSpPr/>
            <p:nvPr/>
          </p:nvGrpSpPr>
          <p:grpSpPr bwMode="auto">
            <a:xfrm>
              <a:off x="715935" y="1500180"/>
              <a:ext cx="7561262" cy="1582737"/>
              <a:chOff x="0" y="0"/>
              <a:chExt cx="4763" cy="997"/>
            </a:xfrm>
          </p:grpSpPr>
          <p:sp>
            <p:nvSpPr>
              <p:cNvPr id="4" name="Line 5"/>
              <p:cNvSpPr>
                <a:spLocks noChangeShapeType="1"/>
              </p:cNvSpPr>
              <p:nvPr/>
            </p:nvSpPr>
            <p:spPr bwMode="auto">
              <a:xfrm>
                <a:off x="0" y="453"/>
                <a:ext cx="1043" cy="5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" name="Line 6"/>
              <p:cNvSpPr>
                <a:spLocks noChangeShapeType="1"/>
              </p:cNvSpPr>
              <p:nvPr/>
            </p:nvSpPr>
            <p:spPr bwMode="auto">
              <a:xfrm>
                <a:off x="544" y="498"/>
                <a:ext cx="1134" cy="1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" name="Line 7"/>
              <p:cNvSpPr>
                <a:spLocks noChangeShapeType="1"/>
              </p:cNvSpPr>
              <p:nvPr/>
            </p:nvSpPr>
            <p:spPr bwMode="auto">
              <a:xfrm>
                <a:off x="1996" y="952"/>
                <a:ext cx="1134" cy="1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 flipV="1">
                <a:off x="2223" y="181"/>
                <a:ext cx="771" cy="40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V="1">
                <a:off x="3629" y="680"/>
                <a:ext cx="1134" cy="22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 flipV="1">
                <a:off x="3856" y="0"/>
                <a:ext cx="816" cy="63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1" name="Text Box 14"/>
          <p:cNvSpPr>
            <a:spLocks noChangeArrowheads="1"/>
          </p:cNvSpPr>
          <p:nvPr/>
        </p:nvSpPr>
        <p:spPr bwMode="auto">
          <a:xfrm>
            <a:off x="714348" y="3500444"/>
            <a:ext cx="2159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j-ea"/>
                <a:sym typeface="楷体" panose="02010609060101010101" pitchFamily="49" charset="-122"/>
              </a:rPr>
              <a:t>都不是角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j-ea"/>
                <a:sym typeface="楷体" panose="02010609060101010101" pitchFamily="49" charset="-122"/>
              </a:rPr>
              <a:t>.</a:t>
            </a:r>
          </a:p>
        </p:txBody>
      </p:sp>
      <p:sp>
        <p:nvSpPr>
          <p:cNvPr id="12" name="Text Box 4"/>
          <p:cNvSpPr>
            <a:spLocks noChangeArrowheads="1"/>
          </p:cNvSpPr>
          <p:nvPr/>
        </p:nvSpPr>
        <p:spPr bwMode="auto">
          <a:xfrm>
            <a:off x="714348" y="4143386"/>
            <a:ext cx="7848600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3.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说说生活中的角</a:t>
            </a:r>
            <a:r>
              <a:rPr lang="en-US" altLang="zh-CN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12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>
            <a:spLocks noChangeArrowheads="1"/>
          </p:cNvSpPr>
          <p:nvPr/>
        </p:nvSpPr>
        <p:spPr bwMode="auto">
          <a:xfrm>
            <a:off x="506442" y="1357304"/>
            <a:ext cx="8280400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1.</a:t>
            </a:r>
            <a:r>
              <a:rPr lang="zh-CN" altLang="en-US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角通常用三个大写字母及符号“</a:t>
            </a:r>
            <a:r>
              <a:rPr lang="zh-CN" altLang="en-US" b="1" dirty="0">
                <a:solidFill>
                  <a:srgbClr val="1F1F1F"/>
                </a:solidFill>
                <a:latin typeface="+mn-lt"/>
                <a:ea typeface="+mj-ea"/>
                <a:sym typeface="Arial" panose="020B0604020202020204" pitchFamily="34" charset="0"/>
              </a:rPr>
              <a:t>∠</a:t>
            </a:r>
            <a:r>
              <a:rPr lang="zh-CN" altLang="en-US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”表示</a:t>
            </a:r>
            <a:r>
              <a:rPr lang="en-US" altLang="zh-CN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.</a:t>
            </a:r>
            <a:r>
              <a:rPr lang="zh-CN" altLang="en-US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三个大写字母应分别是顶点和两边上的任意点，顶点的字母必须写在中间</a:t>
            </a:r>
            <a:r>
              <a:rPr lang="en-US" altLang="zh-CN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.</a:t>
            </a:r>
            <a:endParaRPr lang="zh-CN" altLang="en-US" b="1" dirty="0">
              <a:solidFill>
                <a:srgbClr val="1F1F1F"/>
              </a:solidFill>
              <a:latin typeface="+mn-lt"/>
              <a:ea typeface="+mj-ea"/>
              <a:sym typeface="楷体" panose="02010609060101010101" pitchFamily="49" charset="-122"/>
            </a:endParaRPr>
          </a:p>
        </p:txBody>
      </p:sp>
      <p:sp>
        <p:nvSpPr>
          <p:cNvPr id="3" name="TextBox 16"/>
          <p:cNvSpPr>
            <a:spLocks noChangeArrowheads="1"/>
          </p:cNvSpPr>
          <p:nvPr/>
        </p:nvSpPr>
        <p:spPr bwMode="auto">
          <a:xfrm>
            <a:off x="285720" y="714362"/>
            <a:ext cx="37449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（二）角的表示</a:t>
            </a:r>
          </a:p>
        </p:txBody>
      </p:sp>
      <p:grpSp>
        <p:nvGrpSpPr>
          <p:cNvPr id="4" name="Group 6"/>
          <p:cNvGrpSpPr/>
          <p:nvPr/>
        </p:nvGrpSpPr>
        <p:grpSpPr bwMode="auto">
          <a:xfrm>
            <a:off x="5465791" y="2857502"/>
            <a:ext cx="3106737" cy="2087562"/>
            <a:chOff x="0" y="0"/>
            <a:chExt cx="1026" cy="696"/>
          </a:xfrm>
        </p:grpSpPr>
        <p:grpSp>
          <p:nvGrpSpPr>
            <p:cNvPr id="5" name="Group 7"/>
            <p:cNvGrpSpPr/>
            <p:nvPr/>
          </p:nvGrpSpPr>
          <p:grpSpPr bwMode="auto">
            <a:xfrm>
              <a:off x="153" y="127"/>
              <a:ext cx="658" cy="401"/>
              <a:chOff x="0" y="0"/>
              <a:chExt cx="658" cy="401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0" y="400"/>
                <a:ext cx="658" cy="1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610" cy="40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" name="Text Box 10"/>
            <p:cNvSpPr>
              <a:spLocks noChangeArrowheads="1"/>
            </p:cNvSpPr>
            <p:nvPr/>
          </p:nvSpPr>
          <p:spPr bwMode="auto">
            <a:xfrm>
              <a:off x="0" y="469"/>
              <a:ext cx="336" cy="1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 i="1">
                  <a:solidFill>
                    <a:srgbClr val="000066"/>
                  </a:solidFill>
                  <a:latin typeface="Times New Roman" panose="02020603050405020304" pitchFamily="18" charset="0"/>
                  <a:ea typeface="EU-BX" pitchFamily="65" charset="-122"/>
                  <a:sym typeface="EU-BX" pitchFamily="65" charset="-122"/>
                </a:rPr>
                <a:t>O</a:t>
              </a:r>
              <a:endParaRPr lang="zh-CN" altLang="en-US"/>
            </a:p>
          </p:txBody>
        </p:sp>
        <p:sp>
          <p:nvSpPr>
            <p:cNvPr id="7" name="Text Box 11"/>
            <p:cNvSpPr>
              <a:spLocks noChangeArrowheads="1"/>
            </p:cNvSpPr>
            <p:nvPr/>
          </p:nvSpPr>
          <p:spPr bwMode="auto">
            <a:xfrm>
              <a:off x="596" y="0"/>
              <a:ext cx="288" cy="1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 i="1" dirty="0">
                  <a:solidFill>
                    <a:srgbClr val="000066"/>
                  </a:solidFill>
                  <a:latin typeface="Times New Roman" panose="02020603050405020304" pitchFamily="18" charset="0"/>
                  <a:ea typeface="EU-BX" pitchFamily="65" charset="-122"/>
                  <a:sym typeface="EU-BX" pitchFamily="65" charset="-122"/>
                </a:rPr>
                <a:t>A</a:t>
              </a:r>
              <a:endParaRPr lang="zh-CN" altLang="en-US" dirty="0"/>
            </a:p>
          </p:txBody>
        </p:sp>
        <p:sp>
          <p:nvSpPr>
            <p:cNvPr id="8" name="Text Box 12"/>
            <p:cNvSpPr>
              <a:spLocks noChangeArrowheads="1"/>
            </p:cNvSpPr>
            <p:nvPr/>
          </p:nvSpPr>
          <p:spPr bwMode="auto">
            <a:xfrm>
              <a:off x="690" y="503"/>
              <a:ext cx="336" cy="1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 i="1">
                  <a:solidFill>
                    <a:srgbClr val="000066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B</a:t>
              </a:r>
              <a:endParaRPr lang="zh-CN" altLang="en-US"/>
            </a:p>
          </p:txBody>
        </p:sp>
      </p:grpSp>
      <p:sp>
        <p:nvSpPr>
          <p:cNvPr id="11" name="Text Box 13"/>
          <p:cNvSpPr>
            <a:spLocks noChangeArrowheads="1"/>
          </p:cNvSpPr>
          <p:nvPr/>
        </p:nvSpPr>
        <p:spPr bwMode="auto">
          <a:xfrm>
            <a:off x="500034" y="3365555"/>
            <a:ext cx="1343638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Times New Roman" panose="02020603050405020304" pitchFamily="18" charset="0"/>
              </a:rPr>
              <a:t>记作：</a:t>
            </a:r>
            <a:endParaRPr lang="zh-CN" altLang="en-US" sz="3000" dirty="0">
              <a:latin typeface="+mn-lt"/>
              <a:ea typeface="+mj-ea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558897" y="3365555"/>
            <a:ext cx="1361270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000" b="1" dirty="0">
                <a:solidFill>
                  <a:srgbClr val="FF0000"/>
                </a:solidFill>
                <a:latin typeface="+mn-lt"/>
                <a:ea typeface="+mj-ea"/>
                <a:sym typeface="Times New Roman" panose="02020603050405020304" pitchFamily="18" charset="0"/>
              </a:rPr>
              <a:t>∠</a:t>
            </a:r>
            <a:r>
              <a:rPr lang="zh-CN" altLang="en-US" sz="3000" b="1" i="1" dirty="0">
                <a:solidFill>
                  <a:srgbClr val="FF0000"/>
                </a:solidFill>
                <a:latin typeface="+mn-lt"/>
                <a:ea typeface="+mj-ea"/>
                <a:sym typeface="EU-BX" pitchFamily="65" charset="-122"/>
              </a:rPr>
              <a:t>AOB</a:t>
            </a:r>
          </a:p>
        </p:txBody>
      </p:sp>
      <p:sp>
        <p:nvSpPr>
          <p:cNvPr id="13" name="Text Box 16"/>
          <p:cNvSpPr>
            <a:spLocks noChangeArrowheads="1"/>
          </p:cNvSpPr>
          <p:nvPr/>
        </p:nvSpPr>
        <p:spPr bwMode="auto">
          <a:xfrm>
            <a:off x="3043209" y="3365555"/>
            <a:ext cx="570990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000" b="1" dirty="0">
                <a:solidFill>
                  <a:srgbClr val="3F3F3F"/>
                </a:solidFill>
                <a:latin typeface="+mn-lt"/>
                <a:ea typeface="+mj-ea"/>
                <a:sym typeface="Times New Roman" panose="02020603050405020304" pitchFamily="18" charset="0"/>
              </a:rPr>
              <a:t>或</a:t>
            </a:r>
            <a:endParaRPr lang="zh-CN" altLang="en-US" sz="3000" dirty="0">
              <a:latin typeface="+mn-lt"/>
              <a:ea typeface="+mj-ea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563909" y="3365555"/>
            <a:ext cx="1584325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3000" b="1" dirty="0">
                <a:solidFill>
                  <a:srgbClr val="FF0000"/>
                </a:solidFill>
                <a:latin typeface="+mn-lt"/>
                <a:ea typeface="+mj-ea"/>
                <a:sym typeface="Times New Roman" panose="02020603050405020304" pitchFamily="18" charset="0"/>
              </a:rPr>
              <a:t>∠</a:t>
            </a:r>
            <a:r>
              <a:rPr lang="zh-CN" altLang="en-US" sz="3000" b="1" i="1" dirty="0">
                <a:solidFill>
                  <a:srgbClr val="FF0000"/>
                </a:solidFill>
                <a:latin typeface="+mn-lt"/>
                <a:ea typeface="+mj-ea"/>
                <a:sym typeface="EU-BX" pitchFamily="65" charset="-122"/>
              </a:rPr>
              <a:t>BOA</a:t>
            </a:r>
          </a:p>
        </p:txBody>
      </p:sp>
      <p:sp>
        <p:nvSpPr>
          <p:cNvPr id="15" name="Text Box 18"/>
          <p:cNvSpPr>
            <a:spLocks noChangeArrowheads="1"/>
          </p:cNvSpPr>
          <p:nvPr/>
        </p:nvSpPr>
        <p:spPr bwMode="auto">
          <a:xfrm>
            <a:off x="517497" y="4232330"/>
            <a:ext cx="4435830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000" b="1" dirty="0">
                <a:solidFill>
                  <a:srgbClr val="FF0000"/>
                </a:solidFill>
                <a:latin typeface="+mn-lt"/>
                <a:ea typeface="+mj-ea"/>
                <a:sym typeface="楷体" panose="02010609060101010101" pitchFamily="49" charset="-122"/>
              </a:rPr>
              <a:t>注意</a:t>
            </a:r>
            <a:r>
              <a:rPr lang="en-US" altLang="zh-CN" sz="3000" b="1" dirty="0">
                <a:solidFill>
                  <a:srgbClr val="000000"/>
                </a:solidFill>
                <a:latin typeface="+mn-lt"/>
                <a:ea typeface="+mj-ea"/>
                <a:sym typeface="楷体" panose="02010609060101010101" pitchFamily="49" charset="-122"/>
              </a:rPr>
              <a:t>:</a:t>
            </a:r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顶点字母写在中间</a:t>
            </a:r>
            <a:r>
              <a:rPr lang="en-US" altLang="zh-CN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.</a:t>
            </a:r>
            <a:endParaRPr lang="zh-CN" altLang="en-US" sz="3000" dirty="0">
              <a:latin typeface="+mn-lt"/>
              <a:ea typeface="+mj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 bldLvl="0"/>
      <p:bldP spid="12" grpId="0" bldLvl="0"/>
      <p:bldP spid="15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50904" y="714362"/>
            <a:ext cx="7993062" cy="4057650"/>
            <a:chOff x="650904" y="714362"/>
            <a:chExt cx="7993062" cy="4057650"/>
          </a:xfrm>
        </p:grpSpPr>
        <p:sp>
          <p:nvSpPr>
            <p:cNvPr id="2" name="Text Box 5"/>
            <p:cNvSpPr>
              <a:spLocks noChangeArrowheads="1"/>
            </p:cNvSpPr>
            <p:nvPr/>
          </p:nvSpPr>
          <p:spPr bwMode="auto">
            <a:xfrm>
              <a:off x="650904" y="714362"/>
              <a:ext cx="7993062" cy="20821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3000" b="1" dirty="0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2.</a:t>
              </a:r>
              <a:r>
                <a:rPr lang="zh-CN" altLang="en-US" sz="3000" b="1" dirty="0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角也可用一个大写字母来表示，这个字母是表示顶点的大写字母，但当两个或两个以上的角有同一个顶点时，不能用一个大写字母表示</a:t>
              </a:r>
              <a:r>
                <a:rPr lang="en-US" altLang="zh-CN" sz="3000" b="1" dirty="0">
                  <a:solidFill>
                    <a:srgbClr val="1F1F1F"/>
                  </a:solidFill>
                  <a:latin typeface="+mj-lt"/>
                  <a:ea typeface="+mn-ea"/>
                  <a:sym typeface="楷体" panose="02010609060101010101" pitchFamily="49" charset="-122"/>
                </a:rPr>
                <a:t>.</a:t>
              </a:r>
              <a:endParaRPr lang="zh-CN" altLang="en-US" sz="3000" b="1" dirty="0">
                <a:solidFill>
                  <a:srgbClr val="1F1F1F"/>
                </a:solidFill>
                <a:latin typeface="+mj-lt"/>
                <a:ea typeface="+mn-ea"/>
                <a:sym typeface="楷体" panose="02010609060101010101" pitchFamily="49" charset="-122"/>
              </a:endParaRPr>
            </a:p>
          </p:txBody>
        </p:sp>
        <p:grpSp>
          <p:nvGrpSpPr>
            <p:cNvPr id="3" name="Group 13"/>
            <p:cNvGrpSpPr/>
            <p:nvPr/>
          </p:nvGrpSpPr>
          <p:grpSpPr bwMode="auto">
            <a:xfrm>
              <a:off x="6008716" y="3179750"/>
              <a:ext cx="2346325" cy="1592262"/>
              <a:chOff x="0" y="0"/>
              <a:chExt cx="805" cy="502"/>
            </a:xfrm>
          </p:grpSpPr>
          <p:grpSp>
            <p:nvGrpSpPr>
              <p:cNvPr id="4" name="Group 14"/>
              <p:cNvGrpSpPr/>
              <p:nvPr/>
            </p:nvGrpSpPr>
            <p:grpSpPr bwMode="auto">
              <a:xfrm>
                <a:off x="147" y="0"/>
                <a:ext cx="658" cy="401"/>
                <a:chOff x="0" y="0"/>
                <a:chExt cx="658" cy="401"/>
              </a:xfrm>
            </p:grpSpPr>
            <p:sp>
              <p:nvSpPr>
                <p:cNvPr id="6" name="Line 15"/>
                <p:cNvSpPr>
                  <a:spLocks noChangeShapeType="1"/>
                </p:cNvSpPr>
                <p:nvPr/>
              </p:nvSpPr>
              <p:spPr bwMode="auto">
                <a:xfrm>
                  <a:off x="0" y="400"/>
                  <a:ext cx="658" cy="1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610" cy="40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" name="Text Box 17"/>
              <p:cNvSpPr>
                <a:spLocks noChangeArrowheads="1"/>
              </p:cNvSpPr>
              <p:nvPr/>
            </p:nvSpPr>
            <p:spPr bwMode="auto">
              <a:xfrm>
                <a:off x="0" y="320"/>
                <a:ext cx="336" cy="18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b="1" i="1">
                    <a:solidFill>
                      <a:srgbClr val="000066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sym typeface="Times New Roman" panose="02020603050405020304" pitchFamily="18" charset="0"/>
                  </a:rPr>
                  <a:t>O</a:t>
                </a:r>
                <a:endParaRPr lang="zh-CN" altLang="en-US"/>
              </a:p>
            </p:txBody>
          </p:sp>
        </p:grpSp>
      </p:grpSp>
      <p:grpSp>
        <p:nvGrpSpPr>
          <p:cNvPr id="9" name="Group 18"/>
          <p:cNvGrpSpPr/>
          <p:nvPr/>
        </p:nvGrpSpPr>
        <p:grpSpPr bwMode="auto">
          <a:xfrm>
            <a:off x="674694" y="2946407"/>
            <a:ext cx="2000250" cy="554037"/>
            <a:chOff x="0" y="0"/>
            <a:chExt cx="1260" cy="349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726" y="0"/>
              <a:ext cx="534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000" b="1">
                  <a:solidFill>
                    <a:srgbClr val="FF0000"/>
                  </a:solidFill>
                  <a:latin typeface="+mn-lt"/>
                  <a:ea typeface="+mn-ea"/>
                  <a:sym typeface="楷体" panose="02010609060101010101" pitchFamily="49" charset="-122"/>
                </a:rPr>
                <a:t>∠</a:t>
              </a:r>
              <a:r>
                <a:rPr lang="en-US" altLang="zh-CN" sz="3000" b="1" i="1">
                  <a:solidFill>
                    <a:srgbClr val="FF0000"/>
                  </a:solidFill>
                  <a:latin typeface="+mn-lt"/>
                  <a:ea typeface="+mn-ea"/>
                  <a:sym typeface="Times New Roman" panose="02020603050405020304" pitchFamily="18" charset="0"/>
                </a:rPr>
                <a:t>O</a:t>
              </a:r>
              <a:endParaRPr lang="zh-CN" altLang="en-US" sz="3000">
                <a:latin typeface="+mn-lt"/>
                <a:ea typeface="+mn-ea"/>
              </a:endParaRPr>
            </a:p>
          </p:txBody>
        </p:sp>
        <p:sp>
          <p:nvSpPr>
            <p:cNvPr id="11" name="Text Box 8"/>
            <p:cNvSpPr>
              <a:spLocks noChangeArrowheads="1"/>
            </p:cNvSpPr>
            <p:nvPr/>
          </p:nvSpPr>
          <p:spPr bwMode="auto">
            <a:xfrm>
              <a:off x="0" y="0"/>
              <a:ext cx="846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000" b="1" dirty="0">
                  <a:solidFill>
                    <a:srgbClr val="1F1F1F"/>
                  </a:solidFill>
                  <a:latin typeface="+mn-lt"/>
                  <a:ea typeface="+mn-ea"/>
                  <a:sym typeface="楷体" panose="02010609060101010101" pitchFamily="49" charset="-122"/>
                </a:rPr>
                <a:t>记作：</a:t>
              </a:r>
              <a:endParaRPr lang="zh-CN" altLang="en-US" sz="3000" dirty="0">
                <a:latin typeface="+mn-lt"/>
                <a:ea typeface="+mn-ea"/>
              </a:endParaRPr>
            </a:p>
          </p:txBody>
        </p:sp>
      </p:grpSp>
      <p:grpSp>
        <p:nvGrpSpPr>
          <p:cNvPr id="12" name="Group 9"/>
          <p:cNvGrpSpPr/>
          <p:nvPr/>
        </p:nvGrpSpPr>
        <p:grpSpPr bwMode="auto">
          <a:xfrm>
            <a:off x="650882" y="3797302"/>
            <a:ext cx="4625975" cy="777875"/>
            <a:chOff x="0" y="0"/>
            <a:chExt cx="2914" cy="490"/>
          </a:xfrm>
        </p:grpSpPr>
        <p:sp>
          <p:nvSpPr>
            <p:cNvPr id="13" name="Text Box 10"/>
            <p:cNvSpPr>
              <a:spLocks noChangeArrowheads="1"/>
            </p:cNvSpPr>
            <p:nvPr/>
          </p:nvSpPr>
          <p:spPr bwMode="auto">
            <a:xfrm>
              <a:off x="0" y="0"/>
              <a:ext cx="2914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000" b="1" dirty="0">
                  <a:solidFill>
                    <a:srgbClr val="FF0000"/>
                  </a:solidFill>
                  <a:latin typeface="+mn-lt"/>
                  <a:ea typeface="+mn-ea"/>
                  <a:sym typeface="楷体" panose="02010609060101010101" pitchFamily="49" charset="-122"/>
                </a:rPr>
                <a:t>条件</a:t>
              </a:r>
              <a:r>
                <a:rPr lang="zh-CN" altLang="en-US" sz="3000" dirty="0">
                  <a:solidFill>
                    <a:srgbClr val="FF0000"/>
                  </a:solidFill>
                  <a:latin typeface="+mn-lt"/>
                  <a:ea typeface="+mn-ea"/>
                  <a:sym typeface="楷体" panose="02010609060101010101" pitchFamily="49" charset="-122"/>
                </a:rPr>
                <a:t>：</a:t>
              </a:r>
              <a:r>
                <a:rPr lang="zh-CN" altLang="en-US" sz="3000" b="1" dirty="0">
                  <a:solidFill>
                    <a:srgbClr val="1F1F1F"/>
                  </a:solidFill>
                  <a:latin typeface="+mn-lt"/>
                  <a:ea typeface="+mn-ea"/>
                  <a:sym typeface="楷体" panose="02010609060101010101" pitchFamily="49" charset="-122"/>
                </a:rPr>
                <a:t>顶点处只有一个角</a:t>
              </a:r>
              <a:r>
                <a:rPr lang="en-US" altLang="zh-CN" sz="3000" b="1" dirty="0">
                  <a:solidFill>
                    <a:srgbClr val="1F1F1F"/>
                  </a:solidFill>
                  <a:latin typeface="+mn-lt"/>
                  <a:ea typeface="+mn-ea"/>
                  <a:sym typeface="楷体" panose="02010609060101010101" pitchFamily="49" charset="-122"/>
                </a:rPr>
                <a:t>.</a:t>
              </a:r>
              <a:endParaRPr lang="zh-CN" altLang="en-US" sz="3000" b="1" dirty="0">
                <a:solidFill>
                  <a:srgbClr val="1F1F1F"/>
                </a:solidFill>
                <a:latin typeface="+mn-lt"/>
                <a:ea typeface="+mn-ea"/>
                <a:sym typeface="楷体" panose="02010609060101010101" pitchFamily="49" charset="-122"/>
              </a:endParaRPr>
            </a:p>
          </p:txBody>
        </p:sp>
        <p:sp>
          <p:nvSpPr>
            <p:cNvPr id="14" name="Text Box 11"/>
            <p:cNvSpPr>
              <a:spLocks noChangeArrowheads="1"/>
            </p:cNvSpPr>
            <p:nvPr/>
          </p:nvSpPr>
          <p:spPr bwMode="auto">
            <a:xfrm>
              <a:off x="327" y="141"/>
              <a:ext cx="116" cy="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zh-CN" altLang="zh-CN" sz="3000" b="1">
                <a:solidFill>
                  <a:srgbClr val="800080"/>
                </a:solidFill>
                <a:latin typeface="+mn-lt"/>
                <a:ea typeface="+mn-ea"/>
                <a:sym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642910" y="865204"/>
            <a:ext cx="8210550" cy="2838434"/>
            <a:chOff x="642910" y="865204"/>
            <a:chExt cx="8210550" cy="2838434"/>
          </a:xfrm>
        </p:grpSpPr>
        <p:sp>
          <p:nvSpPr>
            <p:cNvPr id="2" name="Text Box 29"/>
            <p:cNvSpPr>
              <a:spLocks noChangeArrowheads="1"/>
            </p:cNvSpPr>
            <p:nvPr/>
          </p:nvSpPr>
          <p:spPr bwMode="auto">
            <a:xfrm>
              <a:off x="642910" y="865204"/>
              <a:ext cx="8210550" cy="20821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3000" b="1" dirty="0">
                  <a:solidFill>
                    <a:srgbClr val="1F1F1F"/>
                  </a:solidFill>
                  <a:latin typeface="+mn-lt"/>
                  <a:ea typeface="+mn-ea"/>
                  <a:sym typeface="楷体" panose="02010609060101010101" pitchFamily="49" charset="-122"/>
                </a:rPr>
                <a:t>3.</a:t>
              </a:r>
              <a:r>
                <a:rPr lang="zh-CN" altLang="en-US" sz="3000" b="1" dirty="0">
                  <a:solidFill>
                    <a:srgbClr val="1F1F1F"/>
                  </a:solidFill>
                  <a:latin typeface="+mn-lt"/>
                  <a:ea typeface="+mn-ea"/>
                  <a:sym typeface="楷体" panose="02010609060101010101" pitchFamily="49" charset="-122"/>
                </a:rPr>
                <a:t>角还可用一个数字或一个希腊字母表示，在角的内部靠近角的顶点处画一弧线，写上数字或希腊字母</a:t>
              </a:r>
              <a:r>
                <a:rPr lang="en-US" altLang="zh-CN" sz="3000" b="1" dirty="0">
                  <a:solidFill>
                    <a:srgbClr val="1F1F1F"/>
                  </a:solidFill>
                  <a:latin typeface="+mn-lt"/>
                  <a:ea typeface="+mn-ea"/>
                  <a:sym typeface="楷体" panose="02010609060101010101" pitchFamily="49" charset="-122"/>
                </a:rPr>
                <a:t>.</a:t>
              </a:r>
              <a:endParaRPr lang="zh-CN" altLang="en-US" sz="3000" b="1" dirty="0">
                <a:solidFill>
                  <a:srgbClr val="1F1F1F"/>
                </a:solidFill>
                <a:latin typeface="+mn-lt"/>
                <a:ea typeface="+mn-ea"/>
                <a:sym typeface="楷体" panose="02010609060101010101" pitchFamily="49" charset="-122"/>
              </a:endParaRPr>
            </a:p>
          </p:txBody>
        </p:sp>
        <p:grpSp>
          <p:nvGrpSpPr>
            <p:cNvPr id="3" name="Group 11"/>
            <p:cNvGrpSpPr/>
            <p:nvPr/>
          </p:nvGrpSpPr>
          <p:grpSpPr bwMode="auto">
            <a:xfrm>
              <a:off x="6143636" y="2500312"/>
              <a:ext cx="2233613" cy="1203326"/>
              <a:chOff x="3696" y="1979"/>
              <a:chExt cx="1407" cy="758"/>
            </a:xfrm>
          </p:grpSpPr>
          <p:grpSp>
            <p:nvGrpSpPr>
              <p:cNvPr id="4" name="Group 32"/>
              <p:cNvGrpSpPr/>
              <p:nvPr/>
            </p:nvGrpSpPr>
            <p:grpSpPr bwMode="auto">
              <a:xfrm>
                <a:off x="3696" y="1979"/>
                <a:ext cx="1407" cy="700"/>
                <a:chOff x="0" y="0"/>
                <a:chExt cx="1138" cy="400"/>
              </a:xfrm>
            </p:grpSpPr>
            <p:grpSp>
              <p:nvGrpSpPr>
                <p:cNvPr id="6" name="Group 33"/>
                <p:cNvGrpSpPr/>
                <p:nvPr/>
              </p:nvGrpSpPr>
              <p:grpSpPr bwMode="auto">
                <a:xfrm>
                  <a:off x="0" y="0"/>
                  <a:ext cx="1138" cy="400"/>
                  <a:chOff x="0" y="0"/>
                  <a:chExt cx="658" cy="400"/>
                </a:xfrm>
              </p:grpSpPr>
              <p:sp>
                <p:nvSpPr>
                  <p:cNvPr id="8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400"/>
                    <a:ext cx="6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0"/>
                    <a:ext cx="610" cy="40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" name="Arc 36"/>
                <p:cNvSpPr>
                  <a:spLocks noChangeArrowheads="1"/>
                </p:cNvSpPr>
                <p:nvPr/>
              </p:nvSpPr>
              <p:spPr bwMode="auto">
                <a:xfrm>
                  <a:off x="275" y="305"/>
                  <a:ext cx="36" cy="77"/>
                </a:xfrm>
                <a:custGeom>
                  <a:avLst/>
                  <a:gdLst/>
                  <a:ahLst/>
                  <a:cxnLst>
                    <a:cxn ang="0">
                      <a:pos x="-1" y="0"/>
                    </a:cxn>
                    <a:cxn ang="0">
                      <a:pos x="21600" y="21600"/>
                    </a:cxn>
                    <a:cxn ang="0">
                      <a:pos x="-1" y="0"/>
                    </a:cxn>
                    <a:cxn ang="0">
                      <a:pos x="21600" y="21600"/>
                    </a:cxn>
                    <a:cxn ang="0">
                      <a:pos x="0" y="21600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pPr eaLnBrk="0" hangingPunct="0"/>
                  <a:endParaRPr lang="zh-CN" altLang="en-US"/>
                </a:p>
              </p:txBody>
            </p:sp>
          </p:grpSp>
          <p:sp>
            <p:nvSpPr>
              <p:cNvPr id="5" name="Text Box 37"/>
              <p:cNvSpPr txBox="1">
                <a:spLocks noChangeArrowheads="1"/>
              </p:cNvSpPr>
              <p:nvPr/>
            </p:nvSpPr>
            <p:spPr bwMode="auto">
              <a:xfrm>
                <a:off x="4107" y="2371"/>
                <a:ext cx="244" cy="36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</a:p>
            </p:txBody>
          </p:sp>
        </p:grpSp>
      </p:grpSp>
      <p:sp>
        <p:nvSpPr>
          <p:cNvPr id="11" name="Text Box 30"/>
          <p:cNvSpPr>
            <a:spLocks noChangeArrowheads="1"/>
          </p:cNvSpPr>
          <p:nvPr/>
        </p:nvSpPr>
        <p:spPr bwMode="auto">
          <a:xfrm>
            <a:off x="642910" y="3143254"/>
            <a:ext cx="201850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000" b="1" dirty="0">
                <a:solidFill>
                  <a:srgbClr val="1F1F1F"/>
                </a:solidFill>
                <a:latin typeface="+mn-lt"/>
                <a:ea typeface="+mj-ea"/>
                <a:sym typeface="楷体" panose="02010609060101010101" pitchFamily="49" charset="-122"/>
              </a:rPr>
              <a:t>记作：</a:t>
            </a:r>
            <a:r>
              <a:rPr lang="zh-CN" altLang="en-US" sz="3000" b="1" dirty="0">
                <a:solidFill>
                  <a:srgbClr val="FF0000"/>
                </a:solidFill>
                <a:latin typeface="+mn-lt"/>
                <a:ea typeface="+mj-ea"/>
                <a:sym typeface="Arial" panose="020B0604020202020204" pitchFamily="34" charset="0"/>
              </a:rPr>
              <a:t>∠</a:t>
            </a:r>
            <a:r>
              <a:rPr lang="en-US" altLang="zh-CN" sz="3000" b="1" dirty="0">
                <a:solidFill>
                  <a:srgbClr val="FF0000"/>
                </a:solidFill>
                <a:latin typeface="+mn-lt"/>
                <a:ea typeface="+mj-ea"/>
                <a:sym typeface="Arial" panose="020B0604020202020204" pitchFamily="34" charset="0"/>
              </a:rPr>
              <a:t>1</a:t>
            </a:r>
            <a:r>
              <a:rPr lang="zh-CN" altLang="en-US" sz="3000" b="1" dirty="0">
                <a:solidFill>
                  <a:srgbClr val="3F3F3F"/>
                </a:solidFill>
                <a:latin typeface="+mn-lt"/>
                <a:ea typeface="+mj-ea"/>
                <a:sym typeface="楷体" panose="02010609060101010101" pitchFamily="49" charset="-122"/>
              </a:rPr>
              <a:t> </a:t>
            </a:r>
            <a:endParaRPr lang="zh-CN" altLang="en-US" sz="3000" dirty="0">
              <a:latin typeface="+mn-lt"/>
              <a:ea typeface="+mj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初中专用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925</Words>
  <Application>Microsoft Office PowerPoint</Application>
  <PresentationFormat>全屏显示(16:9)</PresentationFormat>
  <Paragraphs>118</Paragraphs>
  <Slides>23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EU-BX</vt:lpstr>
      <vt:lpstr>楷体</vt:lpstr>
      <vt:lpstr>宋体</vt:lpstr>
      <vt:lpstr>微软雅黑</vt:lpstr>
      <vt:lpstr>Arial</vt:lpstr>
      <vt:lpstr>Calibri</vt:lpstr>
      <vt:lpstr>Times New Roman</vt:lpstr>
      <vt:lpstr>Verdana</vt:lpstr>
      <vt:lpstr>WWW.2PPT.COM
</vt:lpstr>
      <vt:lpstr>Flash.Movie</vt:lpstr>
      <vt:lpstr>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2023-01-16T18:58:34Z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8136857432A7451DA923B2E0A8802A0F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