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FB5E4-4149-4BB1-A5A8-E71FB08C668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1A159-5157-4A8D-822A-914711837D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1A159-5157-4A8D-822A-914711837D7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52BA9-B27E-4B38-83F5-15F4DD31422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907A4-E0F3-4949-AB43-B7625A4E608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0FE0D-AA20-44DE-AC6F-220F8BB9838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3A988-E5A7-45E2-98EF-F4489CE852D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745FA-20DF-4F71-85A6-B49F81EAD5C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F011F-F109-438B-99D4-99E7BCF85D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C9A33-B241-4600-9A07-C9E1967178A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9BAD3-9463-4AE7-9DC9-1C643C887D8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69F59-3251-4811-BAC2-8C1EB5543D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3BEF2-3263-40DC-9A1A-78C8A5BEE50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EDBBC-D979-4A8C-BEB9-38BA22EC87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D907DC0-C937-4B54-BA78-90E13D78928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file:///C:\Documents%20and%20Settings\My%20Documents\U4%20P49%20B.mp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My%20Documents\U4%20P49%20B.mp3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Documents%20and%20Settings\My%20Documents\U4%20P48%20Comic%20strip.mp3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04800" y="1905000"/>
            <a:ext cx="8534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rgbClr val="FF0000"/>
                </a:solidFill>
              </a:rPr>
              <a:t>Unit 4 A good read</a:t>
            </a:r>
          </a:p>
        </p:txBody>
      </p:sp>
      <p:sp>
        <p:nvSpPr>
          <p:cNvPr id="5" name="矩形 4"/>
          <p:cNvSpPr/>
          <p:nvPr/>
        </p:nvSpPr>
        <p:spPr>
          <a:xfrm>
            <a:off x="2924753" y="521498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建龙牛津英语网(www.xjlongyy.com)提供试卷、教案、课件、素材及各类教学资源下载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82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900113" y="3357563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science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563938" y="3357563"/>
            <a:ext cx="170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cooking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6516688" y="3357563"/>
            <a:ext cx="13716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9350" rIns="0" bIns="39675" anchor="ctr">
            <a:spAutoFit/>
          </a:bodyPr>
          <a:lstStyle/>
          <a:p>
            <a:pPr algn="l" fontAlgn="t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travel 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900113" y="5805488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health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879850" y="5835650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novel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372225" y="5805488"/>
            <a:ext cx="158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  <p:bldP spid="81924" grpId="0" autoUpdateAnimBg="0"/>
      <p:bldP spid="81925" grpId="0" autoUpdateAnimBg="0"/>
      <p:bldP spid="81926" grpId="0" autoUpdateAnimBg="0"/>
      <p:bldP spid="81927" grpId="0" autoUpdateAnimBg="0"/>
      <p:bldP spid="8192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419475" y="836613"/>
            <a:ext cx="5111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Have you ever read this type of book? </a:t>
            </a:r>
          </a:p>
        </p:txBody>
      </p:sp>
      <p:pic>
        <p:nvPicPr>
          <p:cNvPr id="82947" name="Picture 3" descr="建龙牛津英语网(www.xjlongyy.com)提供试卷、教案、课件、素材及各类教学资源下载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273208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276600" y="2420938"/>
            <a:ext cx="55435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dirty="0"/>
              <a:t> </a:t>
            </a:r>
            <a:r>
              <a:rPr lang="en-US" altLang="zh-CN" sz="3600" dirty="0"/>
              <a:t>(1)What is the title of the  	book?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600" dirty="0"/>
              <a:t>  (2)What is the book 	about?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600" dirty="0"/>
              <a:t>  (3)Do you like the book? 	Why</a:t>
            </a:r>
            <a:r>
              <a:rPr lang="zh-CN" altLang="en-US" sz="3600" dirty="0"/>
              <a:t>／</a:t>
            </a:r>
            <a:r>
              <a:rPr lang="en-US" altLang="zh-CN" sz="3600" dirty="0"/>
              <a:t>Why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7924800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Sandy and Daniel are talking about what they like to read. Listen to their conversation and answer the questions.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3971" name="Picture 3" descr="listening music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549275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93725" y="31242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endParaRPr lang="zh-CN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33400" y="2346325"/>
            <a:ext cx="8153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What is Daniel’s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3600" b="1" dirty="0">
                <a:latin typeface="Times New Roman" panose="02020603050405020304" pitchFamily="18" charset="0"/>
              </a:rPr>
              <a:t> type of book? Why?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What is he reading now?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77850" y="3486150"/>
            <a:ext cx="82613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 likes history books best. They improve his knowledge of the past.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 is reading a book about Germany in World War II.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611188" y="1125538"/>
            <a:ext cx="8001000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What does Sandy like to read?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spcBef>
                <a:spcPct val="25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What book does she think is great? Why?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8077200" cy="40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She likes reading novels and plays.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25000"/>
              </a:spcBef>
              <a:buFont typeface="Arial" panose="020B0604020202020204" pitchFamily="34" charset="0"/>
              <a:buNone/>
            </a:pP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The Hunchback of Notre Dame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by the French writer Victor Hugo. The story of the ugly man Quasimodo really touched her.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49-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47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/>
          <p:nvPr/>
        </p:nvGrpSpPr>
        <p:grpSpPr bwMode="auto">
          <a:xfrm>
            <a:off x="3352800" y="1173163"/>
            <a:ext cx="3443288" cy="1341437"/>
            <a:chOff x="0" y="0"/>
            <a:chExt cx="2169" cy="845"/>
          </a:xfrm>
        </p:grpSpPr>
        <p:pic>
          <p:nvPicPr>
            <p:cNvPr id="87043" name="Picture 12" descr="BAN_10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169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4" name="Text Box 4"/>
            <p:cNvSpPr txBox="1">
              <a:spLocks noChangeArrowheads="1"/>
            </p:cNvSpPr>
            <p:nvPr/>
          </p:nvSpPr>
          <p:spPr bwMode="auto">
            <a:xfrm>
              <a:off x="432" y="192"/>
              <a:ext cx="1296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2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Talk</a:t>
              </a:r>
            </a:p>
          </p:txBody>
        </p:sp>
      </p:grp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219200" y="2819400"/>
            <a:ext cx="7010400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Work in pairs and ask each other what you like to read and why you like it. Use Sandy and Daniel’s conversation as a model. </a:t>
            </a:r>
          </a:p>
        </p:txBody>
      </p:sp>
      <p:pic>
        <p:nvPicPr>
          <p:cNvPr id="87046" name="Picture 6" descr="j0172575-pz0v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19200"/>
            <a:ext cx="1238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092200" y="260350"/>
            <a:ext cx="8051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4800" i="1">
                <a:solidFill>
                  <a:srgbClr val="FF0000"/>
                </a:solidFill>
                <a:cs typeface="Arial" panose="020B0604020202020204" pitchFamily="34" charset="0"/>
              </a:rPr>
              <a:t>Does Eddie like reading too?</a:t>
            </a:r>
            <a:r>
              <a:rPr lang="en-US" altLang="zh-CN"/>
              <a:t> </a:t>
            </a:r>
          </a:p>
        </p:txBody>
      </p:sp>
      <p:pic>
        <p:nvPicPr>
          <p:cNvPr id="88067" name="Picture 3" descr="建龙牛津英语网(www.xjlongyy.com)提供试卷、教案、课件、素材及各类教学资源下载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listening music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6035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3200400" y="609600"/>
            <a:ext cx="2743200" cy="792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44BFF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229600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 What did Eddie do after Hobo gave </a:t>
            </a:r>
          </a:p>
          <a:p>
            <a:pPr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    the books to him?</a:t>
            </a:r>
          </a:p>
          <a:p>
            <a:pPr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     </a:t>
            </a:r>
          </a:p>
          <a:p>
            <a:pPr>
              <a:lnSpc>
                <a:spcPct val="95000"/>
              </a:lnSpc>
              <a:buFont typeface="Arial" panose="020B0604020202020204" pitchFamily="34" charset="0"/>
              <a:buNone/>
            </a:pPr>
            <a:endParaRPr lang="en-US" altLang="zh-CN" sz="36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2. What did Hobo think?    </a:t>
            </a:r>
          </a:p>
          <a:p>
            <a:pPr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    </a:t>
            </a:r>
          </a:p>
          <a:p>
            <a:pPr>
              <a:lnSpc>
                <a:spcPct val="95000"/>
              </a:lnSpc>
              <a:buFont typeface="Arial" panose="020B0604020202020204" pitchFamily="34" charset="0"/>
              <a:buNone/>
            </a:pPr>
            <a:endParaRPr lang="en-US" altLang="zh-CN" sz="36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3. Does Eddie really love reading?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996950" y="2514600"/>
            <a:ext cx="7308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He used them to reach the box on the fridge.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990600" y="4114800"/>
            <a:ext cx="777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He thought that Eddie liked reading books.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990600" y="5715000"/>
            <a:ext cx="7345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No, he does not.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utoUpdateAnimBg="0"/>
      <p:bldP spid="89093" grpId="0" autoUpdateAnimBg="0"/>
      <p:bldP spid="8909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建龙牛津英语网(www.xjlongyy.com)提供试卷、教案、课件、素材及各类教学资源下载。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建龙牛津英语网(www.xjlongyy.com)提供试卷、教案、课件、素材及各类教学资源下载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284538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 descr="Comics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6096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 descr="Comics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6286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 descr="Comics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33718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6" descr="listening music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2924175"/>
            <a:ext cx="1143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52400" y="1143000"/>
            <a:ext cx="32766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read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cooking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novel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Germany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knowledge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spare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French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writer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ugly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touch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962400" y="1152525"/>
            <a:ext cx="51054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读物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烹饪，烹调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小说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德国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知识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空闲的；多余的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法国（人）的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作者，作家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丑陋的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vt.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感动，触动</a:t>
            </a: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2843213" y="404813"/>
            <a:ext cx="3960812" cy="647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Words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3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3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3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3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84213" y="333375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Fill in the blanks.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85800" y="1465263"/>
            <a:ext cx="8001000" cy="43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Eddie asks Hobo ______ ____ ____ with the books. Hobo has not ________ ____. Eddie asks Hobo to give the books to him. Eddie feels __________ because he did not know that Eddie _____ books. In fact, Eddie wants to use the books to ______ the box on the fridge.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311650" y="1492250"/>
            <a:ext cx="399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what     to     do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715000" y="20574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decided   yet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114800" y="32766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surprised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638800" y="393065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liked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685800" y="5105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reach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utoUpdateAnimBg="0"/>
      <p:bldP spid="92165" grpId="0" autoUpdateAnimBg="0"/>
      <p:bldP spid="92166" grpId="0" autoUpdateAnimBg="0"/>
      <p:bldP spid="92167" grpId="0" autoUpdateAnimBg="0"/>
      <p:bldP spid="9216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ChangeArrowheads="1"/>
          </p:cNvSpPr>
          <p:nvPr/>
        </p:nvSpPr>
        <p:spPr bwMode="auto">
          <a:xfrm>
            <a:off x="1331913" y="260350"/>
            <a:ext cx="6480175" cy="936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dirty="0"/>
              <a:t>Language Points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Have you decided what to do with these books, Hobo?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95288" y="2565400"/>
            <a:ext cx="83058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句中“疑问词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what + </a:t>
            </a: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动词不定式”结构作宾语。该结构中的疑问词还可以用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when</a:t>
            </a: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how</a:t>
            </a: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which</a:t>
            </a: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等。如：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He doesn’t know how to get there.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他不知道如何去那儿。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更多内容详见本单元语法课。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ChangeArrowheads="1"/>
          </p:cNvSpPr>
          <p:nvPr/>
        </p:nvSpPr>
        <p:spPr bwMode="auto">
          <a:xfrm>
            <a:off x="1331913" y="260350"/>
            <a:ext cx="6480175" cy="936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/>
              <a:t>Language Points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23850" y="1268413"/>
            <a:ext cx="8077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i="1" dirty="0">
                <a:latin typeface="Times New Roman" panose="02020603050405020304" pitchFamily="18" charset="0"/>
              </a:rPr>
              <a:t>The Hunchback of Notre Dame</a:t>
            </a:r>
            <a:r>
              <a:rPr lang="en-US" altLang="zh-CN" sz="3600" b="1" dirty="0">
                <a:latin typeface="Times New Roman" panose="02020603050405020304" pitchFamily="18" charset="0"/>
              </a:rPr>
              <a:t> by the French writer Victor Hugo is great.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57200" y="2492375"/>
            <a:ext cx="829151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巴黎圣母院</a:t>
            </a: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》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是法国作家维克多</a:t>
            </a: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·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雨果</a:t>
            </a: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(1802-1885)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创作的浪漫主义小说，叙述的是一位从小生活在巴黎圣母院钟楼的敲钟人卡西莫多</a:t>
            </a: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(Quasimodo)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的故事。卡西莫多天生身形与长相都异于常人，只能独自在钟楼过着与世隔绝的生活，直到在一场嘉年华会上遇到了吉卜赛女郎艾斯美拉达</a:t>
            </a: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(Esmeralda)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，他的世界才开始发生变化。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WordArt 2"/>
          <p:cNvSpPr>
            <a:spLocks noChangeArrowheads="1" noChangeShapeType="1"/>
          </p:cNvSpPr>
          <p:nvPr/>
        </p:nvSpPr>
        <p:spPr bwMode="auto">
          <a:xfrm>
            <a:off x="3059113" y="765175"/>
            <a:ext cx="3200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altLang="zh-CN" sz="3600" b="1" dirty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 Narrow" panose="020B0606020202030204"/>
              </a:rPr>
              <a:t>Homework</a:t>
            </a:r>
            <a:endParaRPr lang="zh-CN" altLang="en-US" sz="3600" b="1" dirty="0">
              <a:ln w="9525">
                <a:rou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 Narrow" panose="020B0606020202030204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71550" y="2349500"/>
            <a:ext cx="7391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记忆词汇、词组和句型。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熟读</a:t>
            </a:r>
            <a:r>
              <a:rPr lang="en-US" altLang="zh-CN" sz="3200" b="1" dirty="0"/>
              <a:t>Comic strip</a:t>
            </a:r>
            <a:r>
              <a:rPr lang="zh-CN" altLang="en-US" sz="3200" b="1" dirty="0"/>
              <a:t>和</a:t>
            </a:r>
            <a:r>
              <a:rPr lang="en-US" altLang="zh-CN" sz="3200" b="1" dirty="0"/>
              <a:t>B</a:t>
            </a:r>
            <a:r>
              <a:rPr lang="zh-CN" altLang="en-US" sz="3200" b="1" dirty="0"/>
              <a:t>部分的对话</a:t>
            </a:r>
            <a:r>
              <a:rPr lang="en-US" altLang="zh-CN" sz="3200" b="1" dirty="0"/>
              <a:t>, </a:t>
            </a:r>
            <a:r>
              <a:rPr lang="zh-CN" altLang="en-US" sz="3200" b="1" dirty="0"/>
              <a:t>能力较强的学生背诵。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3</a:t>
            </a:r>
            <a:r>
              <a:rPr lang="zh-CN" altLang="en-US" sz="3200" b="1" dirty="0"/>
              <a:t>完成教师布置的相关练习。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4</a:t>
            </a:r>
            <a:r>
              <a:rPr lang="zh-CN" altLang="en-US" sz="3200" b="1" dirty="0"/>
              <a:t>预习</a:t>
            </a:r>
            <a:r>
              <a:rPr lang="en-US" altLang="zh-CN" sz="3200" b="1" dirty="0"/>
              <a:t>Reading, </a:t>
            </a:r>
            <a:r>
              <a:rPr lang="zh-CN" altLang="en-US" sz="3200" b="1" dirty="0"/>
              <a:t>让学生提前熟悉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格列佛游记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的故事情节或观看电影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格列佛游记</a:t>
            </a:r>
            <a:r>
              <a:rPr lang="en-US" altLang="zh-CN" sz="3200" b="1" dirty="0"/>
              <a:t>》</a:t>
            </a:r>
            <a:r>
              <a:rPr lang="zh-CN" altLang="en-US" sz="3200" b="1" dirty="0" smtClean="0"/>
              <a:t>。 </a:t>
            </a:r>
            <a:r>
              <a:rPr lang="zh-CN" altLang="en-US" sz="3200" dirty="0" smtClean="0"/>
              <a:t> </a:t>
            </a:r>
            <a:endParaRPr lang="zh-CN" altLang="en-US" sz="3200" dirty="0"/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/>
          <p:nvPr/>
        </p:nvGrpSpPr>
        <p:grpSpPr bwMode="auto">
          <a:xfrm>
            <a:off x="1763713" y="333375"/>
            <a:ext cx="5111750" cy="1295400"/>
            <a:chOff x="0" y="0"/>
            <a:chExt cx="2169" cy="845"/>
          </a:xfrm>
        </p:grpSpPr>
        <p:pic>
          <p:nvPicPr>
            <p:cNvPr id="74755" name="Picture 12" descr="BAN_1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169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6" name="Text Box 4"/>
            <p:cNvSpPr txBox="1">
              <a:spLocks noChangeArrowheads="1"/>
            </p:cNvSpPr>
            <p:nvPr/>
          </p:nvSpPr>
          <p:spPr bwMode="auto">
            <a:xfrm>
              <a:off x="432" y="192"/>
              <a:ext cx="1296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200" b="1" dirty="0">
                  <a:solidFill>
                    <a:srgbClr val="A50021"/>
                  </a:solidFill>
                  <a:latin typeface="Times New Roman" panose="02020603050405020304" pitchFamily="18" charset="0"/>
                </a:rPr>
                <a:t>Free Talk</a:t>
              </a:r>
            </a:p>
          </p:txBody>
        </p:sp>
      </p:grp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827088" y="1989138"/>
            <a:ext cx="7467600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altLang="zh-CN" sz="4000" b="1" dirty="0"/>
              <a:t>Do you like reading in your spare time? </a:t>
            </a:r>
          </a:p>
          <a:p>
            <a:pPr algn="l">
              <a:lnSpc>
                <a:spcPct val="115000"/>
              </a:lnSpc>
              <a:buFont typeface="Wingdings" panose="05000000000000000000" pitchFamily="2" charset="2"/>
              <a:buNone/>
            </a:pPr>
            <a:endParaRPr lang="en-US" altLang="zh-CN" sz="4000" b="1" dirty="0"/>
          </a:p>
          <a:p>
            <a:pPr algn="l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altLang="zh-CN" sz="4000" b="1" dirty="0"/>
              <a:t>What books have you read recently?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763713" y="549275"/>
            <a:ext cx="527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What type of book is this?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403350" y="5516563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history</a:t>
            </a:r>
          </a:p>
        </p:txBody>
      </p:sp>
      <p:pic>
        <p:nvPicPr>
          <p:cNvPr id="75780" name="Picture 4" descr="51dpg1adP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484313"/>
            <a:ext cx="33147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5292725" y="5373688"/>
            <a:ext cx="21336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9350" rIns="0" bIns="39675" anchor="ctr">
            <a:spAutoFit/>
          </a:bodyPr>
          <a:lstStyle/>
          <a:p>
            <a:pPr algn="l" fontAlgn="t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computer</a:t>
            </a:r>
          </a:p>
        </p:txBody>
      </p:sp>
      <p:pic>
        <p:nvPicPr>
          <p:cNvPr id="75782" name="Picture 6" descr="建龙牛津英语网(www.xjlongyy.com)提供试卷、教案、课件、素材及各类教学资源下载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484313"/>
            <a:ext cx="28067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763713" y="549275"/>
            <a:ext cx="527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What type of book is this?</a:t>
            </a:r>
          </a:p>
        </p:txBody>
      </p:sp>
      <p:pic>
        <p:nvPicPr>
          <p:cNvPr id="76803" name="Picture 3" descr="T1n4RjXcSIsJOo6Zc9_1026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268413"/>
            <a:ext cx="31003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979613" y="5805488"/>
            <a:ext cx="8445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4436" tIns="79350" rIns="0" bIns="39675" anchor="ctr">
            <a:spAutoFit/>
          </a:bodyPr>
          <a:lstStyle/>
          <a:p>
            <a:pPr algn="l" fontAlgn="t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law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6805" name="Picture 5" descr="建龙牛津英语网(www.xjlongyy.com)提供试卷、教案、课件、素材及各类教学资源下载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268413"/>
            <a:ext cx="3122612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5795963" y="5805488"/>
            <a:ext cx="16827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4436" tIns="79350" rIns="0" bIns="39675" anchor="ctr">
            <a:spAutoFit/>
          </a:bodyPr>
          <a:lstStyle/>
          <a:p>
            <a:pPr algn="l" fontAlgn="t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cooking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utoUpdateAnimBg="0"/>
      <p:bldP spid="768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763713" y="549275"/>
            <a:ext cx="527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What type of book is this?</a:t>
            </a:r>
          </a:p>
        </p:txBody>
      </p:sp>
      <p:pic>
        <p:nvPicPr>
          <p:cNvPr id="77827" name="Picture 3" descr="建龙牛津英语网(www.xjlongyy.com)提供试卷、教案、课件、素材及各类教学资源下载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4313"/>
            <a:ext cx="352901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908175" y="5373688"/>
            <a:ext cx="15303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4436" tIns="79350" rIns="0" bIns="39675" anchor="ctr">
            <a:spAutoFit/>
          </a:bodyPr>
          <a:lstStyle/>
          <a:p>
            <a:pPr algn="l" fontAlgn="t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science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7829" name="Picture 5" descr="item-002C97EA-9CDE3A090000000004010000141AFF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628775"/>
            <a:ext cx="3311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011863" y="5373688"/>
            <a:ext cx="13017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4436" tIns="79350" rIns="0" bIns="39675" anchor="ctr">
            <a:spAutoFit/>
          </a:bodyPr>
          <a:lstStyle/>
          <a:p>
            <a:pPr algn="l" fontAlgn="t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travel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  <p:bldP spid="7783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763713" y="549275"/>
            <a:ext cx="527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What type of book is this?</a:t>
            </a:r>
          </a:p>
        </p:txBody>
      </p:sp>
      <p:pic>
        <p:nvPicPr>
          <p:cNvPr id="78851" name="Picture 3" descr="T1jMhDXiJmXXaKme36_0614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412875"/>
            <a:ext cx="33464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908175" y="5373688"/>
            <a:ext cx="13779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4436" tIns="79350" rIns="0" bIns="39675" anchor="ctr">
            <a:spAutoFit/>
          </a:bodyPr>
          <a:lstStyle/>
          <a:p>
            <a:pPr algn="l" fontAlgn="t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health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8853" name="Picture 5" descr="建龙牛津英语网(www.xjlongyy.com)提供试卷、教案、课件、素材及各类教学资源下载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268413"/>
            <a:ext cx="30241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5651500" y="5445125"/>
            <a:ext cx="15811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4436" tIns="79350" rIns="0" bIns="39675" anchor="ctr">
            <a:spAutoFit/>
          </a:bodyPr>
          <a:lstStyle/>
          <a:p>
            <a:pPr algn="l" fontAlgn="t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fantasy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  <p:bldP spid="7885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763713" y="549275"/>
            <a:ext cx="527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What type of book is this?</a:t>
            </a:r>
          </a:p>
        </p:txBody>
      </p:sp>
      <p:pic>
        <p:nvPicPr>
          <p:cNvPr id="79875" name="Picture 3" descr="建龙牛津英语网(www.xjlongyy.com)提供试卷、教案、课件、素材及各类教学资源下载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341438"/>
            <a:ext cx="28559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20254679-1_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341438"/>
            <a:ext cx="29511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835150" y="5516563"/>
            <a:ext cx="12001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4436" tIns="79350" rIns="0" bIns="39675" anchor="ctr">
            <a:spAutoFit/>
          </a:bodyPr>
          <a:lstStyle/>
          <a:p>
            <a:pPr algn="l" fontAlgn="t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novel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5508625" y="5373688"/>
            <a:ext cx="9969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4436" tIns="79350" rIns="0" bIns="39675" anchor="ctr">
            <a:spAutoFit/>
          </a:bodyPr>
          <a:lstStyle/>
          <a:p>
            <a:pPr algn="l" fontAlgn="t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play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utoUpdateAnimBg="0"/>
      <p:bldP spid="7987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763713" y="549275"/>
            <a:ext cx="527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What type of book is this?</a:t>
            </a:r>
          </a:p>
        </p:txBody>
      </p:sp>
      <p:pic>
        <p:nvPicPr>
          <p:cNvPr id="80899" name="Picture 3" descr="建龙牛津英语网(www.xjlongyy.com)提供试卷、教案、课件、素材及各类教学资源下载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341438"/>
            <a:ext cx="29051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Product Detai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412875"/>
            <a:ext cx="3671887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835150" y="5516563"/>
            <a:ext cx="15557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4436" tIns="79350" rIns="0" bIns="39675" anchor="ctr">
            <a:spAutoFit/>
          </a:bodyPr>
          <a:lstStyle/>
          <a:p>
            <a:pPr algn="l" fontAlgn="t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culture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292725" y="5516563"/>
            <a:ext cx="13017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4436" tIns="79350" rIns="0" bIns="39675" anchor="ctr">
            <a:spAutoFit/>
          </a:bodyPr>
          <a:lstStyle/>
          <a:p>
            <a:pPr algn="l" fontAlgn="t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music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utoUpdateAnimBg="0"/>
      <p:bldP spid="80902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全屏显示(4:3)</PresentationFormat>
  <Paragraphs>107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楷体_GB2312</vt:lpstr>
      <vt:lpstr>宋体</vt:lpstr>
      <vt:lpstr>微软雅黑</vt:lpstr>
      <vt:lpstr>Arial</vt:lpstr>
      <vt:lpstr>Arial Narrow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2023-01-16T18:58:52Z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CF2771C9F9FC4572988D821880039BE3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