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257" r:id="rId2"/>
    <p:sldId id="258" r:id="rId3"/>
    <p:sldId id="263" r:id="rId4"/>
    <p:sldId id="262" r:id="rId5"/>
    <p:sldId id="261" r:id="rId6"/>
    <p:sldId id="259" r:id="rId7"/>
    <p:sldId id="265" r:id="rId8"/>
    <p:sldId id="266" r:id="rId9"/>
    <p:sldId id="267" r:id="rId10"/>
    <p:sldId id="268" r:id="rId11"/>
    <p:sldId id="260" r:id="rId12"/>
    <p:sldId id="269" r:id="rId13"/>
    <p:sldId id="270" r:id="rId14"/>
    <p:sldId id="271" r:id="rId15"/>
    <p:sldId id="273" r:id="rId16"/>
    <p:sldId id="272"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97" d="100"/>
        <a:sy n="97" d="100"/>
      </p:scale>
      <p:origin x="0" y="0"/>
    </p:cViewPr>
  </p:sorter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AF508C-67DB-42B2-9798-5BD315B73F71}"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FB477-7725-4D08-8431-883DF47A9139}"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8F2D0E24-0458-42FC-BABA-4F8FE14FB0B5}"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ED99A2C-D1CB-46E8-9C29-902D11DE4FFC}"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EA7BFF20-592C-4099-8249-92D91B5D0952}"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692C36DC-F568-474A-B382-DB537455DFE0}"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B99D08AA-B524-4748-9F41-C1CA26ADAACC}"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0F4D8F9-3C71-44F8-AADF-2F2B54D97F12}"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lgn="l">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lgn="l">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05AFD4E0-24DA-482C-B175-79E84227AA47}"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DA67A59-0746-4CB0-A233-C7157DED7078}"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C575EDA8-B546-41F7-AC8B-20A294E5600B}"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6283030-CCC9-4DBB-B77E-513B99A38F89}"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970222"/>
          </a:xfr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44793" y="1567346"/>
            <a:ext cx="3526380" cy="710095"/>
          </a:xfrm>
        </p:spPr>
        <p:txBody>
          <a:bodyPr anchor="ctr">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944793" y="2338388"/>
            <a:ext cx="3526380" cy="3785964"/>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717212" y="1567346"/>
            <a:ext cx="3526381" cy="710095"/>
          </a:xfrm>
        </p:spPr>
        <p:txBody>
          <a:bodyPr rtlCol="0" anchor="ctr">
            <a:normAutofit/>
          </a:bodyPr>
          <a:lstStyle>
            <a:lvl1pPr marL="228600" indent="-228600">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4717212" y="2357460"/>
            <a:ext cx="3526381" cy="3766892"/>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462A32FB-0288-4EBB-8FC5-BF457C168A8B}"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558F8D96-07BD-48E9-BAC9-20C5D97761AA}"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883C7878-ACE2-4458-BE11-F96CE49E55DD}"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80D4120E-EFB7-476C-A4DD-C1A369DF510A}"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99C1C883-CB81-49CA-B4DD-6926CEB7E1B7}"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45F63D34-5991-4E81-BC3B-76DD0BD5437E}"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95638" cy="1600200"/>
          </a:xfrm>
        </p:spPr>
        <p:txBody>
          <a:bodyPr anchor="t">
            <a:normAutofit/>
          </a:bodyPr>
          <a:lstStyle>
            <a:lvl1pPr>
              <a:defRPr sz="40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4038600" y="457201"/>
            <a:ext cx="4477941"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629841" y="2057400"/>
            <a:ext cx="319563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A437355-80F9-4434-B93C-75BA19347B30}"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3512FE1-6079-4805-BA29-2584709B1B48}"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783B4B56-D71E-4F36-8AD1-0B2C6515D38A}"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F4E0253-D792-421A-AE82-2BE907E6C862}"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a:defRPr/>
            </a:pPr>
            <a:fld id="{12E94383-BF12-4FB9-BCC3-5BEDF1A90236}" type="datetimeFigureOut">
              <a:rPr lang="zh-CN" altLang="en-US"/>
              <a:t>2023-01-17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defRPr sz="1200" noProof="1">
                <a:solidFill>
                  <a:schemeClr val="tx1">
                    <a:tint val="75000"/>
                  </a:schemeClr>
                </a:solidFill>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smtClean="0">
                <a:solidFill>
                  <a:srgbClr val="898989"/>
                </a:solidFill>
                <a:ea typeface="宋体" panose="02010600030101010101" pitchFamily="2" charset="-122"/>
              </a:defRPr>
            </a:lvl1pPr>
          </a:lstStyle>
          <a:p>
            <a:pPr>
              <a:defRPr/>
            </a:pPr>
            <a:fld id="{5106CCA2-05CB-47BC-9A5D-985A24200BAA}"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矩形 8"/>
          <p:cNvSpPr>
            <a:spLocks noChangeArrowheads="1"/>
          </p:cNvSpPr>
          <p:nvPr/>
        </p:nvSpPr>
        <p:spPr bwMode="auto">
          <a:xfrm>
            <a:off x="238125" y="1096963"/>
            <a:ext cx="8674100" cy="131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4000" b="1" dirty="0">
                <a:solidFill>
                  <a:srgbClr val="C00000"/>
                </a:solidFill>
              </a:rPr>
              <a:t>Unit 5 </a:t>
            </a:r>
            <a:r>
              <a:rPr lang="en-US" altLang="zh-CN" sz="4000" b="1" dirty="0" smtClean="0">
                <a:latin typeface="Arial" panose="020B0604020202020204" pitchFamily="34" charset="0"/>
              </a:rPr>
              <a:t>What </a:t>
            </a:r>
            <a:r>
              <a:rPr lang="en-US" altLang="zh-CN" sz="4000" b="1" dirty="0">
                <a:latin typeface="Arial" panose="020B0604020202020204" pitchFamily="34" charset="0"/>
              </a:rPr>
              <a:t>were you doing when the storm came? </a:t>
            </a:r>
          </a:p>
        </p:txBody>
      </p:sp>
      <p:sp>
        <p:nvSpPr>
          <p:cNvPr id="2051" name="Rectangle 1"/>
          <p:cNvSpPr>
            <a:spLocks noChangeArrowheads="1"/>
          </p:cNvSpPr>
          <p:nvPr/>
        </p:nvSpPr>
        <p:spPr bwMode="auto">
          <a:xfrm>
            <a:off x="159544" y="3494257"/>
            <a:ext cx="883126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zh-CN" altLang="zh-CN" sz="2600" b="1" dirty="0" smtClean="0">
                <a:latin typeface="Arial" panose="020B0604020202020204" pitchFamily="34" charset="0"/>
              </a:rPr>
              <a:t>Section </a:t>
            </a:r>
            <a:r>
              <a:rPr lang="zh-CN" altLang="zh-CN" sz="2600" b="1" dirty="0">
                <a:latin typeface="Arial" panose="020B0604020202020204" pitchFamily="34" charset="0"/>
              </a:rPr>
              <a:t>B 2a -Self check  (P38-40)</a:t>
            </a:r>
          </a:p>
        </p:txBody>
      </p:sp>
      <p:sp>
        <p:nvSpPr>
          <p:cNvPr id="7" name="矩形 6"/>
          <p:cNvSpPr/>
          <p:nvPr/>
        </p:nvSpPr>
        <p:spPr>
          <a:xfrm>
            <a:off x="2669045" y="5059748"/>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1267" name="文本框 99"/>
          <p:cNvSpPr txBox="1">
            <a:spLocks noChangeArrowheads="1"/>
          </p:cNvSpPr>
          <p:nvPr/>
        </p:nvSpPr>
        <p:spPr bwMode="auto">
          <a:xfrm>
            <a:off x="-19050" y="989013"/>
            <a:ext cx="9145588"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14. Mr. Li </a:t>
            </a:r>
            <a:r>
              <a:rPr lang="en-US" altLang="zh-CN" sz="3200" u="sng" dirty="0">
                <a:latin typeface="宋体" panose="02010600030101010101" pitchFamily="2" charset="-122"/>
              </a:rPr>
              <a:t>  </a:t>
            </a:r>
            <a:r>
              <a:rPr lang="en-US" altLang="zh-CN" sz="3200" u="sng" dirty="0" smtClean="0">
                <a:latin typeface="宋体" panose="02010600030101010101" pitchFamily="2" charset="-122"/>
              </a:rPr>
              <a:t>  </a:t>
            </a:r>
            <a:r>
              <a:rPr lang="en-US" altLang="zh-CN" sz="3200" dirty="0" smtClean="0">
                <a:latin typeface="宋体" panose="02010600030101010101" pitchFamily="2" charset="-122"/>
              </a:rPr>
              <a:t> </a:t>
            </a:r>
            <a:r>
              <a:rPr lang="en-US" altLang="zh-CN" sz="3200" dirty="0">
                <a:latin typeface="宋体" panose="02010600030101010101" pitchFamily="2" charset="-122"/>
              </a:rPr>
              <a:t>the story to the kids the whole afternoon last Sunday.</a:t>
            </a:r>
          </a:p>
          <a:p>
            <a:pPr eaLnBrk="1" hangingPunct="1"/>
            <a:r>
              <a:rPr lang="en-US" altLang="zh-CN" sz="3200" dirty="0">
                <a:latin typeface="宋体" panose="02010600030101010101" pitchFamily="2" charset="-122"/>
              </a:rPr>
              <a:t>A. told    </a:t>
            </a:r>
            <a:r>
              <a:rPr lang="en-US" altLang="zh-CN" sz="3200" dirty="0" smtClean="0">
                <a:latin typeface="宋体" panose="02010600030101010101" pitchFamily="2" charset="-122"/>
              </a:rPr>
              <a:t>B</a:t>
            </a:r>
            <a:r>
              <a:rPr lang="en-US" altLang="zh-CN" sz="3200" dirty="0">
                <a:latin typeface="宋体" panose="02010600030101010101" pitchFamily="2" charset="-122"/>
              </a:rPr>
              <a:t>. was telling       </a:t>
            </a:r>
          </a:p>
          <a:p>
            <a:pPr eaLnBrk="1" hangingPunct="1"/>
            <a:r>
              <a:rPr lang="en-US" altLang="zh-CN" sz="3200" dirty="0">
                <a:latin typeface="宋体" panose="02010600030101010101" pitchFamily="2" charset="-122"/>
              </a:rPr>
              <a:t>C. tells   </a:t>
            </a:r>
            <a:r>
              <a:rPr lang="en-US" altLang="zh-CN" sz="3200" dirty="0" smtClean="0">
                <a:latin typeface="宋体" panose="02010600030101010101" pitchFamily="2" charset="-122"/>
              </a:rPr>
              <a:t>D</a:t>
            </a:r>
            <a:r>
              <a:rPr lang="en-US" altLang="zh-CN" sz="3200" dirty="0">
                <a:latin typeface="宋体" panose="02010600030101010101" pitchFamily="2" charset="-122"/>
              </a:rPr>
              <a:t>. is going to tell</a:t>
            </a:r>
          </a:p>
          <a:p>
            <a:pPr eaLnBrk="1" hangingPunct="1"/>
            <a:r>
              <a:rPr lang="en-US" altLang="zh-CN" sz="3200" dirty="0">
                <a:latin typeface="宋体" panose="02010600030101010101" pitchFamily="2" charset="-122"/>
              </a:rPr>
              <a:t>(   ) 15. --I find what he said is not </a:t>
            </a:r>
            <a:r>
              <a:rPr lang="en-US" altLang="zh-CN" sz="3200" u="sng" dirty="0">
                <a:latin typeface="宋体" panose="02010600030101010101" pitchFamily="2" charset="-122"/>
              </a:rPr>
              <a:t>  </a:t>
            </a:r>
            <a:r>
              <a:rPr lang="en-US" altLang="zh-CN" sz="3200" u="sng" dirty="0" smtClean="0">
                <a:latin typeface="宋体" panose="02010600030101010101" pitchFamily="2" charset="-122"/>
              </a:rPr>
              <a:t>  </a:t>
            </a:r>
            <a:r>
              <a:rPr lang="en-US" altLang="zh-CN" sz="3200" dirty="0">
                <a:latin typeface="宋体" panose="02010600030101010101" pitchFamily="2" charset="-122"/>
              </a:rPr>
              <a:t>.</a:t>
            </a:r>
          </a:p>
          <a:p>
            <a:pPr eaLnBrk="1" hangingPunct="1"/>
            <a:r>
              <a:rPr lang="en-US" altLang="zh-CN" sz="3200" dirty="0">
                <a:latin typeface="宋体" panose="02010600030101010101" pitchFamily="2" charset="-122"/>
              </a:rPr>
              <a:t>--Maybe we need to ask him to tell the</a:t>
            </a:r>
            <a:r>
              <a:rPr lang="en-US" altLang="zh-CN" sz="3200" u="sng" dirty="0">
                <a:latin typeface="宋体" panose="02010600030101010101" pitchFamily="2" charset="-122"/>
              </a:rPr>
              <a:t>   </a:t>
            </a:r>
            <a:r>
              <a:rPr lang="en-US" altLang="zh-CN" sz="3200" u="sng" dirty="0" smtClean="0">
                <a:latin typeface="宋体" panose="02010600030101010101" pitchFamily="2" charset="-122"/>
              </a:rPr>
              <a:t> </a:t>
            </a:r>
            <a:r>
              <a:rPr lang="en-US" altLang="zh-CN" sz="3200" dirty="0">
                <a:latin typeface="宋体" panose="02010600030101010101" pitchFamily="2" charset="-122"/>
              </a:rPr>
              <a:t>.</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real; </a:t>
            </a:r>
            <a:r>
              <a:rPr lang="en-US" altLang="zh-CN" sz="3200" dirty="0" smtClean="0">
                <a:latin typeface="宋体" panose="02010600030101010101" pitchFamily="2" charset="-122"/>
              </a:rPr>
              <a:t>truth   B</a:t>
            </a:r>
            <a:r>
              <a:rPr lang="en-US" altLang="zh-CN" sz="3200" dirty="0">
                <a:latin typeface="宋体" panose="02010600030101010101" pitchFamily="2" charset="-122"/>
              </a:rPr>
              <a:t>. real; true	</a:t>
            </a:r>
          </a:p>
          <a:p>
            <a:pPr eaLnBrk="1" hangingPunct="1"/>
            <a:r>
              <a:rPr lang="en-US" altLang="zh-CN" sz="3200" dirty="0">
                <a:latin typeface="宋体" panose="02010600030101010101" pitchFamily="2" charset="-122"/>
              </a:rPr>
              <a:t>C. true; </a:t>
            </a:r>
            <a:r>
              <a:rPr lang="en-US" altLang="zh-CN" sz="3200" dirty="0" smtClean="0">
                <a:latin typeface="宋体" panose="02010600030101010101" pitchFamily="2" charset="-122"/>
              </a:rPr>
              <a:t>truth   D</a:t>
            </a:r>
            <a:r>
              <a:rPr lang="en-US" altLang="zh-CN" sz="3200" dirty="0">
                <a:latin typeface="宋体" panose="02010600030101010101" pitchFamily="2" charset="-122"/>
              </a:rPr>
              <a:t>. truth; true</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00025" y="1035050"/>
            <a:ext cx="56991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212725" y="2940050"/>
            <a:ext cx="3762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12291" name="文本框 99"/>
          <p:cNvSpPr txBox="1">
            <a:spLocks noChangeArrowheads="1"/>
          </p:cNvSpPr>
          <p:nvPr/>
        </p:nvSpPr>
        <p:spPr bwMode="auto">
          <a:xfrm>
            <a:off x="-33338" y="609600"/>
            <a:ext cx="9186863" cy="6001643"/>
          </a:xfrm>
          <a:prstGeom prst="rect">
            <a:avLst/>
          </a:prstGeom>
          <a:noFill/>
          <a:ln w="9525">
            <a:noFill/>
            <a:miter lim="800000"/>
          </a:ln>
        </p:spPr>
        <p:txBody>
          <a:bodyPr>
            <a:spAutoFit/>
          </a:bodyPr>
          <a:lstStyle/>
          <a:p>
            <a:pPr>
              <a:defRPr/>
            </a:pPr>
            <a:r>
              <a:rPr lang="zh-CN" altLang="en-US" sz="3200" dirty="0">
                <a:solidFill>
                  <a:srgbClr val="000000"/>
                </a:solidFill>
                <a:latin typeface="宋体" panose="02010600030101010101" pitchFamily="2" charset="-122"/>
                <a:ea typeface="宋体" panose="02010600030101010101" pitchFamily="2" charset="-122"/>
              </a:rPr>
              <a:t>一、单项选择</a:t>
            </a:r>
          </a:p>
          <a:p>
            <a:pPr>
              <a:defRPr/>
            </a:pPr>
            <a:r>
              <a:rPr lang="en-US" altLang="zh-CN" sz="3200" dirty="0">
                <a:solidFill>
                  <a:srgbClr val="000000"/>
                </a:solidFill>
                <a:latin typeface="宋体" panose="02010600030101010101" pitchFamily="2" charset="-122"/>
                <a:ea typeface="宋体" panose="02010600030101010101" pitchFamily="2" charset="-122"/>
              </a:rPr>
              <a:t>(   ) 1. –When did the accident happen?</a:t>
            </a:r>
          </a:p>
          <a:p>
            <a:pPr>
              <a:defRPr/>
            </a:pPr>
            <a:r>
              <a:rPr lang="en-US" altLang="zh-CN" sz="3200" dirty="0">
                <a:solidFill>
                  <a:srgbClr val="000000"/>
                </a:solidFill>
                <a:latin typeface="宋体" panose="02010600030101010101" pitchFamily="2" charset="-122"/>
                <a:ea typeface="宋体" panose="02010600030101010101" pitchFamily="2" charset="-122"/>
              </a:rPr>
              <a:t>         </a:t>
            </a:r>
            <a:r>
              <a:rPr lang="en-US" altLang="zh-CN" sz="3200" dirty="0" smtClean="0">
                <a:solidFill>
                  <a:srgbClr val="000000"/>
                </a:solidFill>
                <a:latin typeface="宋体" panose="02010600030101010101" pitchFamily="2" charset="-122"/>
                <a:ea typeface="宋体" panose="02010600030101010101" pitchFamily="2" charset="-122"/>
              </a:rPr>
              <a:t>– </a:t>
            </a:r>
            <a:r>
              <a:rPr lang="en-US" altLang="zh-CN" sz="3200" dirty="0">
                <a:solidFill>
                  <a:srgbClr val="000000"/>
                </a:solidFill>
                <a:latin typeface="宋体" panose="02010600030101010101" pitchFamily="2" charset="-122"/>
                <a:ea typeface="宋体" panose="02010600030101010101" pitchFamily="2" charset="-122"/>
              </a:rPr>
              <a:t>It happened </a:t>
            </a:r>
            <a:r>
              <a:rPr lang="en-US" altLang="zh-CN" sz="3200" u="sng" dirty="0">
                <a:solidFill>
                  <a:srgbClr val="000000"/>
                </a:solidFill>
                <a:latin typeface="宋体" panose="02010600030101010101" pitchFamily="2" charset="-122"/>
                <a:ea typeface="宋体" panose="02010600030101010101" pitchFamily="2" charset="-122"/>
              </a:rPr>
              <a:t>   </a:t>
            </a:r>
            <a:r>
              <a:rPr lang="en-US" altLang="zh-CN" sz="3200" u="sng" dirty="0" smtClean="0">
                <a:solidFill>
                  <a:srgbClr val="000000"/>
                </a:solidFill>
                <a:latin typeface="宋体" panose="02010600030101010101" pitchFamily="2" charset="-122"/>
                <a:ea typeface="宋体" panose="02010600030101010101" pitchFamily="2" charset="-122"/>
              </a:rPr>
              <a:t>  </a:t>
            </a:r>
            <a:r>
              <a:rPr lang="en-US" altLang="zh-CN" sz="3200" dirty="0" smtClean="0">
                <a:solidFill>
                  <a:srgbClr val="000000"/>
                </a:solidFill>
                <a:latin typeface="宋体" panose="02010600030101010101" pitchFamily="2" charset="-122"/>
                <a:ea typeface="宋体" panose="02010600030101010101" pitchFamily="2" charset="-122"/>
              </a:rPr>
              <a:t> </a:t>
            </a:r>
            <a:r>
              <a:rPr lang="en-US" altLang="zh-CN" sz="3200" dirty="0">
                <a:solidFill>
                  <a:srgbClr val="000000"/>
                </a:solidFill>
                <a:latin typeface="宋体" panose="02010600030101010101" pitchFamily="2" charset="-122"/>
                <a:ea typeface="宋体" panose="02010600030101010101" pitchFamily="2" charset="-122"/>
              </a:rPr>
              <a:t>7:52 </a:t>
            </a:r>
            <a:r>
              <a:rPr lang="en-US" altLang="zh-CN" sz="3200" u="sng" dirty="0">
                <a:solidFill>
                  <a:srgbClr val="000000"/>
                </a:solidFill>
                <a:latin typeface="宋体" panose="02010600030101010101" pitchFamily="2" charset="-122"/>
                <a:ea typeface="宋体" panose="02010600030101010101" pitchFamily="2" charset="-122"/>
              </a:rPr>
              <a:t>       </a:t>
            </a:r>
            <a:r>
              <a:rPr lang="en-US" altLang="zh-CN" sz="3200" dirty="0">
                <a:solidFill>
                  <a:srgbClr val="000000"/>
                </a:solidFill>
                <a:latin typeface="宋体" panose="02010600030101010101" pitchFamily="2" charset="-122"/>
                <a:ea typeface="宋体" panose="02010600030101010101" pitchFamily="2" charset="-122"/>
              </a:rPr>
              <a:t> the morning of January 20, 2015.</a:t>
            </a:r>
          </a:p>
          <a:p>
            <a:pPr marL="514350" indent="-514350">
              <a:buFontTx/>
              <a:buAutoNum type="alphaUcPeriod"/>
              <a:defRPr/>
            </a:pPr>
            <a:r>
              <a:rPr lang="en-US" altLang="zh-CN" sz="3200" dirty="0">
                <a:solidFill>
                  <a:srgbClr val="000000"/>
                </a:solidFill>
                <a:latin typeface="宋体" panose="02010600030101010101" pitchFamily="2" charset="-122"/>
                <a:ea typeface="宋体" panose="02010600030101010101" pitchFamily="2" charset="-122"/>
              </a:rPr>
              <a:t>at; in	B. at; on	</a:t>
            </a:r>
          </a:p>
          <a:p>
            <a:pPr>
              <a:defRPr/>
            </a:pPr>
            <a:r>
              <a:rPr lang="en-US" altLang="zh-CN" sz="3200" dirty="0">
                <a:solidFill>
                  <a:srgbClr val="000000"/>
                </a:solidFill>
                <a:latin typeface="宋体" panose="02010600030101010101" pitchFamily="2" charset="-122"/>
                <a:ea typeface="宋体" panose="02010600030101010101" pitchFamily="2" charset="-122"/>
              </a:rPr>
              <a:t>C. in; in	D. in; on</a:t>
            </a:r>
          </a:p>
          <a:p>
            <a:pPr>
              <a:defRPr/>
            </a:pPr>
            <a:r>
              <a:rPr lang="en-US" altLang="zh-CN" sz="3200" dirty="0">
                <a:solidFill>
                  <a:srgbClr val="000000"/>
                </a:solidFill>
                <a:latin typeface="宋体" panose="02010600030101010101" pitchFamily="2" charset="-122"/>
                <a:ea typeface="宋体" panose="02010600030101010101" pitchFamily="2" charset="-122"/>
              </a:rPr>
              <a:t>(   ) 2. Seeing his mom</a:t>
            </a:r>
            <a:r>
              <a:rPr lang="en-US" altLang="zh-CN" sz="3200" u="sng" dirty="0">
                <a:solidFill>
                  <a:srgbClr val="000000"/>
                </a:solidFill>
                <a:latin typeface="宋体" panose="02010600030101010101" pitchFamily="2" charset="-122"/>
                <a:ea typeface="宋体" panose="02010600030101010101" pitchFamily="2" charset="-122"/>
              </a:rPr>
              <a:t>   </a:t>
            </a:r>
            <a:r>
              <a:rPr lang="en-US" altLang="zh-CN" sz="3200" u="sng" dirty="0" smtClean="0">
                <a:solidFill>
                  <a:srgbClr val="000000"/>
                </a:solidFill>
                <a:latin typeface="宋体" panose="02010600030101010101" pitchFamily="2" charset="-122"/>
                <a:ea typeface="宋体" panose="02010600030101010101" pitchFamily="2" charset="-122"/>
              </a:rPr>
              <a:t>  </a:t>
            </a:r>
            <a:r>
              <a:rPr lang="en-US" altLang="zh-CN" sz="3200" dirty="0" smtClean="0">
                <a:solidFill>
                  <a:srgbClr val="000000"/>
                </a:solidFill>
                <a:latin typeface="宋体" panose="02010600030101010101" pitchFamily="2" charset="-122"/>
                <a:ea typeface="宋体" panose="02010600030101010101" pitchFamily="2" charset="-122"/>
              </a:rPr>
              <a:t> </a:t>
            </a:r>
            <a:r>
              <a:rPr lang="en-US" altLang="zh-CN" sz="3200" dirty="0">
                <a:solidFill>
                  <a:srgbClr val="000000"/>
                </a:solidFill>
                <a:latin typeface="宋体" panose="02010600030101010101" pitchFamily="2" charset="-122"/>
                <a:ea typeface="宋体" panose="02010600030101010101" pitchFamily="2" charset="-122"/>
              </a:rPr>
              <a:t>into his bedroom, he stopped </a:t>
            </a:r>
            <a:r>
              <a:rPr lang="en-US" altLang="zh-CN" sz="3200" u="sng" dirty="0">
                <a:solidFill>
                  <a:srgbClr val="000000"/>
                </a:solidFill>
                <a:latin typeface="宋体" panose="02010600030101010101" pitchFamily="2" charset="-122"/>
                <a:ea typeface="宋体" panose="02010600030101010101" pitchFamily="2" charset="-122"/>
              </a:rPr>
              <a:t>    </a:t>
            </a:r>
            <a:r>
              <a:rPr lang="en-US" altLang="zh-CN" sz="3200" u="sng" dirty="0" smtClean="0">
                <a:solidFill>
                  <a:srgbClr val="000000"/>
                </a:solidFill>
                <a:latin typeface="宋体" panose="02010600030101010101" pitchFamily="2" charset="-122"/>
                <a:ea typeface="宋体" panose="02010600030101010101" pitchFamily="2" charset="-122"/>
              </a:rPr>
              <a:t> </a:t>
            </a:r>
            <a:r>
              <a:rPr lang="en-US" altLang="zh-CN" sz="3200" dirty="0" smtClean="0">
                <a:solidFill>
                  <a:srgbClr val="000000"/>
                </a:solidFill>
                <a:latin typeface="宋体" panose="02010600030101010101" pitchFamily="2" charset="-122"/>
                <a:ea typeface="宋体" panose="02010600030101010101" pitchFamily="2" charset="-122"/>
              </a:rPr>
              <a:t> </a:t>
            </a:r>
            <a:r>
              <a:rPr lang="en-US" altLang="zh-CN" sz="3200" dirty="0">
                <a:solidFill>
                  <a:srgbClr val="000000"/>
                </a:solidFill>
                <a:latin typeface="宋体" panose="02010600030101010101" pitchFamily="2" charset="-122"/>
                <a:ea typeface="宋体" panose="02010600030101010101" pitchFamily="2" charset="-122"/>
              </a:rPr>
              <a:t>his diary at once.</a:t>
            </a:r>
          </a:p>
          <a:p>
            <a:pPr>
              <a:defRPr/>
            </a:pPr>
            <a:r>
              <a:rPr lang="en-US" altLang="zh-CN" sz="3200" dirty="0">
                <a:solidFill>
                  <a:srgbClr val="000000"/>
                </a:solidFill>
                <a:latin typeface="宋体" panose="02010600030101010101" pitchFamily="2" charset="-122"/>
                <a:ea typeface="宋体" panose="02010600030101010101" pitchFamily="2" charset="-122"/>
              </a:rPr>
              <a:t>A. walking; to write  </a:t>
            </a:r>
          </a:p>
          <a:p>
            <a:pPr>
              <a:defRPr/>
            </a:pPr>
            <a:r>
              <a:rPr lang="en-US" altLang="zh-CN" sz="3200" dirty="0">
                <a:solidFill>
                  <a:srgbClr val="000000"/>
                </a:solidFill>
                <a:latin typeface="宋体" panose="02010600030101010101" pitchFamily="2" charset="-122"/>
                <a:ea typeface="宋体" panose="02010600030101010101" pitchFamily="2" charset="-122"/>
              </a:rPr>
              <a:t>B. walk; to write                	</a:t>
            </a:r>
          </a:p>
          <a:p>
            <a:pPr>
              <a:defRPr/>
            </a:pPr>
            <a:r>
              <a:rPr lang="en-US" altLang="zh-CN" sz="3200" dirty="0">
                <a:solidFill>
                  <a:srgbClr val="000000"/>
                </a:solidFill>
                <a:latin typeface="宋体" panose="02010600030101010101" pitchFamily="2" charset="-122"/>
                <a:ea typeface="宋体" panose="02010600030101010101" pitchFamily="2" charset="-122"/>
              </a:rPr>
              <a:t>C. walking; writing	</a:t>
            </a:r>
          </a:p>
          <a:p>
            <a:pPr>
              <a:defRPr/>
            </a:pPr>
            <a:r>
              <a:rPr lang="en-US" altLang="zh-CN" sz="3200" dirty="0">
                <a:solidFill>
                  <a:srgbClr val="000000"/>
                </a:solidFill>
                <a:latin typeface="宋体" panose="02010600030101010101" pitchFamily="2" charset="-122"/>
                <a:ea typeface="宋体" panose="02010600030101010101" pitchFamily="2" charset="-122"/>
              </a:rPr>
              <a:t>D. walk; </a:t>
            </a:r>
            <a:r>
              <a:rPr lang="en-US" altLang="zh-CN" sz="3200" dirty="0" smtClean="0">
                <a:solidFill>
                  <a:srgbClr val="000000"/>
                </a:solidFill>
                <a:latin typeface="宋体" panose="02010600030101010101" pitchFamily="2" charset="-122"/>
                <a:ea typeface="宋体" panose="02010600030101010101" pitchFamily="2" charset="-122"/>
              </a:rPr>
              <a:t>writing</a:t>
            </a:r>
            <a:endParaRPr lang="en-US" altLang="zh-CN" sz="3200" dirty="0">
              <a:solidFill>
                <a:srgbClr val="000000"/>
              </a:solidFill>
              <a:latin typeface="宋体" panose="02010600030101010101" pitchFamily="2" charset="-122"/>
              <a:ea typeface="宋体" panose="02010600030101010101" pitchFamily="2" charset="-122"/>
            </a:endParaRPr>
          </a:p>
        </p:txBody>
      </p:sp>
      <p:sp>
        <p:nvSpPr>
          <p:cNvPr id="3" name="文本框 2"/>
          <p:cNvSpPr txBox="1">
            <a:spLocks noChangeArrowheads="1"/>
          </p:cNvSpPr>
          <p:nvPr/>
        </p:nvSpPr>
        <p:spPr bwMode="auto">
          <a:xfrm>
            <a:off x="177800" y="1111250"/>
            <a:ext cx="444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277813" y="3484563"/>
            <a:ext cx="473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3315" name="文本框 99"/>
          <p:cNvSpPr txBox="1">
            <a:spLocks noChangeArrowheads="1"/>
          </p:cNvSpPr>
          <p:nvPr/>
        </p:nvSpPr>
        <p:spPr bwMode="auto">
          <a:xfrm>
            <a:off x="-20638" y="822325"/>
            <a:ext cx="9145588"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   ) 3. </a:t>
            </a:r>
            <a:r>
              <a:rPr lang="en-US" altLang="zh-CN" sz="3200" u="sng" dirty="0">
                <a:solidFill>
                  <a:srgbClr val="000000"/>
                </a:solidFill>
                <a:latin typeface="宋体" panose="02010600030101010101" pitchFamily="2" charset="-122"/>
              </a:rPr>
              <a:t>   </a:t>
            </a:r>
            <a:r>
              <a:rPr lang="en-US" altLang="zh-CN" sz="3200" u="sng" dirty="0" smtClean="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 </a:t>
            </a:r>
            <a:r>
              <a:rPr lang="en-US" altLang="zh-CN" sz="3200" dirty="0">
                <a:solidFill>
                  <a:srgbClr val="000000"/>
                </a:solidFill>
                <a:latin typeface="宋体" panose="02010600030101010101" pitchFamily="2" charset="-122"/>
              </a:rPr>
              <a:t>no light outside, everywhere is </a:t>
            </a:r>
            <a:r>
              <a:rPr lang="en-US" altLang="zh-CN" sz="3200" u="sng" dirty="0">
                <a:solidFill>
                  <a:srgbClr val="000000"/>
                </a:solidFill>
                <a:latin typeface="宋体" panose="02010600030101010101" pitchFamily="2" charset="-122"/>
              </a:rPr>
              <a:t>  </a:t>
            </a:r>
            <a:r>
              <a:rPr lang="en-US" altLang="zh-CN" sz="3200" u="sng" dirty="0" smtClean="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 </a:t>
            </a:r>
            <a:r>
              <a:rPr lang="en-US" altLang="zh-CN" sz="3200" dirty="0">
                <a:solidFill>
                  <a:srgbClr val="000000"/>
                </a:solidFill>
                <a:latin typeface="宋体" panose="02010600030101010101" pitchFamily="2" charset="-122"/>
              </a:rPr>
              <a:t>dark.</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A. Because; completely           </a:t>
            </a:r>
          </a:p>
          <a:p>
            <a:pPr eaLnBrk="1" hangingPunct="1"/>
            <a:r>
              <a:rPr lang="en-US" altLang="zh-CN" sz="3200" dirty="0">
                <a:latin typeface="宋体" panose="02010600030101010101" pitchFamily="2" charset="-122"/>
              </a:rPr>
              <a:t>B. Because; complete      	</a:t>
            </a:r>
          </a:p>
          <a:p>
            <a:pPr eaLnBrk="1" hangingPunct="1"/>
            <a:r>
              <a:rPr lang="en-US" altLang="zh-CN" sz="3200" dirty="0">
                <a:latin typeface="宋体" panose="02010600030101010101" pitchFamily="2" charset="-122"/>
              </a:rPr>
              <a:t>C. With; completely              </a:t>
            </a:r>
          </a:p>
          <a:p>
            <a:pPr eaLnBrk="1" hangingPunct="1"/>
            <a:r>
              <a:rPr lang="en-US" altLang="zh-CN" sz="3200" dirty="0">
                <a:latin typeface="宋体" panose="02010600030101010101" pitchFamily="2" charset="-122"/>
              </a:rPr>
              <a:t>D. With; complete</a:t>
            </a:r>
          </a:p>
          <a:p>
            <a:pPr eaLnBrk="1" hangingPunct="1"/>
            <a:r>
              <a:rPr lang="en-US" altLang="zh-CN" sz="3200" dirty="0">
                <a:latin typeface="宋体" panose="02010600030101010101" pitchFamily="2" charset="-122"/>
              </a:rPr>
              <a:t>(   ) 4. We were </a:t>
            </a:r>
            <a:r>
              <a:rPr lang="en-US" altLang="zh-CN" sz="3200" u="sng" dirty="0">
                <a:latin typeface="宋体" panose="02010600030101010101" pitchFamily="2" charset="-122"/>
              </a:rPr>
              <a:t>  </a:t>
            </a:r>
            <a:r>
              <a:rPr lang="en-US" altLang="zh-CN" sz="3200" u="sng" dirty="0" smtClean="0">
                <a:latin typeface="宋体" panose="02010600030101010101" pitchFamily="2" charset="-122"/>
              </a:rPr>
              <a:t>   </a:t>
            </a:r>
            <a:r>
              <a:rPr lang="en-US" altLang="zh-CN" sz="3200" dirty="0">
                <a:latin typeface="宋体" panose="02010600030101010101" pitchFamily="2" charset="-122"/>
              </a:rPr>
              <a:t>shocked </a:t>
            </a:r>
            <a:r>
              <a:rPr lang="en-US" altLang="zh-CN" sz="3200" u="sng" dirty="0">
                <a:latin typeface="宋体" panose="02010600030101010101" pitchFamily="2" charset="-122"/>
              </a:rPr>
              <a:t>  </a:t>
            </a:r>
            <a:r>
              <a:rPr lang="en-US" altLang="zh-CN" sz="3200" u="sng" dirty="0" smtClean="0">
                <a:latin typeface="宋体" panose="02010600030101010101" pitchFamily="2" charset="-122"/>
              </a:rPr>
              <a:t>   </a:t>
            </a:r>
            <a:r>
              <a:rPr lang="en-US" altLang="zh-CN" sz="3200" dirty="0" smtClean="0">
                <a:latin typeface="宋体" panose="02010600030101010101" pitchFamily="2" charset="-122"/>
              </a:rPr>
              <a:t> </a:t>
            </a:r>
            <a:r>
              <a:rPr lang="en-US" altLang="zh-CN" sz="3200" dirty="0">
                <a:latin typeface="宋体" panose="02010600030101010101" pitchFamily="2" charset="-122"/>
              </a:rPr>
              <a:t>we couldn’t say a word.</a:t>
            </a:r>
          </a:p>
          <a:p>
            <a:pPr eaLnBrk="1" hangingPunct="1"/>
            <a:r>
              <a:rPr lang="en-US" altLang="zh-CN" sz="3200" dirty="0">
                <a:latin typeface="宋体" panose="02010600030101010101" pitchFamily="2" charset="-122"/>
              </a:rPr>
              <a:t>A. very; that  </a:t>
            </a:r>
            <a:r>
              <a:rPr lang="en-US" altLang="zh-CN" sz="3200" dirty="0" smtClean="0">
                <a:latin typeface="宋体" panose="02010600030101010101" pitchFamily="2" charset="-122"/>
              </a:rPr>
              <a:t> </a:t>
            </a:r>
            <a:r>
              <a:rPr lang="en-US" altLang="zh-CN" sz="3200" dirty="0">
                <a:latin typeface="宋体" panose="02010600030101010101" pitchFamily="2" charset="-122"/>
              </a:rPr>
              <a:t>B. such; that   	</a:t>
            </a:r>
          </a:p>
          <a:p>
            <a:pPr eaLnBrk="1" hangingPunct="1"/>
            <a:r>
              <a:rPr lang="en-US" altLang="zh-CN" sz="3200" dirty="0">
                <a:latin typeface="宋体" panose="02010600030101010101" pitchFamily="2" charset="-122"/>
              </a:rPr>
              <a:t>C. too ;to   </a:t>
            </a:r>
            <a:r>
              <a:rPr lang="en-US" altLang="zh-CN" sz="3200" dirty="0" smtClean="0">
                <a:latin typeface="宋体" panose="02010600030101010101" pitchFamily="2" charset="-122"/>
              </a:rPr>
              <a:t> </a:t>
            </a:r>
            <a:r>
              <a:rPr lang="en-US" altLang="zh-CN" sz="3200" dirty="0">
                <a:latin typeface="宋体" panose="02010600030101010101" pitchFamily="2" charset="-122"/>
              </a:rPr>
              <a:t>D. so; that  </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179388" y="796925"/>
            <a:ext cx="557212"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4" name="文本框 3"/>
          <p:cNvSpPr txBox="1">
            <a:spLocks noChangeArrowheads="1"/>
          </p:cNvSpPr>
          <p:nvPr/>
        </p:nvSpPr>
        <p:spPr bwMode="auto">
          <a:xfrm>
            <a:off x="165100" y="3802063"/>
            <a:ext cx="5556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4339" name="文本框 99"/>
          <p:cNvSpPr txBox="1">
            <a:spLocks noChangeArrowheads="1"/>
          </p:cNvSpPr>
          <p:nvPr/>
        </p:nvSpPr>
        <p:spPr bwMode="auto">
          <a:xfrm>
            <a:off x="4763" y="1158875"/>
            <a:ext cx="9148762"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5. He remembered he </a:t>
            </a:r>
            <a:r>
              <a:rPr lang="en-US" altLang="zh-CN" sz="3200" u="sng" dirty="0">
                <a:latin typeface="宋体" panose="02010600030101010101" pitchFamily="2" charset="-122"/>
              </a:rPr>
              <a:t>   </a:t>
            </a:r>
            <a:r>
              <a:rPr lang="en-US" altLang="zh-CN" sz="3200" dirty="0" smtClean="0">
                <a:latin typeface="宋体" panose="02010600030101010101" pitchFamily="2" charset="-122"/>
              </a:rPr>
              <a:t>the </a:t>
            </a:r>
            <a:r>
              <a:rPr lang="en-US" altLang="zh-CN" sz="3200" dirty="0">
                <a:latin typeface="宋体" panose="02010600030101010101" pitchFamily="2" charset="-122"/>
              </a:rPr>
              <a:t>newspaper when he heard the news.</a:t>
            </a:r>
          </a:p>
          <a:p>
            <a:pPr eaLnBrk="1" hangingPunct="1"/>
            <a:r>
              <a:rPr lang="en-US" altLang="zh-CN" sz="3200" dirty="0">
                <a:latin typeface="宋体" panose="02010600030101010101" pitchFamily="2" charset="-122"/>
              </a:rPr>
              <a:t>	A. was looking through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looked through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C. would look through             </a:t>
            </a:r>
          </a:p>
          <a:p>
            <a:pPr eaLnBrk="1" hangingPunct="1"/>
            <a:r>
              <a:rPr lang="en-US" altLang="zh-CN" sz="3200" dirty="0">
                <a:latin typeface="宋体" panose="02010600030101010101" pitchFamily="2" charset="-122"/>
              </a:rPr>
              <a:t>	D. is looking through</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34950" y="1182688"/>
            <a:ext cx="43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5363" name="文本框 99"/>
          <p:cNvSpPr txBox="1">
            <a:spLocks noChangeArrowheads="1"/>
          </p:cNvSpPr>
          <p:nvPr/>
        </p:nvSpPr>
        <p:spPr bwMode="auto">
          <a:xfrm>
            <a:off x="-19050" y="596900"/>
            <a:ext cx="914717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rPr>
              <a:t>二、翻译句子</a:t>
            </a:r>
          </a:p>
          <a:p>
            <a:pPr eaLnBrk="1" hangingPunct="1"/>
            <a:r>
              <a:rPr lang="en-US" altLang="zh-CN" sz="3200" dirty="0">
                <a:solidFill>
                  <a:srgbClr val="000000"/>
                </a:solidFill>
              </a:rPr>
              <a:t>1. </a:t>
            </a:r>
            <a:r>
              <a:rPr lang="zh-CN" altLang="en-US" sz="3200" dirty="0"/>
              <a:t>说实话，你们给我的压力太大了。</a:t>
            </a:r>
            <a:endParaRPr lang="zh-CN" altLang="en-US" sz="3200" dirty="0">
              <a:solidFill>
                <a:srgbClr val="000000"/>
              </a:solidFill>
            </a:endParaRPr>
          </a:p>
          <a:p>
            <a:pPr eaLnBrk="1" hangingPunct="1"/>
            <a:r>
              <a:rPr lang="en-US" altLang="zh-CN" sz="3200" dirty="0">
                <a:solidFill>
                  <a:srgbClr val="000000"/>
                </a:solidFill>
              </a:rPr>
              <a:t>___________________________________________________________________________</a:t>
            </a:r>
          </a:p>
          <a:p>
            <a:pPr eaLnBrk="1" hangingPunct="1"/>
            <a:r>
              <a:rPr lang="en-US" altLang="zh-CN" sz="3200" dirty="0">
                <a:solidFill>
                  <a:srgbClr val="000000"/>
                </a:solidFill>
              </a:rPr>
              <a:t>2. </a:t>
            </a:r>
            <a:r>
              <a:rPr lang="zh-CN" altLang="en-US" sz="3200" dirty="0">
                <a:solidFill>
                  <a:srgbClr val="000000"/>
                </a:solidFill>
              </a:rPr>
              <a:t>听到这个消息我们很震惊。</a:t>
            </a:r>
          </a:p>
          <a:p>
            <a:pPr eaLnBrk="1" hangingPunct="1"/>
            <a:r>
              <a:rPr lang="en-US" altLang="zh-CN" sz="3200" dirty="0">
                <a:solidFill>
                  <a:srgbClr val="000000"/>
                </a:solidFill>
              </a:rPr>
              <a:t>___________________________________________________________________________</a:t>
            </a:r>
          </a:p>
          <a:p>
            <a:pPr eaLnBrk="1" hangingPunct="1"/>
            <a:r>
              <a:rPr lang="en-US" altLang="zh-CN" sz="3200" dirty="0">
                <a:solidFill>
                  <a:srgbClr val="000000"/>
                </a:solidFill>
              </a:rPr>
              <a:t>3. </a:t>
            </a:r>
            <a:r>
              <a:rPr lang="zh-CN" altLang="en-US" sz="3200" dirty="0">
                <a:solidFill>
                  <a:srgbClr val="000000"/>
                </a:solidFill>
              </a:rPr>
              <a:t>他没犯任何错误地弹完了这首曲子。</a:t>
            </a:r>
          </a:p>
          <a:p>
            <a:pPr eaLnBrk="1" hangingPunct="1"/>
            <a:r>
              <a:rPr lang="en-US" altLang="zh-CN" sz="3200" dirty="0">
                <a:solidFill>
                  <a:srgbClr val="000000"/>
                </a:solidFill>
              </a:rPr>
              <a:t>___________________________________________________________________________</a:t>
            </a:r>
            <a:endParaRPr lang="zh-CN" altLang="en-US" sz="3200" dirty="0"/>
          </a:p>
        </p:txBody>
      </p:sp>
      <p:sp>
        <p:nvSpPr>
          <p:cNvPr id="3" name="文本框 2"/>
          <p:cNvSpPr txBox="1">
            <a:spLocks noChangeArrowheads="1"/>
          </p:cNvSpPr>
          <p:nvPr/>
        </p:nvSpPr>
        <p:spPr bwMode="auto">
          <a:xfrm>
            <a:off x="458788" y="1557338"/>
            <a:ext cx="84439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To tell the truth, you give me too much pressure.</a:t>
            </a:r>
          </a:p>
        </p:txBody>
      </p:sp>
      <p:sp>
        <p:nvSpPr>
          <p:cNvPr id="4" name="文本框 3"/>
          <p:cNvSpPr txBox="1">
            <a:spLocks noChangeArrowheads="1"/>
          </p:cNvSpPr>
          <p:nvPr/>
        </p:nvSpPr>
        <p:spPr bwMode="auto">
          <a:xfrm>
            <a:off x="473075" y="2990850"/>
            <a:ext cx="712946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We were shocked to hear the news.</a:t>
            </a:r>
          </a:p>
        </p:txBody>
      </p:sp>
      <p:sp>
        <p:nvSpPr>
          <p:cNvPr id="5" name="文本框 4"/>
          <p:cNvSpPr txBox="1">
            <a:spLocks noChangeArrowheads="1"/>
          </p:cNvSpPr>
          <p:nvPr/>
        </p:nvSpPr>
        <p:spPr bwMode="auto">
          <a:xfrm>
            <a:off x="458788" y="4492625"/>
            <a:ext cx="8483600"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He finished playing the music without making any mistake.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6387" name="文本框 99"/>
          <p:cNvSpPr txBox="1">
            <a:spLocks noChangeArrowheads="1"/>
          </p:cNvSpPr>
          <p:nvPr/>
        </p:nvSpPr>
        <p:spPr bwMode="auto">
          <a:xfrm>
            <a:off x="-20638" y="603250"/>
            <a:ext cx="9174163"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4. </a:t>
            </a:r>
            <a:r>
              <a:rPr lang="zh-CN" altLang="en-US" sz="3200" dirty="0">
                <a:solidFill>
                  <a:srgbClr val="000000"/>
                </a:solidFill>
                <a:latin typeface="宋体" panose="02010600030101010101" pitchFamily="2" charset="-122"/>
              </a:rPr>
              <a:t>他很害羞，以致和别人交流都有困难。</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5. </a:t>
            </a:r>
            <a:r>
              <a:rPr lang="zh-CN" altLang="en-US" sz="3200" dirty="0">
                <a:solidFill>
                  <a:srgbClr val="000000"/>
                </a:solidFill>
                <a:latin typeface="宋体" panose="02010600030101010101" pitchFamily="2" charset="-122"/>
              </a:rPr>
              <a:t>别把剩下的食物扔掉。</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488950" y="1057275"/>
            <a:ext cx="8262938"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He is so shy that he has trouble communicating with others.</a:t>
            </a:r>
          </a:p>
        </p:txBody>
      </p:sp>
      <p:sp>
        <p:nvSpPr>
          <p:cNvPr id="4" name="文本框 3"/>
          <p:cNvSpPr txBox="1">
            <a:spLocks noChangeArrowheads="1"/>
          </p:cNvSpPr>
          <p:nvPr/>
        </p:nvSpPr>
        <p:spPr bwMode="auto">
          <a:xfrm>
            <a:off x="488950" y="2600325"/>
            <a:ext cx="80264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Don't throw the rest of the food away.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7411" name="文本框 99"/>
          <p:cNvSpPr txBox="1">
            <a:spLocks noChangeArrowheads="1"/>
          </p:cNvSpPr>
          <p:nvPr/>
        </p:nvSpPr>
        <p:spPr bwMode="auto">
          <a:xfrm>
            <a:off x="-20638" y="606425"/>
            <a:ext cx="9186863"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000" dirty="0">
                <a:solidFill>
                  <a:srgbClr val="000000"/>
                </a:solidFill>
                <a:latin typeface="宋体" panose="02010600030101010101" pitchFamily="2" charset="-122"/>
              </a:rPr>
              <a:t>三、</a:t>
            </a:r>
            <a:r>
              <a:rPr lang="zh-CN" altLang="en-US" sz="3000" dirty="0">
                <a:latin typeface="宋体" panose="02010600030101010101" pitchFamily="2" charset="-122"/>
              </a:rPr>
              <a:t>读写综合</a:t>
            </a:r>
          </a:p>
          <a:p>
            <a:pPr eaLnBrk="1" hangingPunct="1"/>
            <a:r>
              <a:rPr lang="en-US" altLang="zh-CN" sz="3000" dirty="0">
                <a:latin typeface="宋体" panose="02010600030101010101" pitchFamily="2" charset="-122"/>
              </a:rPr>
              <a:t>A</a:t>
            </a:r>
            <a:r>
              <a:rPr lang="zh-CN" altLang="en-US" sz="3000" dirty="0">
                <a:latin typeface="宋体" panose="02010600030101010101" pitchFamily="2" charset="-122"/>
              </a:rPr>
              <a:t>、信息归纳</a:t>
            </a:r>
          </a:p>
          <a:p>
            <a:pPr eaLnBrk="1" hangingPunct="1"/>
            <a:r>
              <a:rPr lang="zh-CN" altLang="en-US" sz="3000" dirty="0">
                <a:latin typeface="宋体" panose="02010600030101010101" pitchFamily="2" charset="-122"/>
              </a:rPr>
              <a:t>阅读下面这篇文章，根据所提供的信息，完成信息卡。</a:t>
            </a:r>
          </a:p>
          <a:p>
            <a:pPr eaLnBrk="1" hangingPunct="1"/>
            <a:r>
              <a:rPr lang="en-US" altLang="zh-CN" sz="3000" dirty="0">
                <a:latin typeface="宋体" panose="02010600030101010101" pitchFamily="2" charset="-122"/>
              </a:rPr>
              <a:t>       It was a Tuesday afternoon. The class was over and we were leaving school one by one. Suddenly we saw a truck coming round the corner near the school. It was carrying some large bags of rice. Unfortunately one of the bags of rice fell off the truck. It landed right in the middle of the road. We knew it would cause a traffic accident. </a:t>
            </a:r>
            <a:endParaRPr lang="zh-CN" altLang="en-US" sz="3000" dirty="0">
              <a:latin typeface="宋体" panose="0201060003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8435" name="文本框 99"/>
          <p:cNvSpPr txBox="1">
            <a:spLocks noChangeArrowheads="1"/>
          </p:cNvSpPr>
          <p:nvPr/>
        </p:nvSpPr>
        <p:spPr bwMode="auto">
          <a:xfrm>
            <a:off x="19050" y="609600"/>
            <a:ext cx="9094788"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00025"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So we went up to move away the bag.</a:t>
            </a:r>
          </a:p>
          <a:p>
            <a:pPr eaLnBrk="1" hangingPunct="1"/>
            <a:r>
              <a:rPr lang="en-US" altLang="zh-CN" sz="3200" dirty="0">
                <a:latin typeface="宋体" panose="02010600030101010101" pitchFamily="2" charset="-122"/>
              </a:rPr>
              <a:t>Just when we were going to move the bag away, we heard the sound of a motorbike. It was coming round the corner. The man on the motorbike was driving so fast that he hit the bag and fell off his motorbike. The man lay on the road. Luckily, he was fine except that his leg was hurt a little.</a:t>
            </a:r>
            <a:endParaRPr lang="zh-CN" altLang="en-US" sz="3200" dirty="0">
              <a:latin typeface="宋体" panose="02010600030101010101" pitchFamily="2" charset="-122"/>
            </a:endParaRPr>
          </a:p>
        </p:txBody>
      </p:sp>
      <p:pic>
        <p:nvPicPr>
          <p:cNvPr id="18436" name="图片 1073742873"/>
          <p:cNvPicPr>
            <a:picLocks noChangeAspect="1" noChangeArrowheads="1"/>
          </p:cNvPicPr>
          <p:nvPr/>
        </p:nvPicPr>
        <p:blipFill>
          <a:blip r:embed="rId2" cstate="email">
            <a:grayscl/>
          </a:blip>
          <a:srcRect/>
          <a:stretch>
            <a:fillRect/>
          </a:stretch>
        </p:blipFill>
        <p:spPr bwMode="auto">
          <a:xfrm>
            <a:off x="6108700" y="4484688"/>
            <a:ext cx="2719388" cy="197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9459" name="文本框 99"/>
          <p:cNvSpPr txBox="1">
            <a:spLocks noChangeArrowheads="1"/>
          </p:cNvSpPr>
          <p:nvPr/>
        </p:nvSpPr>
        <p:spPr bwMode="auto">
          <a:xfrm>
            <a:off x="-6350" y="622300"/>
            <a:ext cx="9159875"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000" dirty="0">
                <a:latin typeface="宋体" panose="02010600030101010101" pitchFamily="2" charset="-122"/>
              </a:rPr>
              <a:t>    </a:t>
            </a:r>
            <a:r>
              <a:rPr lang="en-US" altLang="zh-CN" sz="3000" dirty="0" smtClean="0">
                <a:latin typeface="宋体" panose="02010600030101010101" pitchFamily="2" charset="-122"/>
              </a:rPr>
              <a:t>We </a:t>
            </a:r>
            <a:r>
              <a:rPr lang="en-US" altLang="zh-CN" sz="3000" dirty="0">
                <a:latin typeface="宋体" panose="02010600030101010101" pitchFamily="2" charset="-122"/>
              </a:rPr>
              <a:t>hurried to help. Lin Tao and I carried the man to the school gatekeeper’s room. Li </a:t>
            </a:r>
            <a:r>
              <a:rPr lang="en-US" altLang="zh-CN" sz="3000" dirty="0" err="1">
                <a:latin typeface="宋体" panose="02010600030101010101" pitchFamily="2" charset="-122"/>
              </a:rPr>
              <a:t>Hua</a:t>
            </a:r>
            <a:r>
              <a:rPr lang="en-US" altLang="zh-CN" sz="3000" dirty="0">
                <a:latin typeface="宋体" panose="02010600030101010101" pitchFamily="2" charset="-122"/>
              </a:rPr>
              <a:t> went to the school doctor to get some medicine. While Yang Min was trying to stop the traffic, Jiang Wei moved the bag away. We together looked after the man until his wife came. We couldn’t arrive home at the usual time that afternoon. But our parents praised us a lot. They said we did the right thing. When someone needs help, everybody should reach out their hands to do something for him.</a:t>
            </a:r>
            <a:endParaRPr lang="zh-CN" altLang="en-US" sz="3000" dirty="0">
              <a:latin typeface="宋体" panose="02010600030101010101" pitchFamily="2" charset="-122"/>
            </a:endParaRPr>
          </a:p>
        </p:txBody>
      </p:sp>
      <p:pic>
        <p:nvPicPr>
          <p:cNvPr id="19460" name="图片 1073742874"/>
          <p:cNvPicPr>
            <a:picLocks noChangeAspect="1" noChangeArrowheads="1"/>
          </p:cNvPicPr>
          <p:nvPr/>
        </p:nvPicPr>
        <p:blipFill>
          <a:blip r:embed="rId2" cstate="email">
            <a:grayscl/>
          </a:blip>
          <a:srcRect/>
          <a:stretch>
            <a:fillRect/>
          </a:stretch>
        </p:blipFill>
        <p:spPr bwMode="auto">
          <a:xfrm>
            <a:off x="7072313" y="5511800"/>
            <a:ext cx="1757362"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0483" name="文本框 99"/>
          <p:cNvSpPr txBox="1">
            <a:spLocks noChangeArrowheads="1"/>
          </p:cNvSpPr>
          <p:nvPr/>
        </p:nvSpPr>
        <p:spPr bwMode="auto">
          <a:xfrm>
            <a:off x="-33338" y="728663"/>
            <a:ext cx="91328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dirty="0">
                <a:latin typeface="宋体" panose="02010600030101010101" pitchFamily="2" charset="-122"/>
              </a:rPr>
              <a:t>Information card</a:t>
            </a:r>
          </a:p>
        </p:txBody>
      </p:sp>
      <p:graphicFrame>
        <p:nvGraphicFramePr>
          <p:cNvPr id="2" name="表格 -1"/>
          <p:cNvGraphicFramePr>
            <a:graphicFrameLocks noGrp="1"/>
          </p:cNvGraphicFramePr>
          <p:nvPr/>
        </p:nvGraphicFramePr>
        <p:xfrm>
          <a:off x="136525" y="1562100"/>
          <a:ext cx="8859838" cy="4093214"/>
        </p:xfrm>
        <a:graphic>
          <a:graphicData uri="http://schemas.openxmlformats.org/drawingml/2006/table">
            <a:tbl>
              <a:tblPr/>
              <a:tblGrid>
                <a:gridCol w="4271963">
                  <a:extLst>
                    <a:ext uri="{9D8B030D-6E8A-4147-A177-3AD203B41FA5}">
                      <a16:colId xmlns:a16="http://schemas.microsoft.com/office/drawing/2014/main" val="20000"/>
                    </a:ext>
                  </a:extLst>
                </a:gridCol>
                <a:gridCol w="460375">
                  <a:extLst>
                    <a:ext uri="{9D8B030D-6E8A-4147-A177-3AD203B41FA5}">
                      <a16:colId xmlns:a16="http://schemas.microsoft.com/office/drawing/2014/main" val="20001"/>
                    </a:ext>
                  </a:extLst>
                </a:gridCol>
                <a:gridCol w="4127500">
                  <a:extLst>
                    <a:ext uri="{9D8B030D-6E8A-4147-A177-3AD203B41FA5}">
                      <a16:colId xmlns:a16="http://schemas.microsoft.com/office/drawing/2014/main" val="20002"/>
                    </a:ext>
                  </a:extLst>
                </a:gridCol>
              </a:tblGrid>
              <a:tr h="52705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The day of the accident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705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The thing that landed in the middle of the road</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5463">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The part of the body the man hurt</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705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The student who tried to stop the traffic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705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The number of the students who helped the man</a:t>
                      </a:r>
                    </a:p>
                  </a:txBody>
                  <a:tcPr marL="0" marR="0" marT="0" marB="1"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3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 name="文本框 2"/>
          <p:cNvSpPr txBox="1">
            <a:spLocks noChangeArrowheads="1"/>
          </p:cNvSpPr>
          <p:nvPr/>
        </p:nvSpPr>
        <p:spPr bwMode="auto">
          <a:xfrm>
            <a:off x="5027613" y="1498600"/>
            <a:ext cx="21415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Tuesday</a:t>
            </a:r>
          </a:p>
        </p:txBody>
      </p:sp>
      <p:sp>
        <p:nvSpPr>
          <p:cNvPr id="4" name="文本框 3"/>
          <p:cNvSpPr txBox="1">
            <a:spLocks noChangeArrowheads="1"/>
          </p:cNvSpPr>
          <p:nvPr/>
        </p:nvSpPr>
        <p:spPr bwMode="auto">
          <a:xfrm>
            <a:off x="5008563" y="1955800"/>
            <a:ext cx="403383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smtClean="0">
                <a:solidFill>
                  <a:srgbClr val="FF0000"/>
                </a:solidFill>
              </a:rPr>
              <a:t>one </a:t>
            </a:r>
            <a:r>
              <a:rPr lang="zh-CN" altLang="en-US" sz="2800" dirty="0">
                <a:solidFill>
                  <a:srgbClr val="FF0000"/>
                </a:solidFill>
              </a:rPr>
              <a:t>of the bags of rice/a bag of rice</a:t>
            </a:r>
          </a:p>
        </p:txBody>
      </p:sp>
      <p:sp>
        <p:nvSpPr>
          <p:cNvPr id="5" name="文本框 4"/>
          <p:cNvSpPr txBox="1">
            <a:spLocks noChangeArrowheads="1"/>
          </p:cNvSpPr>
          <p:nvPr/>
        </p:nvSpPr>
        <p:spPr bwMode="auto">
          <a:xfrm>
            <a:off x="5016500" y="3046413"/>
            <a:ext cx="367188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his leg    </a:t>
            </a:r>
          </a:p>
        </p:txBody>
      </p:sp>
      <p:sp>
        <p:nvSpPr>
          <p:cNvPr id="6" name="文本框 5"/>
          <p:cNvSpPr txBox="1">
            <a:spLocks noChangeArrowheads="1"/>
          </p:cNvSpPr>
          <p:nvPr/>
        </p:nvSpPr>
        <p:spPr bwMode="auto">
          <a:xfrm>
            <a:off x="4970463" y="3787775"/>
            <a:ext cx="3546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Yang Min     </a:t>
            </a:r>
          </a:p>
        </p:txBody>
      </p:sp>
      <p:sp>
        <p:nvSpPr>
          <p:cNvPr id="7" name="文本框 6"/>
          <p:cNvSpPr txBox="1">
            <a:spLocks noChangeArrowheads="1"/>
          </p:cNvSpPr>
          <p:nvPr/>
        </p:nvSpPr>
        <p:spPr bwMode="auto">
          <a:xfrm>
            <a:off x="5054600" y="4664075"/>
            <a:ext cx="349091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five/5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前 预 习</a:t>
            </a:r>
          </a:p>
        </p:txBody>
      </p:sp>
      <p:sp>
        <p:nvSpPr>
          <p:cNvPr id="3075" name="文本框 99"/>
          <p:cNvSpPr txBox="1">
            <a:spLocks noChangeArrowheads="1"/>
          </p:cNvSpPr>
          <p:nvPr/>
        </p:nvSpPr>
        <p:spPr bwMode="auto">
          <a:xfrm>
            <a:off x="-33338" y="730250"/>
            <a:ext cx="9174163" cy="496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【单词】</a:t>
            </a:r>
          </a:p>
          <a:p>
            <a:pPr eaLnBrk="1" hangingPunct="1"/>
            <a:r>
              <a:rPr lang="en-US" altLang="zh-CN" sz="3200" dirty="0">
                <a:latin typeface="宋体" panose="02010600030101010101" pitchFamily="2" charset="-122"/>
              </a:rPr>
              <a:t>1.</a:t>
            </a:r>
            <a:r>
              <a:rPr lang="en-US" altLang="zh-CN" sz="3200" dirty="0">
                <a:solidFill>
                  <a:srgbClr val="000000"/>
                </a:solidFill>
                <a:latin typeface="宋体" panose="02010600030101010101" pitchFamily="2" charset="-122"/>
              </a:rPr>
              <a:t> </a:t>
            </a:r>
            <a:r>
              <a:rPr lang="zh-CN" altLang="en-US" sz="3200" dirty="0">
                <a:solidFill>
                  <a:srgbClr val="000000"/>
                </a:solidFill>
                <a:latin typeface="宋体" panose="02010600030101010101" pitchFamily="2" charset="-122"/>
              </a:rPr>
              <a:t>章节；段落</a:t>
            </a:r>
            <a:r>
              <a:rPr lang="en-US" altLang="zh-CN" sz="3200" dirty="0">
                <a:solidFill>
                  <a:srgbClr val="000000"/>
                </a:solidFill>
                <a:latin typeface="宋体" panose="02010600030101010101" pitchFamily="2" charset="-122"/>
              </a:rPr>
              <a:t>n.________________ 	</a:t>
            </a:r>
          </a:p>
          <a:p>
            <a:pPr eaLnBrk="1" hangingPunct="1"/>
            <a:r>
              <a:rPr lang="en-US" altLang="zh-CN" sz="3200" dirty="0">
                <a:latin typeface="宋体" panose="02010600030101010101" pitchFamily="2" charset="-122"/>
              </a:rPr>
              <a:t>2. </a:t>
            </a:r>
            <a:r>
              <a:rPr lang="zh-CN" altLang="en-US" sz="3200" dirty="0">
                <a:latin typeface="宋体" panose="02010600030101010101" pitchFamily="2" charset="-122"/>
              </a:rPr>
              <a:t>学生 </a:t>
            </a:r>
            <a:r>
              <a:rPr lang="en-US" altLang="zh-CN" sz="3200" dirty="0">
                <a:latin typeface="宋体" panose="02010600030101010101" pitchFamily="2" charset="-122"/>
              </a:rPr>
              <a:t>n.</a:t>
            </a:r>
            <a:r>
              <a:rPr lang="en-US" altLang="zh-CN" sz="3200" dirty="0">
                <a:solidFill>
                  <a:srgbClr val="000000"/>
                </a:solidFill>
                <a:latin typeface="宋体" panose="02010600030101010101" pitchFamily="2" charset="-122"/>
                <a:sym typeface="宋体" panose="02010600030101010101" pitchFamily="2" charset="-122"/>
              </a:rPr>
              <a:t>__________</a:t>
            </a:r>
          </a:p>
          <a:p>
            <a:pPr eaLnBrk="1" hangingPunct="1"/>
            <a:r>
              <a:rPr lang="en-US" altLang="zh-CN" sz="3200" dirty="0">
                <a:latin typeface="宋体" panose="02010600030101010101" pitchFamily="2" charset="-122"/>
              </a:rPr>
              <a:t>3. </a:t>
            </a:r>
            <a:r>
              <a:rPr lang="zh-CN" altLang="en-US" sz="3200" dirty="0">
                <a:latin typeface="宋体" panose="02010600030101010101" pitchFamily="2" charset="-122"/>
              </a:rPr>
              <a:t>彻底地；完全地</a:t>
            </a:r>
            <a:r>
              <a:rPr lang="en-US" altLang="zh-CN" sz="3200" i="1" dirty="0">
                <a:latin typeface="宋体" panose="02010600030101010101" pitchFamily="2" charset="-122"/>
              </a:rPr>
              <a:t>adv.</a:t>
            </a:r>
            <a:r>
              <a:rPr lang="en-US" altLang="zh-CN" sz="3200" dirty="0">
                <a:latin typeface="宋体" panose="02010600030101010101" pitchFamily="2" charset="-122"/>
              </a:rPr>
              <a:t>______________  	</a:t>
            </a:r>
          </a:p>
          <a:p>
            <a:pPr eaLnBrk="1" hangingPunct="1"/>
            <a:r>
              <a:rPr lang="en-US" altLang="zh-CN" sz="3200" dirty="0">
                <a:latin typeface="宋体" panose="02010600030101010101" pitchFamily="2" charset="-122"/>
              </a:rPr>
              <a:t>4. </a:t>
            </a:r>
            <a:r>
              <a:rPr lang="zh-CN" altLang="en-US" sz="3200" dirty="0">
                <a:latin typeface="宋体" panose="02010600030101010101" pitchFamily="2" charset="-122"/>
              </a:rPr>
              <a:t>惊愕的；受震惊的 </a:t>
            </a:r>
            <a:r>
              <a:rPr lang="en-US" altLang="zh-CN" sz="3200" dirty="0">
                <a:latin typeface="宋体" panose="02010600030101010101" pitchFamily="2" charset="-122"/>
              </a:rPr>
              <a:t>adj.  ____________</a:t>
            </a:r>
          </a:p>
          <a:p>
            <a:pPr eaLnBrk="1" hangingPunct="1"/>
            <a:r>
              <a:rPr lang="en-US" altLang="zh-CN" sz="3200" dirty="0">
                <a:latin typeface="宋体" panose="02010600030101010101" pitchFamily="2" charset="-122"/>
              </a:rPr>
              <a:t>5. </a:t>
            </a:r>
            <a:r>
              <a:rPr lang="zh-CN" altLang="en-US" sz="3200" dirty="0">
                <a:latin typeface="宋体" panose="02010600030101010101" pitchFamily="2" charset="-122"/>
              </a:rPr>
              <a:t>不久前； 最近</a:t>
            </a:r>
            <a:r>
              <a:rPr lang="en-US" altLang="zh-CN" sz="3200" dirty="0">
                <a:latin typeface="宋体" panose="02010600030101010101" pitchFamily="2" charset="-122"/>
              </a:rPr>
              <a:t>adv.______________	</a:t>
            </a:r>
          </a:p>
          <a:p>
            <a:pPr eaLnBrk="1" hangingPunct="1"/>
            <a:r>
              <a:rPr lang="en-US" altLang="zh-CN" sz="3200" dirty="0">
                <a:latin typeface="宋体" panose="02010600030101010101" pitchFamily="2" charset="-122"/>
              </a:rPr>
              <a:t>6. </a:t>
            </a:r>
            <a:r>
              <a:rPr lang="zh-CN" altLang="en-US" sz="3200" dirty="0">
                <a:latin typeface="宋体" panose="02010600030101010101" pitchFamily="2" charset="-122"/>
              </a:rPr>
              <a:t>恐怖主义者；恐怖分子 </a:t>
            </a:r>
            <a:r>
              <a:rPr lang="en-US" altLang="zh-CN" sz="3200" dirty="0">
                <a:latin typeface="宋体" panose="02010600030101010101" pitchFamily="2" charset="-122"/>
              </a:rPr>
              <a:t>n.  _____________</a:t>
            </a:r>
          </a:p>
          <a:p>
            <a:pPr eaLnBrk="1" hangingPunct="1"/>
            <a:r>
              <a:rPr lang="en-US" altLang="zh-CN" sz="3200" dirty="0">
                <a:latin typeface="宋体" panose="02010600030101010101" pitchFamily="2" charset="-122"/>
              </a:rPr>
              <a:t>7. </a:t>
            </a:r>
            <a:r>
              <a:rPr lang="zh-CN" altLang="en-US" sz="3200" dirty="0">
                <a:latin typeface="宋体" panose="02010600030101010101" pitchFamily="2" charset="-122"/>
              </a:rPr>
              <a:t>日期；日子 </a:t>
            </a:r>
            <a:r>
              <a:rPr lang="en-US" altLang="zh-CN" sz="3200" dirty="0">
                <a:latin typeface="宋体" panose="02010600030101010101" pitchFamily="2" charset="-122"/>
              </a:rPr>
              <a:t>n. _____________	</a:t>
            </a:r>
          </a:p>
          <a:p>
            <a:pPr eaLnBrk="1" hangingPunct="1"/>
            <a:r>
              <a:rPr lang="en-US" altLang="zh-CN" sz="3200" dirty="0">
                <a:latin typeface="宋体" panose="02010600030101010101" pitchFamily="2" charset="-122"/>
              </a:rPr>
              <a:t>8. </a:t>
            </a:r>
            <a:r>
              <a:rPr lang="zh-CN" altLang="en-US" sz="3200" dirty="0">
                <a:latin typeface="宋体" panose="02010600030101010101" pitchFamily="2" charset="-122"/>
              </a:rPr>
              <a:t>塔；塔楼 </a:t>
            </a:r>
            <a:r>
              <a:rPr lang="en-US" altLang="zh-CN" sz="3200" dirty="0">
                <a:latin typeface="宋体" panose="02010600030101010101" pitchFamily="2" charset="-122"/>
              </a:rPr>
              <a:t>n.  ___________</a:t>
            </a:r>
          </a:p>
          <a:p>
            <a:pPr eaLnBrk="1" hangingPunct="1"/>
            <a:r>
              <a:rPr lang="en-US" altLang="zh-CN" sz="3200" dirty="0">
                <a:latin typeface="宋体" panose="02010600030101010101" pitchFamily="2" charset="-122"/>
              </a:rPr>
              <a:t>9. </a:t>
            </a:r>
            <a:r>
              <a:rPr lang="zh-CN" altLang="en-US" sz="3200" dirty="0">
                <a:latin typeface="宋体" panose="02010600030101010101" pitchFamily="2" charset="-122"/>
              </a:rPr>
              <a:t>事实；真相 </a:t>
            </a:r>
            <a:r>
              <a:rPr lang="en-US" altLang="zh-CN" sz="3200" dirty="0">
                <a:latin typeface="宋体" panose="02010600030101010101" pitchFamily="2" charset="-122"/>
              </a:rPr>
              <a:t>n</a:t>
            </a:r>
            <a:r>
              <a:rPr lang="en-US" altLang="zh-CN" sz="3200" i="1" dirty="0">
                <a:latin typeface="宋体" panose="02010600030101010101" pitchFamily="2" charset="-122"/>
              </a:rPr>
              <a:t>.</a:t>
            </a:r>
            <a:r>
              <a:rPr lang="en-US" altLang="zh-CN" sz="3200" dirty="0">
                <a:latin typeface="宋体" panose="02010600030101010101" pitchFamily="2" charset="-122"/>
              </a:rPr>
              <a:t> ____________	</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3455988" y="1168400"/>
            <a:ext cx="244633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passage</a:t>
            </a:r>
          </a:p>
        </p:txBody>
      </p:sp>
      <p:sp>
        <p:nvSpPr>
          <p:cNvPr id="3" name="文本框 2"/>
          <p:cNvSpPr txBox="1">
            <a:spLocks noChangeArrowheads="1"/>
          </p:cNvSpPr>
          <p:nvPr/>
        </p:nvSpPr>
        <p:spPr bwMode="auto">
          <a:xfrm>
            <a:off x="2552700" y="1682750"/>
            <a:ext cx="2711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pupil</a:t>
            </a:r>
          </a:p>
        </p:txBody>
      </p:sp>
      <p:sp>
        <p:nvSpPr>
          <p:cNvPr id="4" name="文本框 3"/>
          <p:cNvSpPr txBox="1">
            <a:spLocks noChangeArrowheads="1"/>
          </p:cNvSpPr>
          <p:nvPr/>
        </p:nvSpPr>
        <p:spPr bwMode="auto">
          <a:xfrm>
            <a:off x="4597400" y="2170113"/>
            <a:ext cx="22701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completely </a:t>
            </a:r>
          </a:p>
        </p:txBody>
      </p:sp>
      <p:sp>
        <p:nvSpPr>
          <p:cNvPr id="5" name="文本框 4"/>
          <p:cNvSpPr txBox="1">
            <a:spLocks noChangeArrowheads="1"/>
          </p:cNvSpPr>
          <p:nvPr/>
        </p:nvSpPr>
        <p:spPr bwMode="auto">
          <a:xfrm>
            <a:off x="5387975" y="2713038"/>
            <a:ext cx="26416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silence </a:t>
            </a:r>
          </a:p>
        </p:txBody>
      </p:sp>
      <p:sp>
        <p:nvSpPr>
          <p:cNvPr id="6" name="文本框 5"/>
          <p:cNvSpPr txBox="1">
            <a:spLocks noChangeArrowheads="1"/>
          </p:cNvSpPr>
          <p:nvPr/>
        </p:nvSpPr>
        <p:spPr bwMode="auto">
          <a:xfrm>
            <a:off x="4457700" y="3157538"/>
            <a:ext cx="2341563"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recently</a:t>
            </a:r>
          </a:p>
        </p:txBody>
      </p:sp>
      <p:sp>
        <p:nvSpPr>
          <p:cNvPr id="7" name="文本框 6"/>
          <p:cNvSpPr txBox="1">
            <a:spLocks noChangeArrowheads="1"/>
          </p:cNvSpPr>
          <p:nvPr/>
        </p:nvSpPr>
        <p:spPr bwMode="auto">
          <a:xfrm>
            <a:off x="3775075" y="4146550"/>
            <a:ext cx="2624138"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date </a:t>
            </a:r>
          </a:p>
        </p:txBody>
      </p:sp>
      <p:sp>
        <p:nvSpPr>
          <p:cNvPr id="8" name="文本框 7"/>
          <p:cNvSpPr txBox="1">
            <a:spLocks noChangeArrowheads="1"/>
          </p:cNvSpPr>
          <p:nvPr/>
        </p:nvSpPr>
        <p:spPr bwMode="auto">
          <a:xfrm>
            <a:off x="3163888" y="4618038"/>
            <a:ext cx="2236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tower</a:t>
            </a:r>
          </a:p>
        </p:txBody>
      </p:sp>
      <p:sp>
        <p:nvSpPr>
          <p:cNvPr id="9" name="文本框 8"/>
          <p:cNvSpPr txBox="1">
            <a:spLocks noChangeArrowheads="1"/>
          </p:cNvSpPr>
          <p:nvPr/>
        </p:nvSpPr>
        <p:spPr bwMode="auto">
          <a:xfrm>
            <a:off x="3844925" y="5119688"/>
            <a:ext cx="2112963"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truth</a:t>
            </a:r>
          </a:p>
        </p:txBody>
      </p:sp>
      <p:sp>
        <p:nvSpPr>
          <p:cNvPr id="10" name="文本框 9"/>
          <p:cNvSpPr txBox="1">
            <a:spLocks noChangeArrowheads="1"/>
          </p:cNvSpPr>
          <p:nvPr/>
        </p:nvSpPr>
        <p:spPr bwMode="auto">
          <a:xfrm>
            <a:off x="5792788" y="3673475"/>
            <a:ext cx="234473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terrorists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linds(horizontal)">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linds(horizontal)">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linds(horizontal)">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1507" name="文本框 99"/>
          <p:cNvSpPr txBox="1">
            <a:spLocks noChangeArrowheads="1"/>
          </p:cNvSpPr>
          <p:nvPr/>
        </p:nvSpPr>
        <p:spPr bwMode="auto">
          <a:xfrm>
            <a:off x="201612" y="812800"/>
            <a:ext cx="8942388"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B. </a:t>
            </a:r>
            <a:r>
              <a:rPr lang="zh-CN" altLang="en-US" sz="3200" dirty="0">
                <a:latin typeface="宋体" panose="02010600030101010101" pitchFamily="2" charset="-122"/>
              </a:rPr>
              <a:t>书面表达</a:t>
            </a:r>
          </a:p>
          <a:p>
            <a:pPr eaLnBrk="1" hangingPunct="1"/>
            <a:r>
              <a:rPr lang="zh-CN" altLang="en-US" sz="3200" dirty="0">
                <a:latin typeface="宋体" panose="02010600030101010101" pitchFamily="2" charset="-122"/>
              </a:rPr>
              <a:t>俗话说：“予人玫瑰，手留余香。”在和谐社会里人与人之间的互帮互助已构成我们生活中的重要部分。我们会需要他人的帮助；但同时，我们也要学会帮助他人。请你结合身边的事例，以“帮助”为话题写一篇短文。</a:t>
            </a:r>
          </a:p>
          <a:p>
            <a:pPr eaLnBrk="1" hangingPunct="1"/>
            <a:r>
              <a:rPr lang="zh-CN" altLang="en-US" sz="3200" dirty="0">
                <a:latin typeface="宋体" panose="02010600030101010101" pitchFamily="2" charset="-122"/>
              </a:rPr>
              <a:t>要求：</a:t>
            </a:r>
          </a:p>
          <a:p>
            <a:pPr eaLnBrk="1" hangingPunct="1"/>
            <a:r>
              <a:rPr lang="en-US" altLang="zh-CN" sz="3200" dirty="0">
                <a:latin typeface="宋体" panose="02010600030101010101" pitchFamily="2" charset="-122"/>
              </a:rPr>
              <a:t>1. </a:t>
            </a:r>
            <a:r>
              <a:rPr lang="zh-CN" altLang="en-US" sz="3200" dirty="0">
                <a:latin typeface="宋体" panose="02010600030101010101" pitchFamily="2" charset="-122"/>
              </a:rPr>
              <a:t>帮助他人的好处。</a:t>
            </a:r>
          </a:p>
          <a:p>
            <a:pPr eaLnBrk="1" hangingPunct="1"/>
            <a:r>
              <a:rPr lang="en-US" altLang="zh-CN" sz="3200" dirty="0">
                <a:latin typeface="宋体" panose="02010600030101010101" pitchFamily="2" charset="-122"/>
              </a:rPr>
              <a:t>2. </a:t>
            </a:r>
            <a:r>
              <a:rPr lang="zh-CN" altLang="en-US" sz="3200" dirty="0">
                <a:latin typeface="宋体" panose="02010600030101010101" pitchFamily="2" charset="-122"/>
              </a:rPr>
              <a:t>谈谈你帮助别人或别人帮助你的一件事。</a:t>
            </a:r>
          </a:p>
          <a:p>
            <a:pPr eaLnBrk="1" hangingPunct="1"/>
            <a:r>
              <a:rPr lang="en-US" altLang="zh-CN" sz="3200" dirty="0">
                <a:latin typeface="宋体" panose="02010600030101010101" pitchFamily="2" charset="-122"/>
              </a:rPr>
              <a:t>3. </a:t>
            </a:r>
            <a:r>
              <a:rPr lang="zh-CN" altLang="en-US" sz="3200" dirty="0">
                <a:latin typeface="宋体" panose="02010600030101010101" pitchFamily="2" charset="-122"/>
              </a:rPr>
              <a:t>号召大家帮助他人，建造和谐社会。</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2531" name="文本框 99"/>
          <p:cNvSpPr txBox="1">
            <a:spLocks noChangeArrowheads="1"/>
          </p:cNvSpPr>
          <p:nvPr/>
        </p:nvSpPr>
        <p:spPr bwMode="auto">
          <a:xfrm>
            <a:off x="349250" y="632400"/>
            <a:ext cx="85280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333333"/>
                </a:solidFill>
                <a:latin typeface="宋体" panose="02010600030101010101" pitchFamily="2" charset="-122"/>
              </a:rPr>
              <a:t>【写作思路点拨】</a:t>
            </a:r>
            <a:endParaRPr lang="zh-CN" altLang="en-US" sz="3200" dirty="0">
              <a:latin typeface="宋体" panose="02010600030101010101" pitchFamily="2" charset="-122"/>
            </a:endParaRPr>
          </a:p>
          <a:p>
            <a:pPr eaLnBrk="1" hangingPunct="1"/>
            <a:r>
              <a:rPr lang="zh-CN" altLang="en-US" sz="3200" dirty="0">
                <a:latin typeface="宋体" panose="02010600030101010101" pitchFamily="2" charset="-122"/>
              </a:rPr>
              <a:t>第一步：帮助别人的好处。</a:t>
            </a:r>
          </a:p>
          <a:p>
            <a:pPr eaLnBrk="1" hangingPunct="1"/>
            <a:r>
              <a:rPr lang="zh-CN" altLang="en-US" sz="3200" dirty="0">
                <a:latin typeface="宋体" panose="02010600030101010101" pitchFamily="2" charset="-122"/>
              </a:rPr>
              <a:t>参考句型：</a:t>
            </a:r>
          </a:p>
          <a:p>
            <a:pPr eaLnBrk="1" hangingPunct="1"/>
            <a:r>
              <a:rPr lang="en-US" altLang="zh-CN" sz="3200" dirty="0">
                <a:latin typeface="宋体" panose="02010600030101010101" pitchFamily="2" charset="-122"/>
              </a:rPr>
              <a:t>1.Helping others is </a:t>
            </a:r>
            <a:r>
              <a:rPr lang="en-US" altLang="zh-CN" sz="3200" u="sng" dirty="0">
                <a:latin typeface="宋体" panose="02010600030101010101" pitchFamily="2" charset="-122"/>
              </a:rPr>
              <a:t>    </a:t>
            </a:r>
            <a:r>
              <a:rPr lang="en-US" altLang="zh-CN" sz="3200" u="sng" dirty="0" smtClean="0">
                <a:latin typeface="宋体" panose="02010600030101010101" pitchFamily="2" charset="-122"/>
              </a:rPr>
              <a:t>  </a:t>
            </a:r>
            <a:r>
              <a:rPr lang="en-US" altLang="zh-CN" sz="3200" u="sng" dirty="0">
                <a:latin typeface="宋体" panose="02010600030101010101" pitchFamily="2" charset="-122"/>
              </a:rPr>
              <a:t>.</a:t>
            </a:r>
            <a:r>
              <a:rPr lang="en-US" altLang="zh-CN" sz="3200" dirty="0">
                <a:latin typeface="宋体" panose="02010600030101010101" pitchFamily="2" charset="-122"/>
              </a:rPr>
              <a:t>  </a:t>
            </a:r>
          </a:p>
          <a:p>
            <a:pPr eaLnBrk="1" hangingPunct="1"/>
            <a:r>
              <a:rPr lang="en-US" altLang="zh-CN" sz="3200" dirty="0">
                <a:latin typeface="宋体" panose="02010600030101010101" pitchFamily="2" charset="-122"/>
              </a:rPr>
              <a:t>2. While helping others, we feel </a:t>
            </a:r>
            <a:r>
              <a:rPr lang="en-US" altLang="zh-CN" sz="3200" u="sng" dirty="0">
                <a:latin typeface="宋体" panose="02010600030101010101" pitchFamily="2" charset="-122"/>
              </a:rPr>
              <a:t>  </a:t>
            </a:r>
            <a:r>
              <a:rPr lang="en-US" altLang="zh-CN" sz="3200" u="sng" dirty="0" smtClean="0">
                <a:latin typeface="宋体" panose="02010600030101010101" pitchFamily="2" charset="-122"/>
              </a:rPr>
              <a:t>   </a:t>
            </a:r>
            <a:r>
              <a:rPr lang="en-US" altLang="zh-CN" sz="3200" u="sng" dirty="0">
                <a:latin typeface="宋体" panose="02010600030101010101" pitchFamily="2" charset="-122"/>
              </a:rPr>
              <a:t>.</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3. Helping others can </a:t>
            </a:r>
            <a:r>
              <a:rPr lang="en-US" altLang="zh-CN" sz="3200" u="sng" dirty="0">
                <a:latin typeface="宋体" panose="02010600030101010101" pitchFamily="2" charset="-122"/>
              </a:rPr>
              <a:t>   </a:t>
            </a:r>
            <a:r>
              <a:rPr lang="en-US" altLang="zh-CN" sz="3200" u="sng" dirty="0" smtClean="0">
                <a:latin typeface="宋体" panose="02010600030101010101" pitchFamily="2" charset="-122"/>
              </a:rPr>
              <a:t>  </a:t>
            </a:r>
            <a:r>
              <a:rPr lang="en-US" altLang="zh-CN" sz="3200" u="sng" dirty="0">
                <a:latin typeface="宋体" panose="02010600030101010101" pitchFamily="2" charset="-122"/>
              </a:rPr>
              <a:t>.</a:t>
            </a:r>
            <a:endParaRPr lang="en-US" altLang="zh-CN" sz="3200" dirty="0">
              <a:latin typeface="宋体" panose="02010600030101010101" pitchFamily="2" charset="-122"/>
            </a:endParaRPr>
          </a:p>
          <a:p>
            <a:pPr eaLnBrk="1" hangingPunct="1"/>
            <a:r>
              <a:rPr lang="zh-CN" altLang="en-US" sz="3200" dirty="0">
                <a:latin typeface="宋体" panose="02010600030101010101" pitchFamily="2" charset="-122"/>
              </a:rPr>
              <a:t>第二步：你帮助别人或别人帮助你的一件事例（注意使用过去时）。</a:t>
            </a:r>
          </a:p>
          <a:p>
            <a:pPr eaLnBrk="1" hangingPunct="1"/>
            <a:r>
              <a:rPr lang="zh-CN" altLang="en-US" sz="3200" dirty="0">
                <a:latin typeface="宋体" panose="02010600030101010101" pitchFamily="2" charset="-122"/>
              </a:rPr>
              <a:t>参考句型：</a:t>
            </a:r>
          </a:p>
          <a:p>
            <a:pPr eaLnBrk="1" hangingPunct="1"/>
            <a:r>
              <a:rPr lang="zh-CN" altLang="en-US" sz="3200" u="sng" dirty="0" smtClean="0">
                <a:latin typeface="宋体" panose="02010600030101010101" pitchFamily="2" charset="-122"/>
              </a:rPr>
              <a:t>  </a:t>
            </a:r>
            <a:r>
              <a:rPr lang="en-US" altLang="zh-CN" sz="3200" u="sng" dirty="0" smtClean="0">
                <a:latin typeface="宋体" panose="02010600030101010101" pitchFamily="2" charset="-122"/>
              </a:rPr>
              <a:t>Time  </a:t>
            </a:r>
            <a:r>
              <a:rPr lang="en-US" altLang="zh-CN" sz="3200" dirty="0">
                <a:latin typeface="宋体" panose="02010600030101010101" pitchFamily="2" charset="-122"/>
              </a:rPr>
              <a:t>, while I was </a:t>
            </a:r>
            <a:r>
              <a:rPr lang="en-US" altLang="zh-CN" sz="3200" u="sng" dirty="0">
                <a:latin typeface="宋体" panose="02010600030101010101" pitchFamily="2" charset="-122"/>
              </a:rPr>
              <a:t>  </a:t>
            </a:r>
            <a:r>
              <a:rPr lang="en-US" altLang="zh-CN" sz="3200" u="sng" dirty="0" smtClean="0">
                <a:latin typeface="宋体" panose="02010600030101010101" pitchFamily="2" charset="-122"/>
              </a:rPr>
              <a:t>       </a:t>
            </a:r>
            <a:r>
              <a:rPr lang="en-US" altLang="zh-CN" sz="3200" dirty="0">
                <a:latin typeface="宋体" panose="02010600030101010101" pitchFamily="2" charset="-122"/>
              </a:rPr>
              <a:t>, </a:t>
            </a:r>
            <a:r>
              <a:rPr lang="en-US" altLang="zh-CN" sz="3200" u="sng" dirty="0" smtClean="0">
                <a:latin typeface="宋体" panose="02010600030101010101" pitchFamily="2" charset="-122"/>
              </a:rPr>
              <a:t> </a:t>
            </a:r>
            <a:r>
              <a:rPr lang="en-US" altLang="zh-CN" sz="3200" u="sng" dirty="0">
                <a:latin typeface="宋体" panose="02010600030101010101" pitchFamily="2" charset="-122"/>
              </a:rPr>
              <a:t>Person   </a:t>
            </a:r>
            <a:r>
              <a:rPr lang="en-US" altLang="zh-CN" sz="3200" dirty="0">
                <a:latin typeface="宋体" panose="02010600030101010101" pitchFamily="2" charset="-122"/>
              </a:rPr>
              <a:t> gave me a hand.   </a:t>
            </a:r>
            <a:endParaRPr lang="zh-CN" altLang="en-US" sz="3200" dirty="0">
              <a:latin typeface="宋体" panose="02010600030101010101"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3555" name="文本框 99"/>
          <p:cNvSpPr txBox="1">
            <a:spLocks noChangeArrowheads="1"/>
          </p:cNvSpPr>
          <p:nvPr/>
        </p:nvSpPr>
        <p:spPr bwMode="auto">
          <a:xfrm>
            <a:off x="36512" y="1571625"/>
            <a:ext cx="9107488"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第三步：号召大家互帮互助，建设和谐社会。</a:t>
            </a:r>
          </a:p>
          <a:p>
            <a:pPr eaLnBrk="1" hangingPunct="1"/>
            <a:r>
              <a:rPr lang="zh-CN" altLang="en-US" sz="3200" dirty="0">
                <a:latin typeface="宋体" panose="02010600030101010101" pitchFamily="2" charset="-122"/>
              </a:rPr>
              <a:t>参考句型：</a:t>
            </a:r>
          </a:p>
          <a:p>
            <a:pPr eaLnBrk="1" hangingPunct="1"/>
            <a:r>
              <a:rPr lang="en-US" altLang="zh-CN" sz="3200" dirty="0">
                <a:latin typeface="宋体" panose="02010600030101010101" pitchFamily="2" charset="-122"/>
              </a:rPr>
              <a:t>1.If we help each other, our life </a:t>
            </a:r>
            <a:r>
              <a:rPr lang="en-US" altLang="zh-CN" sz="3200" u="sng" dirty="0">
                <a:latin typeface="宋体" panose="02010600030101010101" pitchFamily="2" charset="-122"/>
              </a:rPr>
              <a:t>                   </a:t>
            </a:r>
            <a:endParaRPr lang="en-US" altLang="zh-CN" sz="3200" dirty="0">
              <a:latin typeface="宋体" panose="02010600030101010101" pitchFamily="2" charset="-122"/>
            </a:endParaRPr>
          </a:p>
          <a:p>
            <a:pPr eaLnBrk="1" hangingPunct="1"/>
            <a:r>
              <a:rPr lang="en-US" altLang="zh-CN" sz="3200" dirty="0" smtClean="0">
                <a:latin typeface="宋体" panose="02010600030101010101" pitchFamily="2" charset="-122"/>
              </a:rPr>
              <a:t>2.Let’s </a:t>
            </a:r>
            <a:r>
              <a:rPr lang="en-US" altLang="zh-CN" sz="3200" dirty="0">
                <a:latin typeface="宋体" panose="02010600030101010101" pitchFamily="2" charset="-122"/>
              </a:rPr>
              <a:t>give a hand to the people in need. </a:t>
            </a:r>
            <a:endParaRPr lang="zh-CN" altLang="en-US" sz="3200" dirty="0">
              <a:latin typeface="宋体" panose="0201060003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4579" name="文本框 99"/>
          <p:cNvSpPr txBox="1">
            <a:spLocks noChangeArrowheads="1"/>
          </p:cNvSpPr>
          <p:nvPr/>
        </p:nvSpPr>
        <p:spPr bwMode="auto">
          <a:xfrm>
            <a:off x="153988" y="695326"/>
            <a:ext cx="8990012"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spcBef>
                <a:spcPts val="3000"/>
              </a:spcBef>
            </a:pPr>
            <a:r>
              <a:rPr lang="en-US" altLang="zh-CN" sz="3200" dirty="0">
                <a:latin typeface="宋体" panose="02010600030101010101" pitchFamily="2" charset="-122"/>
              </a:rPr>
              <a:t>Helping Others is Helping Ourselves </a:t>
            </a:r>
            <a:r>
              <a:rPr lang="en-US" altLang="zh-CN" sz="3200" dirty="0" smtClean="0">
                <a:latin typeface="宋体" panose="02010600030101010101" pitchFamily="2" charset="-122"/>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r>
              <a:rPr lang="en-US" altLang="zh-CN" sz="3200" dirty="0" smtClean="0">
                <a:latin typeface="宋体" panose="02010600030101010101" pitchFamily="2" charset="-122"/>
                <a:sym typeface="宋体" panose="02010600030101010101" pitchFamily="2" charset="-122"/>
              </a:rPr>
              <a:t>_______________________________________</a:t>
            </a:r>
            <a:r>
              <a:rPr lang="en-US" altLang="zh-CN" sz="3200" dirty="0" smtClean="0">
                <a:latin typeface="宋体" panose="02010600030101010101" pitchFamily="2" charset="-122"/>
              </a:rPr>
              <a:t>________</a:t>
            </a:r>
            <a:r>
              <a:rPr lang="en-US" altLang="zh-CN" sz="3200" dirty="0" smtClean="0">
                <a:latin typeface="宋体" panose="02010600030101010101" pitchFamily="2" charset="-122"/>
                <a:sym typeface="宋体" panose="02010600030101010101" pitchFamily="2" charset="-122"/>
              </a:rPr>
              <a:t>_______________________________</a:t>
            </a:r>
            <a:r>
              <a:rPr lang="en-US" altLang="zh-CN" sz="3200" dirty="0" smtClean="0">
                <a:latin typeface="宋体" panose="02010600030101010101" pitchFamily="2" charset="-122"/>
              </a:rPr>
              <a:t> </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166688" y="1257300"/>
            <a:ext cx="89154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ts val="1800"/>
              </a:spcBef>
            </a:pPr>
            <a:r>
              <a:rPr lang="zh-CN" altLang="en-US" sz="2900" dirty="0">
                <a:solidFill>
                  <a:srgbClr val="FF0000"/>
                </a:solidFill>
              </a:rPr>
              <a:t>In our daily life, we will meet with a lot of trouble. So it is necessary for us to help others. It’s meaningful to help others. Helping others makes us happy, too. I remembered when I was in Grade 7. My classmate Julia was ill and had to stay in hospital for a few weeks. I offered to help her with her study. Every day, after school, I went to the hospital and studied with her. With my help, Julia didn’t miss any lessons and she got good grades at the end of the term.I think helping others is helping ourselves. If every one can help each other, our world will become more and more beautiful</a:t>
            </a:r>
            <a:r>
              <a:rPr lang="zh-CN" altLang="en-US" sz="2900" dirty="0" smtClean="0">
                <a:solidFill>
                  <a:srgbClr val="FF0000"/>
                </a:solidFill>
              </a:rPr>
              <a:t>. </a:t>
            </a:r>
            <a:endParaRPr lang="zh-CN" altLang="en-US" sz="29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4099" name="文本框 99"/>
          <p:cNvSpPr txBox="1">
            <a:spLocks noChangeArrowheads="1"/>
          </p:cNvSpPr>
          <p:nvPr/>
        </p:nvSpPr>
        <p:spPr bwMode="auto">
          <a:xfrm>
            <a:off x="33338" y="793750"/>
            <a:ext cx="9094787"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【短语】</a:t>
            </a:r>
          </a:p>
          <a:p>
            <a:pPr eaLnBrk="1" hangingPunct="1"/>
            <a:r>
              <a:rPr lang="en-US" altLang="zh-CN" sz="3200" dirty="0">
                <a:latin typeface="宋体" panose="02010600030101010101" pitchFamily="2" charset="-122"/>
              </a:rPr>
              <a:t>10. in history __________ 	</a:t>
            </a:r>
          </a:p>
          <a:p>
            <a:pPr eaLnBrk="1" hangingPunct="1"/>
            <a:r>
              <a:rPr lang="en-US" altLang="zh-CN" sz="3200" dirty="0">
                <a:latin typeface="宋体" panose="02010600030101010101" pitchFamily="2" charset="-122"/>
              </a:rPr>
              <a:t>11. for example _________</a:t>
            </a:r>
          </a:p>
          <a:p>
            <a:pPr eaLnBrk="1" hangingPunct="1"/>
            <a:r>
              <a:rPr lang="en-US" altLang="zh-CN" sz="3200" dirty="0">
                <a:latin typeface="宋体" panose="02010600030101010101" pitchFamily="2" charset="-122"/>
              </a:rPr>
              <a:t>12. be completely shocked____________	</a:t>
            </a:r>
          </a:p>
          <a:p>
            <a:pPr eaLnBrk="1" hangingPunct="1"/>
            <a:r>
              <a:rPr lang="en-US" altLang="zh-CN" sz="3200" dirty="0">
                <a:latin typeface="宋体" panose="02010600030101010101" pitchFamily="2" charset="-122"/>
              </a:rPr>
              <a:t>13. be shocked to… __________</a:t>
            </a:r>
          </a:p>
          <a:p>
            <a:pPr eaLnBrk="1" hangingPunct="1"/>
            <a:r>
              <a:rPr lang="en-US" altLang="zh-CN" sz="3200" dirty="0">
                <a:latin typeface="宋体" panose="02010600030101010101" pitchFamily="2" charset="-122"/>
              </a:rPr>
              <a:t>14. in silence ___________	</a:t>
            </a:r>
          </a:p>
          <a:p>
            <a:pPr eaLnBrk="1" hangingPunct="1"/>
            <a:r>
              <a:rPr lang="en-US" altLang="zh-CN" sz="3200" dirty="0">
                <a:latin typeface="宋体" panose="02010600030101010101" pitchFamily="2" charset="-122"/>
              </a:rPr>
              <a:t>15. take down ____________</a:t>
            </a:r>
          </a:p>
          <a:p>
            <a:pPr eaLnBrk="1" hangingPunct="1"/>
            <a:r>
              <a:rPr lang="en-US" altLang="zh-CN" sz="3200" dirty="0">
                <a:latin typeface="宋体" panose="02010600030101010101" pitchFamily="2" charset="-122"/>
              </a:rPr>
              <a:t>16. has meaning to sb.  ______________</a:t>
            </a:r>
          </a:p>
          <a:p>
            <a:pPr eaLnBrk="1" hangingPunct="1"/>
            <a:r>
              <a:rPr lang="en-US" altLang="zh-CN" sz="3200" dirty="0">
                <a:latin typeface="宋体" panose="02010600030101010101" pitchFamily="2" charset="-122"/>
              </a:rPr>
              <a:t>17. so…that… 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3222625" y="1257300"/>
            <a:ext cx="1905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历史上</a:t>
            </a:r>
          </a:p>
        </p:txBody>
      </p:sp>
      <p:sp>
        <p:nvSpPr>
          <p:cNvPr id="3" name="文本框 2"/>
          <p:cNvSpPr txBox="1">
            <a:spLocks noChangeArrowheads="1"/>
          </p:cNvSpPr>
          <p:nvPr/>
        </p:nvSpPr>
        <p:spPr bwMode="auto">
          <a:xfrm>
            <a:off x="3500438" y="1800225"/>
            <a:ext cx="1752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例如</a:t>
            </a:r>
          </a:p>
        </p:txBody>
      </p:sp>
      <p:sp>
        <p:nvSpPr>
          <p:cNvPr id="4" name="文本框 3"/>
          <p:cNvSpPr txBox="1">
            <a:spLocks noChangeArrowheads="1"/>
          </p:cNvSpPr>
          <p:nvPr/>
        </p:nvSpPr>
        <p:spPr bwMode="auto">
          <a:xfrm>
            <a:off x="5045075" y="2217738"/>
            <a:ext cx="24336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完全惊呆了</a:t>
            </a:r>
          </a:p>
        </p:txBody>
      </p:sp>
      <p:sp>
        <p:nvSpPr>
          <p:cNvPr id="5" name="文本框 4"/>
          <p:cNvSpPr txBox="1">
            <a:spLocks noChangeArrowheads="1"/>
          </p:cNvSpPr>
          <p:nvPr/>
        </p:nvSpPr>
        <p:spPr bwMode="auto">
          <a:xfrm>
            <a:off x="4140200" y="2760663"/>
            <a:ext cx="27273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震惊地...</a:t>
            </a:r>
          </a:p>
        </p:txBody>
      </p:sp>
      <p:sp>
        <p:nvSpPr>
          <p:cNvPr id="6" name="文本框 5"/>
          <p:cNvSpPr txBox="1">
            <a:spLocks noChangeArrowheads="1"/>
          </p:cNvSpPr>
          <p:nvPr/>
        </p:nvSpPr>
        <p:spPr bwMode="auto">
          <a:xfrm>
            <a:off x="2790825" y="3192463"/>
            <a:ext cx="27130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保持沉默</a:t>
            </a:r>
          </a:p>
        </p:txBody>
      </p:sp>
      <p:sp>
        <p:nvSpPr>
          <p:cNvPr id="7" name="文本框 6"/>
          <p:cNvSpPr txBox="1">
            <a:spLocks noChangeArrowheads="1"/>
          </p:cNvSpPr>
          <p:nvPr/>
        </p:nvSpPr>
        <p:spPr bwMode="auto">
          <a:xfrm>
            <a:off x="3263900" y="3719513"/>
            <a:ext cx="23082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记录下来</a:t>
            </a:r>
          </a:p>
        </p:txBody>
      </p:sp>
      <p:sp>
        <p:nvSpPr>
          <p:cNvPr id="8" name="文本框 7"/>
          <p:cNvSpPr txBox="1">
            <a:spLocks noChangeArrowheads="1"/>
          </p:cNvSpPr>
          <p:nvPr/>
        </p:nvSpPr>
        <p:spPr bwMode="auto">
          <a:xfrm>
            <a:off x="4598988" y="4194175"/>
            <a:ext cx="31432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对</a:t>
            </a:r>
            <a:r>
              <a:rPr lang="zh-CN" altLang="en-US" sz="3200">
                <a:solidFill>
                  <a:srgbClr val="FF0000"/>
                </a:solidFill>
                <a:sym typeface="宋体" panose="02010600030101010101" pitchFamily="2" charset="-122"/>
              </a:rPr>
              <a:t>某人</a:t>
            </a:r>
            <a:r>
              <a:rPr lang="zh-CN" altLang="en-US" sz="3200">
                <a:solidFill>
                  <a:srgbClr val="FF0000"/>
                </a:solidFill>
              </a:rPr>
              <a:t>有意义</a:t>
            </a:r>
          </a:p>
        </p:txBody>
      </p:sp>
      <p:sp>
        <p:nvSpPr>
          <p:cNvPr id="9" name="文本框 8"/>
          <p:cNvSpPr txBox="1">
            <a:spLocks noChangeArrowheads="1"/>
          </p:cNvSpPr>
          <p:nvPr/>
        </p:nvSpPr>
        <p:spPr bwMode="auto">
          <a:xfrm>
            <a:off x="3416300" y="4721225"/>
            <a:ext cx="18637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以便…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5123" name="文本框 99"/>
          <p:cNvSpPr txBox="1">
            <a:spLocks noChangeArrowheads="1"/>
          </p:cNvSpPr>
          <p:nvPr/>
        </p:nvSpPr>
        <p:spPr bwMode="auto">
          <a:xfrm>
            <a:off x="-33338" y="930275"/>
            <a:ext cx="9159876"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rPr>
              <a:t>18. remember to do sth. ___________________ 19. remember doing sth.__________________</a:t>
            </a:r>
          </a:p>
          <a:p>
            <a:pPr eaLnBrk="1" hangingPunct="1"/>
            <a:r>
              <a:rPr lang="en-US" altLang="zh-CN" sz="3200">
                <a:latin typeface="宋体" panose="02010600030101010101" pitchFamily="2" charset="-122"/>
              </a:rPr>
              <a:t>20. think clearly_______________   </a:t>
            </a:r>
          </a:p>
          <a:p>
            <a:pPr eaLnBrk="1" hangingPunct="1"/>
            <a:r>
              <a:rPr lang="en-US" altLang="zh-CN" sz="3200">
                <a:latin typeface="宋体" panose="02010600030101010101" pitchFamily="2" charset="-122"/>
              </a:rPr>
              <a:t>21. tell the truth </a:t>
            </a:r>
            <a:r>
              <a:rPr lang="en-US" altLang="zh-CN" sz="3200">
                <a:latin typeface="宋体" panose="02010600030101010101" pitchFamily="2" charset="-122"/>
                <a:sym typeface="宋体" panose="02010600030101010101" pitchFamily="2" charset="-122"/>
              </a:rPr>
              <a:t>_________________________ </a:t>
            </a:r>
            <a:r>
              <a:rPr lang="en-US" altLang="zh-CN" sz="3200">
                <a:latin typeface="宋体" panose="02010600030101010101" pitchFamily="2" charset="-122"/>
              </a:rPr>
              <a:t>22. have trouble doing sth.</a:t>
            </a:r>
            <a:r>
              <a:rPr lang="en-US" altLang="zh-CN" sz="3200">
                <a:latin typeface="宋体" panose="02010600030101010101" pitchFamily="2" charset="-122"/>
                <a:sym typeface="宋体" panose="02010600030101010101" pitchFamily="2" charset="-122"/>
              </a:rPr>
              <a:t>_______________</a:t>
            </a:r>
          </a:p>
          <a:p>
            <a:pPr eaLnBrk="1" hangingPunct="1"/>
            <a:r>
              <a:rPr lang="en-US" altLang="zh-CN" sz="3200">
                <a:latin typeface="宋体" panose="02010600030101010101" pitchFamily="2" charset="-122"/>
              </a:rPr>
              <a:t>23. stop breathing</a:t>
            </a:r>
            <a:r>
              <a:rPr lang="en-US" altLang="zh-CN" sz="3200">
                <a:latin typeface="宋体" panose="02010600030101010101" pitchFamily="2" charset="-122"/>
                <a:sym typeface="宋体" panose="02010600030101010101" pitchFamily="2" charset="-122"/>
              </a:rPr>
              <a:t>_____________________</a:t>
            </a:r>
            <a:endParaRPr lang="zh-CN" altLang="en-US" sz="3200">
              <a:latin typeface="宋体" panose="02010600030101010101" pitchFamily="2" charset="-122"/>
            </a:endParaRPr>
          </a:p>
        </p:txBody>
      </p:sp>
      <p:sp>
        <p:nvSpPr>
          <p:cNvPr id="2" name="文本框 1"/>
          <p:cNvSpPr txBox="1">
            <a:spLocks noChangeArrowheads="1"/>
          </p:cNvSpPr>
          <p:nvPr/>
        </p:nvSpPr>
        <p:spPr bwMode="auto">
          <a:xfrm>
            <a:off x="4832350" y="950913"/>
            <a:ext cx="34782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记得去做某事</a:t>
            </a:r>
          </a:p>
        </p:txBody>
      </p:sp>
      <p:sp>
        <p:nvSpPr>
          <p:cNvPr id="3" name="文本框 2"/>
          <p:cNvSpPr txBox="1">
            <a:spLocks noChangeArrowheads="1"/>
          </p:cNvSpPr>
          <p:nvPr/>
        </p:nvSpPr>
        <p:spPr bwMode="auto">
          <a:xfrm>
            <a:off x="4887913" y="1382713"/>
            <a:ext cx="3352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记得做过某事</a:t>
            </a:r>
          </a:p>
        </p:txBody>
      </p:sp>
      <p:sp>
        <p:nvSpPr>
          <p:cNvPr id="4" name="文本框 3"/>
          <p:cNvSpPr txBox="1">
            <a:spLocks noChangeArrowheads="1"/>
          </p:cNvSpPr>
          <p:nvPr/>
        </p:nvSpPr>
        <p:spPr bwMode="auto">
          <a:xfrm>
            <a:off x="3497263" y="1870075"/>
            <a:ext cx="190658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仔细思考</a:t>
            </a:r>
          </a:p>
        </p:txBody>
      </p:sp>
      <p:sp>
        <p:nvSpPr>
          <p:cNvPr id="5" name="文本框 4"/>
          <p:cNvSpPr txBox="1">
            <a:spLocks noChangeArrowheads="1"/>
          </p:cNvSpPr>
          <p:nvPr/>
        </p:nvSpPr>
        <p:spPr bwMode="auto">
          <a:xfrm>
            <a:off x="4165600" y="2397125"/>
            <a:ext cx="26701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告知真相</a:t>
            </a:r>
          </a:p>
        </p:txBody>
      </p:sp>
      <p:sp>
        <p:nvSpPr>
          <p:cNvPr id="6" name="文本框 5"/>
          <p:cNvSpPr txBox="1">
            <a:spLocks noChangeArrowheads="1"/>
          </p:cNvSpPr>
          <p:nvPr/>
        </p:nvSpPr>
        <p:spPr bwMode="auto">
          <a:xfrm>
            <a:off x="5334000" y="2913063"/>
            <a:ext cx="28654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做某事有困难</a:t>
            </a:r>
          </a:p>
        </p:txBody>
      </p:sp>
      <p:sp>
        <p:nvSpPr>
          <p:cNvPr id="7" name="文本框 6"/>
          <p:cNvSpPr txBox="1">
            <a:spLocks noChangeArrowheads="1"/>
          </p:cNvSpPr>
          <p:nvPr/>
        </p:nvSpPr>
        <p:spPr bwMode="auto">
          <a:xfrm>
            <a:off x="4235450" y="3371850"/>
            <a:ext cx="19192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停止呼吸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6147" name="文本框 99"/>
          <p:cNvSpPr txBox="1">
            <a:spLocks noChangeArrowheads="1"/>
          </p:cNvSpPr>
          <p:nvPr/>
        </p:nvSpPr>
        <p:spPr bwMode="auto">
          <a:xfrm>
            <a:off x="-58738" y="600075"/>
            <a:ext cx="9172576"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【句型】</a:t>
            </a:r>
          </a:p>
          <a:p>
            <a:pPr eaLnBrk="1" hangingPunct="1"/>
            <a:r>
              <a:rPr lang="en-US" altLang="zh-CN" sz="3200" dirty="0">
                <a:latin typeface="宋体" panose="02010600030101010101" pitchFamily="2" charset="-122"/>
              </a:rPr>
              <a:t>24. They remembered what they were doing when they heard the news.</a:t>
            </a:r>
          </a:p>
          <a:p>
            <a:pPr eaLnBrk="1" hangingPunct="1"/>
            <a:r>
              <a:rPr lang="en-US" altLang="zh-CN" sz="3200" dirty="0">
                <a:latin typeface="宋体" panose="02010600030101010101" pitchFamily="2" charset="-122"/>
              </a:rPr>
              <a:t>______________________________________________________________________________</a:t>
            </a:r>
          </a:p>
          <a:p>
            <a:pPr eaLnBrk="1" hangingPunct="1"/>
            <a:r>
              <a:rPr lang="en-US" altLang="zh-CN" sz="3200" dirty="0">
                <a:latin typeface="宋体" panose="02010600030101010101" pitchFamily="2" charset="-122"/>
              </a:rPr>
              <a:t>25. She remembered working in her office near the two towers.</a:t>
            </a:r>
          </a:p>
          <a:p>
            <a:pPr eaLnBrk="1" hangingPunct="1"/>
            <a:r>
              <a:rPr lang="en-US" altLang="zh-CN" sz="3200" dirty="0">
                <a:latin typeface="宋体" panose="02010600030101010101" pitchFamily="2" charset="-122"/>
              </a:rPr>
              <a:t>_______________________________________26. I was so scared that I could hardly think clearly after that.</a:t>
            </a:r>
          </a:p>
          <a:p>
            <a:pPr eaLnBrk="1" hangingPunct="1"/>
            <a:r>
              <a:rPr lang="en-US" altLang="zh-CN" sz="3200" dirty="0">
                <a:latin typeface="宋体" panose="02010600030101010101" pitchFamily="2" charset="-122"/>
              </a:rPr>
              <a:t>______________________________________________________________________________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509588" y="2016125"/>
            <a:ext cx="81915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他们记得当他们听说这件是的时候他们正在做什么。</a:t>
            </a:r>
          </a:p>
        </p:txBody>
      </p:sp>
      <p:sp>
        <p:nvSpPr>
          <p:cNvPr id="3" name="文本框 2"/>
          <p:cNvSpPr txBox="1">
            <a:spLocks noChangeArrowheads="1"/>
          </p:cNvSpPr>
          <p:nvPr/>
        </p:nvSpPr>
        <p:spPr bwMode="auto">
          <a:xfrm>
            <a:off x="565150" y="3990975"/>
            <a:ext cx="7929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她记得在她的办公室工作两个塔附近。</a:t>
            </a:r>
          </a:p>
        </p:txBody>
      </p:sp>
      <p:sp>
        <p:nvSpPr>
          <p:cNvPr id="4" name="文本框 3"/>
          <p:cNvSpPr txBox="1">
            <a:spLocks noChangeArrowheads="1"/>
          </p:cNvSpPr>
          <p:nvPr/>
        </p:nvSpPr>
        <p:spPr bwMode="auto">
          <a:xfrm>
            <a:off x="577850" y="5492750"/>
            <a:ext cx="82534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在那之后我很害怕以至于我难以想清楚。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7171" name="文本框 99"/>
          <p:cNvSpPr txBox="1">
            <a:spLocks noChangeArrowheads="1"/>
          </p:cNvSpPr>
          <p:nvPr/>
        </p:nvSpPr>
        <p:spPr bwMode="auto">
          <a:xfrm>
            <a:off x="19050" y="560388"/>
            <a:ext cx="9082088"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000" dirty="0">
                <a:solidFill>
                  <a:srgbClr val="000000"/>
                </a:solidFill>
                <a:latin typeface="宋体" panose="02010600030101010101" pitchFamily="2" charset="-122"/>
              </a:rPr>
              <a:t>一、根据中文意思或首字母提示，用单词的适当形式填空，每空一词。</a:t>
            </a:r>
          </a:p>
          <a:p>
            <a:pPr eaLnBrk="1" hangingPunct="1"/>
            <a:r>
              <a:rPr lang="en-US" altLang="zh-CN" sz="3000" dirty="0">
                <a:solidFill>
                  <a:srgbClr val="000000"/>
                </a:solidFill>
                <a:latin typeface="宋体" panose="02010600030101010101" pitchFamily="2" charset="-122"/>
              </a:rPr>
              <a:t>1. Miss Yang likes every p</a:t>
            </a:r>
            <a:r>
              <a:rPr lang="en-US" altLang="zh-CN" sz="3000" u="sng" dirty="0">
                <a:solidFill>
                  <a:srgbClr val="000000"/>
                </a:solidFill>
                <a:latin typeface="宋体" panose="02010600030101010101" pitchFamily="2" charset="-122"/>
              </a:rPr>
              <a:t>       </a:t>
            </a:r>
            <a:r>
              <a:rPr lang="en-US" altLang="zh-CN" sz="3000" u="sng" dirty="0" smtClean="0">
                <a:solidFill>
                  <a:srgbClr val="000000"/>
                </a:solidFill>
                <a:latin typeface="宋体" panose="02010600030101010101" pitchFamily="2" charset="-122"/>
              </a:rPr>
              <a:t> </a:t>
            </a:r>
            <a:r>
              <a:rPr lang="en-US" altLang="zh-CN" sz="3000" dirty="0" smtClean="0">
                <a:solidFill>
                  <a:srgbClr val="000000"/>
                </a:solidFill>
                <a:latin typeface="宋体" panose="02010600030101010101" pitchFamily="2" charset="-122"/>
              </a:rPr>
              <a:t> </a:t>
            </a:r>
            <a:r>
              <a:rPr lang="en-US" altLang="zh-CN" sz="3000" dirty="0">
                <a:solidFill>
                  <a:srgbClr val="000000"/>
                </a:solidFill>
                <a:latin typeface="宋体" panose="02010600030101010101" pitchFamily="2" charset="-122"/>
              </a:rPr>
              <a:t>in her class.</a:t>
            </a:r>
          </a:p>
          <a:p>
            <a:pPr eaLnBrk="1" hangingPunct="1"/>
            <a:r>
              <a:rPr lang="en-US" altLang="zh-CN" sz="3000" dirty="0">
                <a:solidFill>
                  <a:srgbClr val="000000"/>
                </a:solidFill>
                <a:latin typeface="宋体" panose="02010600030101010101" pitchFamily="2" charset="-122"/>
              </a:rPr>
              <a:t>2. The bread if out of d</a:t>
            </a:r>
            <a:r>
              <a:rPr lang="en-US" altLang="zh-CN" sz="3000" u="sng" dirty="0">
                <a:solidFill>
                  <a:srgbClr val="000000"/>
                </a:solidFill>
                <a:latin typeface="宋体" panose="02010600030101010101" pitchFamily="2" charset="-122"/>
              </a:rPr>
              <a:t>      </a:t>
            </a:r>
            <a:r>
              <a:rPr lang="en-US" altLang="zh-CN" sz="3000" u="sng" dirty="0" smtClean="0">
                <a:solidFill>
                  <a:srgbClr val="000000"/>
                </a:solidFill>
                <a:latin typeface="宋体" panose="02010600030101010101" pitchFamily="2" charset="-122"/>
              </a:rPr>
              <a:t> </a:t>
            </a:r>
            <a:r>
              <a:rPr lang="en-US" altLang="zh-CN" sz="3000" dirty="0">
                <a:solidFill>
                  <a:srgbClr val="000000"/>
                </a:solidFill>
                <a:latin typeface="宋体" panose="02010600030101010101" pitchFamily="2" charset="-122"/>
              </a:rPr>
              <a:t>. Don’t eat it.</a:t>
            </a:r>
          </a:p>
          <a:p>
            <a:pPr eaLnBrk="1" hangingPunct="1"/>
            <a:r>
              <a:rPr lang="en-US" altLang="zh-CN" sz="3000" dirty="0">
                <a:solidFill>
                  <a:srgbClr val="000000"/>
                </a:solidFill>
                <a:latin typeface="宋体" panose="02010600030101010101" pitchFamily="2" charset="-122"/>
              </a:rPr>
              <a:t>3. To tell the t</a:t>
            </a:r>
            <a:r>
              <a:rPr lang="en-US" altLang="zh-CN" sz="3000" u="sng" dirty="0">
                <a:solidFill>
                  <a:srgbClr val="000000"/>
                </a:solidFill>
                <a:latin typeface="宋体" panose="02010600030101010101" pitchFamily="2" charset="-122"/>
              </a:rPr>
              <a:t>       </a:t>
            </a:r>
            <a:r>
              <a:rPr lang="en-US" altLang="zh-CN" sz="3000" u="sng" dirty="0" smtClean="0">
                <a:solidFill>
                  <a:srgbClr val="000000"/>
                </a:solidFill>
                <a:latin typeface="宋体" panose="02010600030101010101" pitchFamily="2" charset="-122"/>
              </a:rPr>
              <a:t> </a:t>
            </a:r>
            <a:r>
              <a:rPr lang="en-US" altLang="zh-CN" sz="3000" dirty="0" smtClean="0">
                <a:solidFill>
                  <a:srgbClr val="000000"/>
                </a:solidFill>
                <a:latin typeface="宋体" panose="02010600030101010101" pitchFamily="2" charset="-122"/>
              </a:rPr>
              <a:t> </a:t>
            </a:r>
            <a:r>
              <a:rPr lang="en-US" altLang="zh-CN" sz="3000" dirty="0">
                <a:solidFill>
                  <a:srgbClr val="000000"/>
                </a:solidFill>
                <a:latin typeface="宋体" panose="02010600030101010101" pitchFamily="2" charset="-122"/>
              </a:rPr>
              <a:t>, I don’t think it’s fair to compare your son with other kids.</a:t>
            </a:r>
          </a:p>
          <a:p>
            <a:pPr eaLnBrk="1" hangingPunct="1"/>
            <a:r>
              <a:rPr lang="en-US" altLang="zh-CN" sz="3000" dirty="0">
                <a:solidFill>
                  <a:srgbClr val="000000"/>
                </a:solidFill>
                <a:latin typeface="宋体" panose="02010600030101010101" pitchFamily="2" charset="-122"/>
              </a:rPr>
              <a:t>4. The Eiffel </a:t>
            </a:r>
            <a:r>
              <a:rPr lang="en-US" altLang="zh-CN" sz="3000" u="sng" dirty="0">
                <a:solidFill>
                  <a:srgbClr val="000000"/>
                </a:solidFill>
                <a:latin typeface="宋体" panose="02010600030101010101" pitchFamily="2" charset="-122"/>
              </a:rPr>
              <a:t>        </a:t>
            </a:r>
            <a:r>
              <a:rPr lang="en-US" altLang="zh-CN" sz="3000" u="sng" dirty="0" smtClean="0">
                <a:solidFill>
                  <a:srgbClr val="000000"/>
                </a:solidFill>
                <a:latin typeface="宋体" panose="02010600030101010101" pitchFamily="2" charset="-122"/>
              </a:rPr>
              <a:t>  </a:t>
            </a:r>
            <a:r>
              <a:rPr lang="en-US" altLang="zh-CN" sz="3000" dirty="0" smtClean="0">
                <a:solidFill>
                  <a:srgbClr val="000000"/>
                </a:solidFill>
                <a:latin typeface="宋体" panose="02010600030101010101" pitchFamily="2" charset="-122"/>
              </a:rPr>
              <a:t> </a:t>
            </a:r>
            <a:r>
              <a:rPr lang="en-US" altLang="zh-CN" sz="3000" dirty="0">
                <a:solidFill>
                  <a:srgbClr val="000000"/>
                </a:solidFill>
                <a:latin typeface="宋体" panose="02010600030101010101" pitchFamily="2" charset="-122"/>
              </a:rPr>
              <a:t>(</a:t>
            </a:r>
            <a:r>
              <a:rPr lang="zh-CN" altLang="en-US" sz="3000" dirty="0">
                <a:solidFill>
                  <a:srgbClr val="000000"/>
                </a:solidFill>
                <a:latin typeface="宋体" panose="02010600030101010101" pitchFamily="2" charset="-122"/>
              </a:rPr>
              <a:t>塔</a:t>
            </a:r>
            <a:r>
              <a:rPr lang="en-US" altLang="zh-CN" sz="3000" dirty="0">
                <a:solidFill>
                  <a:srgbClr val="000000"/>
                </a:solidFill>
                <a:latin typeface="宋体" panose="02010600030101010101" pitchFamily="2" charset="-122"/>
              </a:rPr>
              <a:t>) is one of the most famous buildings in France.</a:t>
            </a:r>
          </a:p>
          <a:p>
            <a:pPr eaLnBrk="1" hangingPunct="1"/>
            <a:r>
              <a:rPr lang="en-US" altLang="zh-CN" sz="3000" dirty="0">
                <a:solidFill>
                  <a:srgbClr val="000000"/>
                </a:solidFill>
                <a:latin typeface="宋体" panose="02010600030101010101" pitchFamily="2" charset="-122"/>
              </a:rPr>
              <a:t>5. We were all </a:t>
            </a:r>
            <a:r>
              <a:rPr lang="en-US" altLang="zh-CN" sz="3000" u="sng" dirty="0">
                <a:solidFill>
                  <a:srgbClr val="000000"/>
                </a:solidFill>
                <a:latin typeface="宋体" panose="02010600030101010101" pitchFamily="2" charset="-122"/>
              </a:rPr>
              <a:t>          </a:t>
            </a:r>
            <a:r>
              <a:rPr lang="en-US" altLang="zh-CN" sz="3000" u="sng" dirty="0" smtClean="0">
                <a:solidFill>
                  <a:srgbClr val="000000"/>
                </a:solidFill>
                <a:latin typeface="宋体" panose="02010600030101010101" pitchFamily="2" charset="-122"/>
              </a:rPr>
              <a:t> </a:t>
            </a:r>
            <a:r>
              <a:rPr lang="en-US" altLang="zh-CN" sz="3000" dirty="0">
                <a:solidFill>
                  <a:srgbClr val="000000"/>
                </a:solidFill>
                <a:latin typeface="宋体" panose="02010600030101010101" pitchFamily="2" charset="-122"/>
              </a:rPr>
              <a:t>(</a:t>
            </a:r>
            <a:r>
              <a:rPr lang="zh-CN" altLang="en-US" sz="3000" dirty="0">
                <a:solidFill>
                  <a:srgbClr val="000000"/>
                </a:solidFill>
                <a:latin typeface="宋体" panose="02010600030101010101" pitchFamily="2" charset="-122"/>
              </a:rPr>
              <a:t>震惊的</a:t>
            </a:r>
            <a:r>
              <a:rPr lang="en-US" altLang="zh-CN" sz="3000" dirty="0">
                <a:solidFill>
                  <a:srgbClr val="000000"/>
                </a:solidFill>
                <a:latin typeface="宋体" panose="02010600030101010101" pitchFamily="2" charset="-122"/>
              </a:rPr>
              <a:t>) by the accident happened in Tianjin.</a:t>
            </a:r>
            <a:endParaRPr lang="zh-CN" altLang="en-US" sz="3000" dirty="0">
              <a:latin typeface="宋体" panose="02010600030101010101" pitchFamily="2" charset="-122"/>
            </a:endParaRPr>
          </a:p>
        </p:txBody>
      </p:sp>
      <p:sp>
        <p:nvSpPr>
          <p:cNvPr id="3" name="文本框 2"/>
          <p:cNvSpPr txBox="1">
            <a:spLocks noChangeArrowheads="1"/>
          </p:cNvSpPr>
          <p:nvPr/>
        </p:nvSpPr>
        <p:spPr bwMode="auto">
          <a:xfrm>
            <a:off x="5335588" y="1357313"/>
            <a:ext cx="119538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pupil</a:t>
            </a:r>
          </a:p>
        </p:txBody>
      </p:sp>
      <p:sp>
        <p:nvSpPr>
          <p:cNvPr id="4" name="文本框 3"/>
          <p:cNvSpPr txBox="1">
            <a:spLocks noChangeArrowheads="1"/>
          </p:cNvSpPr>
          <p:nvPr/>
        </p:nvSpPr>
        <p:spPr bwMode="auto">
          <a:xfrm>
            <a:off x="4860925" y="2344738"/>
            <a:ext cx="10287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date</a:t>
            </a:r>
          </a:p>
        </p:txBody>
      </p:sp>
      <p:sp>
        <p:nvSpPr>
          <p:cNvPr id="5" name="文本框 4"/>
          <p:cNvSpPr txBox="1">
            <a:spLocks noChangeArrowheads="1"/>
          </p:cNvSpPr>
          <p:nvPr/>
        </p:nvSpPr>
        <p:spPr bwMode="auto">
          <a:xfrm>
            <a:off x="3468688" y="2789238"/>
            <a:ext cx="1849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truth</a:t>
            </a:r>
          </a:p>
        </p:txBody>
      </p:sp>
      <p:sp>
        <p:nvSpPr>
          <p:cNvPr id="6" name="文本框 5"/>
          <p:cNvSpPr txBox="1">
            <a:spLocks noChangeArrowheads="1"/>
          </p:cNvSpPr>
          <p:nvPr/>
        </p:nvSpPr>
        <p:spPr bwMode="auto">
          <a:xfrm>
            <a:off x="3067050" y="3719513"/>
            <a:ext cx="13906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Tower</a:t>
            </a:r>
          </a:p>
        </p:txBody>
      </p:sp>
      <p:sp>
        <p:nvSpPr>
          <p:cNvPr id="7" name="文本框 6"/>
          <p:cNvSpPr txBox="1">
            <a:spLocks noChangeArrowheads="1"/>
          </p:cNvSpPr>
          <p:nvPr/>
        </p:nvSpPr>
        <p:spPr bwMode="auto">
          <a:xfrm>
            <a:off x="3159125" y="4667250"/>
            <a:ext cx="1738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shocked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8195" name="文本框 99"/>
          <p:cNvSpPr txBox="1">
            <a:spLocks noChangeArrowheads="1"/>
          </p:cNvSpPr>
          <p:nvPr/>
        </p:nvSpPr>
        <p:spPr bwMode="auto">
          <a:xfrm>
            <a:off x="19050" y="1030288"/>
            <a:ext cx="9121775"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二、根据中文提示完成句子，词数不限。</a:t>
            </a:r>
          </a:p>
          <a:p>
            <a:pPr eaLnBrk="1" hangingPunct="1"/>
            <a:r>
              <a:rPr lang="en-US" altLang="zh-CN" sz="3200" dirty="0">
                <a:solidFill>
                  <a:srgbClr val="000000"/>
                </a:solidFill>
                <a:latin typeface="宋体" panose="02010600030101010101" pitchFamily="2" charset="-122"/>
              </a:rPr>
              <a:t>6. </a:t>
            </a:r>
            <a:r>
              <a:rPr lang="zh-CN" altLang="en-US" sz="3200" dirty="0">
                <a:solidFill>
                  <a:srgbClr val="000000"/>
                </a:solidFill>
                <a:latin typeface="宋体" panose="02010600030101010101" pitchFamily="2" charset="-122"/>
              </a:rPr>
              <a:t>我们一起默默地走回家。</a:t>
            </a:r>
          </a:p>
          <a:p>
            <a:pPr eaLnBrk="1" hangingPunct="1"/>
            <a:r>
              <a:rPr lang="zh-CN" altLang="en-US" sz="3200" dirty="0">
                <a:solidFill>
                  <a:srgbClr val="000000"/>
                </a:solidFill>
                <a:latin typeface="宋体" panose="02010600030101010101" pitchFamily="2" charset="-122"/>
              </a:rPr>
              <a:t>  </a:t>
            </a:r>
            <a:r>
              <a:rPr lang="en-US" altLang="zh-CN" sz="3200" dirty="0">
                <a:solidFill>
                  <a:srgbClr val="000000"/>
                </a:solidFill>
                <a:latin typeface="宋体" panose="02010600030101010101" pitchFamily="2" charset="-122"/>
              </a:rPr>
              <a:t>We walked home together </a:t>
            </a:r>
            <a:r>
              <a:rPr lang="en-US" altLang="zh-CN" sz="3200" u="sng"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7. </a:t>
            </a:r>
            <a:r>
              <a:rPr lang="zh-CN" altLang="en-US" sz="3200" dirty="0">
                <a:solidFill>
                  <a:srgbClr val="000000"/>
                </a:solidFill>
                <a:latin typeface="宋体" panose="02010600030101010101" pitchFamily="2" charset="-122"/>
              </a:rPr>
              <a:t>在你做决定前你必须想清楚。</a:t>
            </a:r>
          </a:p>
          <a:p>
            <a:pPr eaLnBrk="1" hangingPunct="1"/>
            <a:r>
              <a:rPr lang="en-US" altLang="zh-CN" sz="3200"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You </a:t>
            </a:r>
            <a:r>
              <a:rPr lang="en-US" altLang="zh-CN" sz="3200" dirty="0">
                <a:solidFill>
                  <a:srgbClr val="000000"/>
                </a:solidFill>
                <a:latin typeface="宋体" panose="02010600030101010101" pitchFamily="2" charset="-122"/>
              </a:rPr>
              <a:t>must </a:t>
            </a:r>
            <a:r>
              <a:rPr lang="en-US" altLang="zh-CN" sz="3200" u="sng" dirty="0">
                <a:solidFill>
                  <a:srgbClr val="000000"/>
                </a:solidFill>
                <a:latin typeface="宋体" panose="02010600030101010101" pitchFamily="2" charset="-122"/>
              </a:rPr>
              <a:t>           </a:t>
            </a:r>
            <a:r>
              <a:rPr lang="en-US" altLang="zh-CN" sz="3200" u="sng" dirty="0" smtClean="0">
                <a:solidFill>
                  <a:srgbClr val="000000"/>
                </a:solidFill>
                <a:latin typeface="宋体" panose="02010600030101010101" pitchFamily="2" charset="-122"/>
              </a:rPr>
              <a:t> </a:t>
            </a:r>
            <a:r>
              <a:rPr lang="en-US" altLang="zh-CN" sz="3200" dirty="0">
                <a:solidFill>
                  <a:srgbClr val="000000"/>
                </a:solidFill>
                <a:latin typeface="宋体" panose="02010600030101010101" pitchFamily="2" charset="-122"/>
              </a:rPr>
              <a:t>before </a:t>
            </a:r>
            <a:r>
              <a:rPr lang="en-US" altLang="zh-CN" sz="3200" u="sng" dirty="0">
                <a:solidFill>
                  <a:srgbClr val="000000"/>
                </a:solidFill>
                <a:latin typeface="宋体" panose="02010600030101010101" pitchFamily="2" charset="-122"/>
              </a:rPr>
              <a:t> </a:t>
            </a:r>
          </a:p>
          <a:p>
            <a:pPr eaLnBrk="1" hangingPunct="1"/>
            <a:r>
              <a:rPr lang="en-US" altLang="zh-CN" sz="3200" u="sng" dirty="0">
                <a:solidFill>
                  <a:srgbClr val="000000"/>
                </a:solidFill>
                <a:latin typeface="宋体" panose="02010600030101010101" pitchFamily="2" charset="-122"/>
              </a:rPr>
              <a:t>                  </a:t>
            </a:r>
            <a:r>
              <a:rPr lang="en-US" altLang="zh-CN" sz="3200" u="sng" dirty="0" smtClean="0">
                <a:solidFill>
                  <a:srgbClr val="000000"/>
                </a:solidFill>
                <a:latin typeface="宋体" panose="02010600030101010101" pitchFamily="2" charset="-122"/>
              </a:rPr>
              <a:t>                </a:t>
            </a:r>
            <a:r>
              <a:rPr lang="en-US" altLang="zh-CN" sz="3200" dirty="0">
                <a:solidFill>
                  <a:srgbClr val="000000"/>
                </a:solidFill>
                <a:latin typeface="宋体" panose="02010600030101010101" pitchFamily="2" charset="-122"/>
              </a:rPr>
              <a:t>.</a:t>
            </a:r>
          </a:p>
          <a:p>
            <a:pPr eaLnBrk="1" hangingPunct="1"/>
            <a:r>
              <a:rPr lang="en-US" altLang="zh-CN" sz="3200" dirty="0">
                <a:solidFill>
                  <a:srgbClr val="000000"/>
                </a:solidFill>
                <a:latin typeface="宋体" panose="02010600030101010101" pitchFamily="2" charset="-122"/>
              </a:rPr>
              <a:t>8. </a:t>
            </a:r>
            <a:r>
              <a:rPr lang="zh-CN" altLang="en-US" sz="3200" dirty="0">
                <a:solidFill>
                  <a:srgbClr val="000000"/>
                </a:solidFill>
                <a:latin typeface="宋体" panose="02010600030101010101" pitchFamily="2" charset="-122"/>
              </a:rPr>
              <a:t>这份礼物对于我有特别的意义。</a:t>
            </a:r>
          </a:p>
          <a:p>
            <a:pPr eaLnBrk="1" hangingPunct="1"/>
            <a:r>
              <a:rPr lang="zh-CN" altLang="en-US" sz="3200" dirty="0">
                <a:solidFill>
                  <a:srgbClr val="000000"/>
                </a:solidFill>
                <a:latin typeface="宋体" panose="02010600030101010101" pitchFamily="2" charset="-122"/>
              </a:rPr>
              <a:t>  </a:t>
            </a:r>
            <a:r>
              <a:rPr lang="en-US" altLang="zh-CN" sz="3200" dirty="0">
                <a:solidFill>
                  <a:srgbClr val="000000"/>
                </a:solidFill>
                <a:latin typeface="宋体" panose="02010600030101010101" pitchFamily="2" charset="-122"/>
              </a:rPr>
              <a:t>The gift </a:t>
            </a:r>
            <a:r>
              <a:rPr lang="en-US" altLang="zh-CN" sz="3200" u="sng"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me.</a:t>
            </a:r>
            <a:endParaRPr lang="en-US" altLang="zh-CN" sz="3200" dirty="0">
              <a:solidFill>
                <a:srgbClr val="000000"/>
              </a:solidFill>
              <a:latin typeface="宋体" panose="02010600030101010101" pitchFamily="2" charset="-122"/>
            </a:endParaRPr>
          </a:p>
        </p:txBody>
      </p:sp>
      <p:sp>
        <p:nvSpPr>
          <p:cNvPr id="3" name="文本框 2"/>
          <p:cNvSpPr txBox="1">
            <a:spLocks noChangeArrowheads="1"/>
          </p:cNvSpPr>
          <p:nvPr/>
        </p:nvSpPr>
        <p:spPr bwMode="auto">
          <a:xfrm>
            <a:off x="5410994" y="1908176"/>
            <a:ext cx="3186906"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in silence/silently</a:t>
            </a:r>
          </a:p>
        </p:txBody>
      </p:sp>
      <p:sp>
        <p:nvSpPr>
          <p:cNvPr id="4" name="文本框 3"/>
          <p:cNvSpPr txBox="1">
            <a:spLocks noChangeArrowheads="1"/>
          </p:cNvSpPr>
          <p:nvPr/>
        </p:nvSpPr>
        <p:spPr bwMode="auto">
          <a:xfrm>
            <a:off x="2389188" y="2965450"/>
            <a:ext cx="23812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think clearly</a:t>
            </a:r>
          </a:p>
        </p:txBody>
      </p:sp>
      <p:sp>
        <p:nvSpPr>
          <p:cNvPr id="5" name="文本框 4"/>
          <p:cNvSpPr txBox="1">
            <a:spLocks noChangeArrowheads="1"/>
          </p:cNvSpPr>
          <p:nvPr/>
        </p:nvSpPr>
        <p:spPr bwMode="auto">
          <a:xfrm>
            <a:off x="0" y="3509963"/>
            <a:ext cx="717708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making a decision/you make a decision</a:t>
            </a:r>
          </a:p>
        </p:txBody>
      </p:sp>
      <p:sp>
        <p:nvSpPr>
          <p:cNvPr id="6" name="文本框 5"/>
          <p:cNvSpPr txBox="1">
            <a:spLocks noChangeArrowheads="1"/>
          </p:cNvSpPr>
          <p:nvPr/>
        </p:nvSpPr>
        <p:spPr bwMode="auto">
          <a:xfrm>
            <a:off x="2279650" y="4443413"/>
            <a:ext cx="48926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has a special meaning to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9219" name="文本框 99"/>
          <p:cNvSpPr txBox="1">
            <a:spLocks noChangeArrowheads="1"/>
          </p:cNvSpPr>
          <p:nvPr/>
        </p:nvSpPr>
        <p:spPr bwMode="auto">
          <a:xfrm>
            <a:off x="-44450" y="1041400"/>
            <a:ext cx="9170988"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9. </a:t>
            </a:r>
            <a:r>
              <a:rPr lang="zh-CN" altLang="en-US" sz="3200" dirty="0">
                <a:solidFill>
                  <a:srgbClr val="000000"/>
                </a:solidFill>
                <a:latin typeface="宋体" panose="02010600030101010101" pitchFamily="2" charset="-122"/>
              </a:rPr>
              <a:t>当时我心跳得很快以至于我认为我都要停止呼吸了。</a:t>
            </a:r>
          </a:p>
          <a:p>
            <a:pPr eaLnBrk="1" hangingPunct="1"/>
            <a:r>
              <a:rPr lang="zh-CN" altLang="en-US" sz="3200" dirty="0">
                <a:solidFill>
                  <a:srgbClr val="000000"/>
                </a:solidFill>
                <a:latin typeface="宋体" panose="02010600030101010101" pitchFamily="2" charset="-122"/>
              </a:rPr>
              <a:t>  </a:t>
            </a:r>
            <a:r>
              <a:rPr lang="en-US" altLang="zh-CN" sz="3200" dirty="0">
                <a:latin typeface="宋体" panose="02010600030101010101" pitchFamily="2" charset="-122"/>
              </a:rPr>
              <a:t>My heart</a:t>
            </a:r>
            <a:r>
              <a:rPr lang="en-US" altLang="zh-CN" sz="3200" u="sng" dirty="0">
                <a:latin typeface="宋体" panose="02010600030101010101" pitchFamily="2" charset="-122"/>
              </a:rPr>
              <a:t>           </a:t>
            </a:r>
            <a:r>
              <a:rPr lang="en-US" altLang="zh-CN" sz="3200" u="sng" dirty="0" smtClean="0">
                <a:latin typeface="宋体" panose="02010600030101010101" pitchFamily="2" charset="-122"/>
              </a:rPr>
              <a:t> </a:t>
            </a:r>
            <a:r>
              <a:rPr lang="en-US" altLang="zh-CN" sz="3200" dirty="0" smtClean="0">
                <a:latin typeface="宋体" panose="02010600030101010101" pitchFamily="2" charset="-122"/>
              </a:rPr>
              <a:t>so </a:t>
            </a:r>
            <a:r>
              <a:rPr lang="en-US" altLang="zh-CN" sz="3200" dirty="0">
                <a:latin typeface="宋体" panose="02010600030101010101" pitchFamily="2" charset="-122"/>
              </a:rPr>
              <a:t>quickly at that moment that I thought </a:t>
            </a:r>
            <a:r>
              <a:rPr lang="en-US" altLang="zh-CN" sz="3200" dirty="0" smtClean="0">
                <a:latin typeface="宋体" panose="02010600030101010101" pitchFamily="2" charset="-122"/>
              </a:rPr>
              <a:t>I would</a:t>
            </a:r>
            <a:r>
              <a:rPr lang="en-US" altLang="zh-CN" sz="3200" u="sng" dirty="0" smtClean="0">
                <a:latin typeface="宋体" panose="02010600030101010101" pitchFamily="2" charset="-122"/>
              </a:rPr>
              <a:t>            </a:t>
            </a:r>
            <a:r>
              <a:rPr lang="en-US" altLang="zh-CN" sz="3200" u="sng" dirty="0">
                <a:latin typeface="宋体" panose="02010600030101010101" pitchFamily="2" charset="-122"/>
              </a:rPr>
              <a:t>.</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10. </a:t>
            </a:r>
            <a:r>
              <a:rPr lang="zh-CN" altLang="en-US" sz="3200" dirty="0">
                <a:solidFill>
                  <a:srgbClr val="000000"/>
                </a:solidFill>
                <a:latin typeface="宋体" panose="02010600030101010101" pitchFamily="2" charset="-122"/>
              </a:rPr>
              <a:t>昨天几号？</a:t>
            </a:r>
            <a:endParaRPr lang="zh-CN" altLang="en-US" sz="3200" dirty="0">
              <a:latin typeface="宋体" panose="02010600030101010101" pitchFamily="2" charset="-122"/>
            </a:endParaRPr>
          </a:p>
          <a:p>
            <a:pPr eaLnBrk="1" hangingPunct="1"/>
            <a:r>
              <a:rPr lang="zh-CN" altLang="en-US" sz="3200" dirty="0">
                <a:latin typeface="宋体" panose="02010600030101010101" pitchFamily="2" charset="-122"/>
              </a:rPr>
              <a:t>  </a:t>
            </a:r>
            <a:r>
              <a:rPr lang="en-US" altLang="zh-CN" sz="3200" dirty="0">
                <a:latin typeface="宋体" panose="02010600030101010101" pitchFamily="2" charset="-122"/>
              </a:rPr>
              <a:t>What </a:t>
            </a:r>
            <a:r>
              <a:rPr lang="en-US" altLang="zh-CN" sz="3200" u="sng" dirty="0">
                <a:latin typeface="宋体" panose="02010600030101010101" pitchFamily="2" charset="-122"/>
              </a:rPr>
              <a:t>           </a:t>
            </a:r>
            <a:r>
              <a:rPr lang="en-US" altLang="zh-CN" sz="3200" u="sng" dirty="0" smtClean="0">
                <a:latin typeface="宋体" panose="02010600030101010101" pitchFamily="2" charset="-122"/>
              </a:rPr>
              <a:t> </a:t>
            </a:r>
            <a:r>
              <a:rPr lang="en-US" altLang="zh-CN" sz="3200" dirty="0" smtClean="0">
                <a:latin typeface="宋体" panose="02010600030101010101" pitchFamily="2" charset="-122"/>
              </a:rPr>
              <a:t> </a:t>
            </a:r>
            <a:r>
              <a:rPr lang="en-US" altLang="zh-CN" sz="3200" dirty="0">
                <a:latin typeface="宋体" panose="02010600030101010101" pitchFamily="2" charset="-122"/>
              </a:rPr>
              <a:t>yesterday?</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143125" y="2017713"/>
            <a:ext cx="2397919"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was beating</a:t>
            </a:r>
          </a:p>
        </p:txBody>
      </p:sp>
      <p:sp>
        <p:nvSpPr>
          <p:cNvPr id="4" name="文本框 3"/>
          <p:cNvSpPr txBox="1">
            <a:spLocks noChangeArrowheads="1"/>
          </p:cNvSpPr>
          <p:nvPr/>
        </p:nvSpPr>
        <p:spPr bwMode="auto">
          <a:xfrm>
            <a:off x="5924550" y="2449513"/>
            <a:ext cx="3044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stop breathing</a:t>
            </a:r>
          </a:p>
        </p:txBody>
      </p:sp>
      <p:sp>
        <p:nvSpPr>
          <p:cNvPr id="5" name="文本框 4"/>
          <p:cNvSpPr txBox="1">
            <a:spLocks noChangeArrowheads="1"/>
          </p:cNvSpPr>
          <p:nvPr/>
        </p:nvSpPr>
        <p:spPr bwMode="auto">
          <a:xfrm>
            <a:off x="1497409" y="3454975"/>
            <a:ext cx="29781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was the date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0243" name="文本框 99"/>
          <p:cNvSpPr txBox="1">
            <a:spLocks noChangeArrowheads="1"/>
          </p:cNvSpPr>
          <p:nvPr/>
        </p:nvSpPr>
        <p:spPr bwMode="auto">
          <a:xfrm>
            <a:off x="-7938" y="612775"/>
            <a:ext cx="9134476" cy="609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000" dirty="0">
                <a:latin typeface="宋体" panose="02010600030101010101" pitchFamily="2" charset="-122"/>
              </a:rPr>
              <a:t>三、单项选择。</a:t>
            </a:r>
          </a:p>
          <a:p>
            <a:pPr eaLnBrk="1" hangingPunct="1"/>
            <a:r>
              <a:rPr lang="en-US" altLang="zh-CN" sz="3000" dirty="0">
                <a:latin typeface="宋体" panose="02010600030101010101" pitchFamily="2" charset="-122"/>
              </a:rPr>
              <a:t>(   ) 11. The math problem was so difficult that we could</a:t>
            </a:r>
            <a:r>
              <a:rPr lang="en-US" altLang="zh-CN" sz="3000" u="sng" dirty="0">
                <a:latin typeface="宋体" panose="02010600030101010101" pitchFamily="2" charset="-122"/>
              </a:rPr>
              <a:t>    </a:t>
            </a:r>
            <a:r>
              <a:rPr lang="en-US" altLang="zh-CN" sz="3000" u="sng" dirty="0" smtClean="0">
                <a:latin typeface="宋体" panose="02010600030101010101" pitchFamily="2" charset="-122"/>
              </a:rPr>
              <a:t>   </a:t>
            </a:r>
            <a:r>
              <a:rPr lang="en-US" altLang="zh-CN" sz="3000" dirty="0" smtClean="0">
                <a:latin typeface="宋体" panose="02010600030101010101" pitchFamily="2" charset="-122"/>
              </a:rPr>
              <a:t> </a:t>
            </a:r>
            <a:r>
              <a:rPr lang="en-US" altLang="zh-CN" sz="3000" dirty="0">
                <a:latin typeface="宋体" panose="02010600030101010101" pitchFamily="2" charset="-122"/>
              </a:rPr>
              <a:t>work it out.</a:t>
            </a:r>
          </a:p>
          <a:p>
            <a:pPr eaLnBrk="1" hangingPunct="1"/>
            <a:r>
              <a:rPr lang="en-US" altLang="zh-CN" sz="3000" dirty="0" smtClean="0">
                <a:latin typeface="宋体" panose="02010600030101010101" pitchFamily="2" charset="-122"/>
              </a:rPr>
              <a:t>A</a:t>
            </a:r>
            <a:r>
              <a:rPr lang="en-US" altLang="zh-CN" sz="3000" dirty="0">
                <a:latin typeface="宋体" panose="02010600030101010101" pitchFamily="2" charset="-122"/>
              </a:rPr>
              <a:t>. easily	B. hardly	</a:t>
            </a:r>
          </a:p>
          <a:p>
            <a:pPr eaLnBrk="1" hangingPunct="1"/>
            <a:r>
              <a:rPr lang="en-US" altLang="zh-CN" sz="3000" dirty="0">
                <a:latin typeface="宋体" panose="02010600030101010101" pitchFamily="2" charset="-122"/>
              </a:rPr>
              <a:t>C. nearly	D. finally</a:t>
            </a:r>
          </a:p>
          <a:p>
            <a:pPr eaLnBrk="1" hangingPunct="1"/>
            <a:r>
              <a:rPr lang="en-US" altLang="zh-CN" sz="3000" dirty="0">
                <a:latin typeface="宋体" panose="02010600030101010101" pitchFamily="2" charset="-122"/>
              </a:rPr>
              <a:t>(   ) 12. Most of us are against </a:t>
            </a:r>
            <a:r>
              <a:rPr lang="en-US" altLang="zh-CN" sz="3000" u="sng" dirty="0">
                <a:latin typeface="宋体" panose="02010600030101010101" pitchFamily="2" charset="-122"/>
              </a:rPr>
              <a:t>            </a:t>
            </a:r>
            <a:r>
              <a:rPr lang="en-US" altLang="zh-CN" sz="3000" dirty="0">
                <a:latin typeface="宋体" panose="02010600030101010101" pitchFamily="2" charset="-122"/>
              </a:rPr>
              <a:t> the old tower in our neighborhood.</a:t>
            </a:r>
          </a:p>
          <a:p>
            <a:pPr eaLnBrk="1" hangingPunct="1"/>
            <a:r>
              <a:rPr lang="en-US" altLang="zh-CN" sz="3000" dirty="0">
                <a:latin typeface="宋体" panose="02010600030101010101" pitchFamily="2" charset="-122"/>
              </a:rPr>
              <a:t>A. putting down   </a:t>
            </a:r>
            <a:r>
              <a:rPr lang="en-US" altLang="zh-CN" sz="3000" dirty="0" smtClean="0">
                <a:latin typeface="宋体" panose="02010600030101010101" pitchFamily="2" charset="-122"/>
              </a:rPr>
              <a:t>B</a:t>
            </a:r>
            <a:r>
              <a:rPr lang="en-US" altLang="zh-CN" sz="3000" dirty="0">
                <a:latin typeface="宋体" panose="02010600030101010101" pitchFamily="2" charset="-122"/>
              </a:rPr>
              <a:t>. turning down  	</a:t>
            </a:r>
          </a:p>
          <a:p>
            <a:pPr eaLnBrk="1" hangingPunct="1"/>
            <a:r>
              <a:rPr lang="en-US" altLang="zh-CN" sz="3000" dirty="0" smtClean="0">
                <a:latin typeface="宋体" panose="02010600030101010101" pitchFamily="2" charset="-122"/>
              </a:rPr>
              <a:t>C</a:t>
            </a:r>
            <a:r>
              <a:rPr lang="en-US" altLang="zh-CN" sz="3000" dirty="0">
                <a:latin typeface="宋体" panose="02010600030101010101" pitchFamily="2" charset="-122"/>
              </a:rPr>
              <a:t>. taking down    </a:t>
            </a:r>
            <a:r>
              <a:rPr lang="en-US" altLang="zh-CN" sz="3000" dirty="0" smtClean="0">
                <a:latin typeface="宋体" panose="02010600030101010101" pitchFamily="2" charset="-122"/>
              </a:rPr>
              <a:t>D</a:t>
            </a:r>
            <a:r>
              <a:rPr lang="en-US" altLang="zh-CN" sz="3000" dirty="0">
                <a:latin typeface="宋体" panose="02010600030101010101" pitchFamily="2" charset="-122"/>
              </a:rPr>
              <a:t>. falling down</a:t>
            </a:r>
          </a:p>
          <a:p>
            <a:pPr eaLnBrk="1" hangingPunct="1"/>
            <a:r>
              <a:rPr lang="en-US" altLang="zh-CN" sz="3000" dirty="0">
                <a:latin typeface="宋体" panose="02010600030101010101" pitchFamily="2" charset="-122"/>
              </a:rPr>
              <a:t>(   ) 13. --It’s strange that the door is open. --But I remembered </a:t>
            </a:r>
            <a:r>
              <a:rPr lang="en-US" altLang="zh-CN" sz="3000" u="sng" dirty="0">
                <a:latin typeface="宋体" panose="02010600030101010101" pitchFamily="2" charset="-122"/>
              </a:rPr>
              <a:t>   </a:t>
            </a:r>
            <a:r>
              <a:rPr lang="en-US" altLang="zh-CN" sz="3000" u="sng" dirty="0" smtClean="0">
                <a:latin typeface="宋体" panose="02010600030101010101" pitchFamily="2" charset="-122"/>
              </a:rPr>
              <a:t> </a:t>
            </a:r>
            <a:r>
              <a:rPr lang="en-US" altLang="zh-CN" sz="3000" dirty="0" smtClean="0">
                <a:latin typeface="宋体" panose="02010600030101010101" pitchFamily="2" charset="-122"/>
              </a:rPr>
              <a:t> </a:t>
            </a:r>
            <a:r>
              <a:rPr lang="en-US" altLang="zh-CN" sz="3000" dirty="0">
                <a:latin typeface="宋体" panose="02010600030101010101" pitchFamily="2" charset="-122"/>
              </a:rPr>
              <a:t>it last night when I left.</a:t>
            </a:r>
          </a:p>
          <a:p>
            <a:pPr eaLnBrk="1" hangingPunct="1"/>
            <a:r>
              <a:rPr lang="en-US" altLang="zh-CN" sz="3000" dirty="0">
                <a:latin typeface="宋体" panose="02010600030101010101" pitchFamily="2" charset="-122"/>
              </a:rPr>
              <a:t>A. </a:t>
            </a:r>
            <a:r>
              <a:rPr lang="en-US" altLang="zh-CN" sz="3000" dirty="0" err="1">
                <a:latin typeface="宋体" panose="02010600030101010101" pitchFamily="2" charset="-122"/>
              </a:rPr>
              <a:t>closingB</a:t>
            </a:r>
            <a:r>
              <a:rPr lang="en-US" altLang="zh-CN" sz="3000" dirty="0">
                <a:latin typeface="宋体" panose="02010600030101010101" pitchFamily="2" charset="-122"/>
              </a:rPr>
              <a:t>. to </a:t>
            </a:r>
            <a:r>
              <a:rPr lang="en-US" altLang="zh-CN" sz="3000" dirty="0" err="1">
                <a:latin typeface="宋体" panose="02010600030101010101" pitchFamily="2" charset="-122"/>
              </a:rPr>
              <a:t>closeC</a:t>
            </a:r>
            <a:r>
              <a:rPr lang="en-US" altLang="zh-CN" sz="3000" dirty="0">
                <a:latin typeface="宋体" panose="02010600030101010101" pitchFamily="2" charset="-122"/>
              </a:rPr>
              <a:t>. opening D. to open</a:t>
            </a:r>
            <a:endParaRPr lang="zh-CN" altLang="en-US" sz="3000" dirty="0">
              <a:latin typeface="宋体" panose="02010600030101010101" pitchFamily="2" charset="-122"/>
            </a:endParaRPr>
          </a:p>
        </p:txBody>
      </p:sp>
      <p:sp>
        <p:nvSpPr>
          <p:cNvPr id="3" name="文本框 2"/>
          <p:cNvSpPr txBox="1">
            <a:spLocks noChangeArrowheads="1"/>
          </p:cNvSpPr>
          <p:nvPr/>
        </p:nvSpPr>
        <p:spPr bwMode="auto">
          <a:xfrm>
            <a:off x="177800" y="1096963"/>
            <a:ext cx="403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346075" y="3022600"/>
            <a:ext cx="50006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5" name="文本框 4"/>
          <p:cNvSpPr txBox="1">
            <a:spLocks noChangeArrowheads="1"/>
          </p:cNvSpPr>
          <p:nvPr/>
        </p:nvSpPr>
        <p:spPr bwMode="auto">
          <a:xfrm>
            <a:off x="307975" y="4799013"/>
            <a:ext cx="5699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1411</Words>
  <Application>Microsoft Office PowerPoint</Application>
  <PresentationFormat>全屏显示(4:3)</PresentationFormat>
  <Paragraphs>223</Paragraphs>
  <Slides>23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2022-01-21T01:30:07Z</dcterms:created>
  <dcterms:modified xsi:type="dcterms:W3CDTF">2023-01-16T18:58:59Z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F4BCE3BAC1C74522AA5AF305A47AC79B</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