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257" r:id="rId4"/>
    <p:sldId id="263" r:id="rId5"/>
    <p:sldId id="265" r:id="rId6"/>
    <p:sldId id="259" r:id="rId7"/>
    <p:sldId id="261" r:id="rId8"/>
    <p:sldId id="266" r:id="rId9"/>
    <p:sldId id="274" r:id="rId10"/>
    <p:sldId id="275" r:id="rId11"/>
    <p:sldId id="276" r:id="rId12"/>
    <p:sldId id="277" r:id="rId13"/>
    <p:sldId id="271" r:id="rId14"/>
    <p:sldId id="264" r:id="rId15"/>
    <p:sldId id="269" r:id="rId16"/>
    <p:sldId id="260" r:id="rId17"/>
    <p:sldId id="27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CC00CC"/>
    <a:srgbClr val="00FF00"/>
    <a:srgbClr val="0000FF"/>
    <a:srgbClr val="99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zh-CN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8B64EED-2CED-4CEA-AC66-E0020AEB1E62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64EED-2CED-4CEA-AC66-E0020AEB1E62}" type="slidenum">
              <a:rPr lang="zh-CN" altLang="zh-CN" smtClean="0"/>
              <a:t>4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2638" y="2132013"/>
            <a:ext cx="6408737" cy="1296987"/>
          </a:xfrm>
        </p:spPr>
        <p:txBody>
          <a:bodyPr/>
          <a:lstStyle>
            <a:lvl1pPr algn="r">
              <a:defRPr sz="4000" b="1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573463"/>
            <a:ext cx="5903913" cy="766762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4B3B42-9BE1-4747-9C7F-980573FA0D5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77FC-E71E-4211-9420-B54A78014E3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8707-C273-4568-A04F-186A5BE5CBB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F1892-78F6-4EA4-B062-749C97A3B3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EB57-3719-4874-B439-31BC443B3F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9A78-06C7-452D-B483-597B620A21D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6580-CB9A-4671-984B-940B3FC3DEF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BCC5-89EE-4C0C-BEDD-0A3BB4B6C40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5071-A6E8-4D00-B4BB-0BE82ECBFF0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5191-38AC-426D-91F9-78E477BFB31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19691F7-4852-4E20-B6DF-AFB6FBD20631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265F00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265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65F0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65F0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265F0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65F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65F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65F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65F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65F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61497"/>
            <a:ext cx="9144000" cy="1321400"/>
          </a:xfrm>
        </p:spPr>
        <p:txBody>
          <a:bodyPr/>
          <a:lstStyle/>
          <a:p>
            <a:pPr algn="ctr"/>
            <a:r>
              <a:rPr lang="zh-CN" altLang="en-US" sz="5400" dirty="0" smtClean="0">
                <a:solidFill>
                  <a:srgbClr val="FF3300"/>
                </a:solidFill>
                <a:latin typeface="汉仪中宋简" pitchFamily="49" charset="-122"/>
                <a:ea typeface="汉仪中宋简" pitchFamily="49" charset="-122"/>
              </a:rPr>
              <a:t>21.4 一</a:t>
            </a:r>
            <a:r>
              <a:rPr lang="zh-CN" altLang="en-US" sz="5400" dirty="0">
                <a:solidFill>
                  <a:srgbClr val="FF3300"/>
                </a:solidFill>
                <a:latin typeface="汉仪中宋简" pitchFamily="49" charset="-122"/>
                <a:ea typeface="汉仪中宋简" pitchFamily="49" charset="-122"/>
              </a:rPr>
              <a:t>次函数的应用</a:t>
            </a:r>
          </a:p>
        </p:txBody>
      </p:sp>
      <p:sp>
        <p:nvSpPr>
          <p:cNvPr id="5" name="矩形 4"/>
          <p:cNvSpPr/>
          <p:nvPr/>
        </p:nvSpPr>
        <p:spPr>
          <a:xfrm>
            <a:off x="3029291" y="537459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73075" y="873125"/>
            <a:ext cx="8080375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zh-CN" sz="4000" b="1" dirty="0">
                <a:solidFill>
                  <a:srgbClr val="800080"/>
                </a:solidFill>
              </a:rPr>
              <a:t>4</a:t>
            </a:r>
            <a:r>
              <a:rPr lang="zh-CN" sz="4000" b="1" dirty="0">
                <a:solidFill>
                  <a:srgbClr val="800080"/>
                </a:solidFill>
              </a:rPr>
              <a:t>、</a:t>
            </a:r>
            <a:r>
              <a:rPr lang="zh-CN" sz="4000" b="1" dirty="0"/>
              <a:t>直线</a:t>
            </a:r>
            <a:r>
              <a:rPr lang="zh-CN" altLang="zh-CN" sz="4000" b="1" dirty="0"/>
              <a:t>y=-3x-6</a:t>
            </a:r>
            <a:r>
              <a:rPr lang="zh-CN" sz="4000" b="1" dirty="0"/>
              <a:t>与</a:t>
            </a:r>
            <a:r>
              <a:rPr lang="zh-CN" altLang="zh-CN" sz="4000" b="1" dirty="0">
                <a:solidFill>
                  <a:srgbClr val="0000FF"/>
                </a:solidFill>
              </a:rPr>
              <a:t>x</a:t>
            </a:r>
            <a:r>
              <a:rPr lang="zh-CN" sz="4000" b="1" dirty="0">
                <a:solidFill>
                  <a:srgbClr val="0000FF"/>
                </a:solidFill>
              </a:rPr>
              <a:t>轴</a:t>
            </a:r>
            <a:r>
              <a:rPr lang="zh-CN" sz="4000" b="1" dirty="0"/>
              <a:t>的交点坐标是</a:t>
            </a:r>
            <a:r>
              <a:rPr lang="zh-CN" sz="4000" b="1" u="sng" dirty="0"/>
              <a:t>               </a:t>
            </a:r>
            <a:r>
              <a:rPr lang="zh-CN" sz="4000" b="1" dirty="0"/>
              <a:t>，与</a:t>
            </a:r>
            <a:r>
              <a:rPr lang="zh-CN" altLang="zh-CN" sz="4000" b="1" dirty="0">
                <a:solidFill>
                  <a:srgbClr val="0000FF"/>
                </a:solidFill>
              </a:rPr>
              <a:t>y</a:t>
            </a:r>
            <a:r>
              <a:rPr lang="zh-CN" sz="4000" b="1" dirty="0">
                <a:solidFill>
                  <a:srgbClr val="0000FF"/>
                </a:solidFill>
              </a:rPr>
              <a:t>轴</a:t>
            </a:r>
            <a:r>
              <a:rPr lang="zh-CN" sz="4000" b="1" dirty="0"/>
              <a:t>的交点坐标为</a:t>
            </a:r>
            <a:r>
              <a:rPr lang="zh-CN" sz="4000" b="1" u="sng" dirty="0"/>
              <a:t>                      </a:t>
            </a:r>
            <a:r>
              <a:rPr lang="zh-CN" altLang="zh-CN" sz="4000" b="1" dirty="0"/>
              <a:t>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4175" y="3587750"/>
            <a:ext cx="8469313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4000" b="1" dirty="0">
                <a:solidFill>
                  <a:srgbClr val="800080"/>
                </a:solidFill>
              </a:rPr>
              <a:t>5</a:t>
            </a:r>
            <a:r>
              <a:rPr lang="zh-CN" sz="4000" b="1" dirty="0">
                <a:solidFill>
                  <a:srgbClr val="800080"/>
                </a:solidFill>
              </a:rPr>
              <a:t>、</a:t>
            </a:r>
            <a:r>
              <a:rPr lang="zh-CN" sz="4000" b="1" dirty="0"/>
              <a:t>直线</a:t>
            </a:r>
            <a:r>
              <a:rPr lang="zh-CN" altLang="zh-CN" sz="4000" b="1" dirty="0"/>
              <a:t>y=3x-1</a:t>
            </a:r>
            <a:r>
              <a:rPr lang="zh-CN" sz="4000" b="1" dirty="0"/>
              <a:t>经过</a:t>
            </a:r>
            <a:r>
              <a:rPr lang="zh-CN" sz="4000" b="1" u="sng" dirty="0"/>
              <a:t>                  </a:t>
            </a:r>
            <a:r>
              <a:rPr lang="zh-CN" sz="4000" b="1" dirty="0"/>
              <a:t>象限</a:t>
            </a:r>
          </a:p>
          <a:p>
            <a:pPr>
              <a:lnSpc>
                <a:spcPct val="130000"/>
              </a:lnSpc>
            </a:pPr>
            <a:r>
              <a:rPr lang="zh-CN" sz="4000" b="1" dirty="0"/>
              <a:t>     直线</a:t>
            </a:r>
            <a:r>
              <a:rPr lang="zh-CN" altLang="zh-CN" sz="4000" b="1" dirty="0"/>
              <a:t>y=-2x+5</a:t>
            </a:r>
            <a:r>
              <a:rPr lang="zh-CN" sz="4000" b="1" dirty="0"/>
              <a:t>经过</a:t>
            </a:r>
            <a:r>
              <a:rPr lang="zh-CN" sz="4000" b="1" u="sng" dirty="0"/>
              <a:t>                 </a:t>
            </a:r>
            <a:r>
              <a:rPr lang="zh-CN" sz="4000" b="1" dirty="0"/>
              <a:t>象限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941888" y="3714750"/>
            <a:ext cx="2406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000FF"/>
                </a:solidFill>
                <a:ea typeface="华文琥珀" panose="02010800040101010101" pitchFamily="2" charset="-122"/>
              </a:rPr>
              <a:t>一、三、四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4938" y="451485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000FF"/>
                </a:solidFill>
                <a:ea typeface="华文琥珀" panose="02010800040101010101" pitchFamily="2" charset="-122"/>
              </a:rPr>
              <a:t>一、二、四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12838" y="1854200"/>
            <a:ext cx="24717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 dirty="0">
                <a:solidFill>
                  <a:srgbClr val="0000FF"/>
                </a:solidFill>
              </a:rPr>
              <a:t>（</a:t>
            </a:r>
            <a:r>
              <a:rPr lang="zh-CN" altLang="zh-CN" sz="3600" b="1" dirty="0">
                <a:solidFill>
                  <a:srgbClr val="0000FF"/>
                </a:solidFill>
              </a:rPr>
              <a:t>-2</a:t>
            </a:r>
            <a:r>
              <a:rPr lang="zh-CN" sz="3600" b="1" dirty="0">
                <a:solidFill>
                  <a:srgbClr val="0000FF"/>
                </a:solidFill>
              </a:rPr>
              <a:t>，</a:t>
            </a:r>
            <a:r>
              <a:rPr lang="zh-CN" altLang="zh-CN" sz="3600" b="1" dirty="0">
                <a:solidFill>
                  <a:srgbClr val="0000FF"/>
                </a:solidFill>
              </a:rPr>
              <a:t>0</a:t>
            </a:r>
            <a:r>
              <a:rPr lang="zh-CN" sz="3600" b="1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19225" y="2724150"/>
            <a:ext cx="2822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solidFill>
                  <a:srgbClr val="0000FF"/>
                </a:solidFill>
              </a:rPr>
              <a:t>（</a:t>
            </a:r>
            <a:r>
              <a:rPr lang="zh-CN" altLang="zh-CN" sz="3600" b="1">
                <a:solidFill>
                  <a:srgbClr val="0000FF"/>
                </a:solidFill>
              </a:rPr>
              <a:t>0</a:t>
            </a:r>
            <a:r>
              <a:rPr lang="zh-CN" sz="3600" b="1">
                <a:solidFill>
                  <a:srgbClr val="0000FF"/>
                </a:solidFill>
              </a:rPr>
              <a:t>，</a:t>
            </a:r>
            <a:r>
              <a:rPr lang="zh-CN" altLang="zh-CN" sz="3600" b="1">
                <a:solidFill>
                  <a:srgbClr val="0000FF"/>
                </a:solidFill>
              </a:rPr>
              <a:t>-6</a:t>
            </a:r>
            <a:r>
              <a:rPr lang="zh-CN" sz="3600" b="1">
                <a:solidFill>
                  <a:srgbClr val="0000FF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74638" y="139700"/>
            <a:ext cx="8869362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800080"/>
                </a:solidFill>
              </a:rPr>
              <a:t>6</a:t>
            </a:r>
            <a:r>
              <a:rPr lang="zh-CN" sz="3600" b="1">
                <a:solidFill>
                  <a:srgbClr val="800080"/>
                </a:solidFill>
              </a:rPr>
              <a:t>、</a:t>
            </a:r>
            <a:r>
              <a:rPr lang="zh-CN" sz="3600" b="1"/>
              <a:t>直线</a:t>
            </a:r>
            <a:r>
              <a:rPr lang="zh-CN" altLang="zh-CN" sz="3600" b="1"/>
              <a:t>y=kx+b</a:t>
            </a:r>
            <a:r>
              <a:rPr lang="zh-CN" sz="3600" b="1"/>
              <a:t>（</a:t>
            </a:r>
            <a:r>
              <a:rPr lang="zh-CN" altLang="zh-CN" sz="3600" b="1"/>
              <a:t>k</a:t>
            </a:r>
            <a:r>
              <a:rPr lang="zh-CN" sz="3600" b="1"/>
              <a:t>＜</a:t>
            </a:r>
            <a:r>
              <a:rPr lang="zh-CN" altLang="zh-CN" sz="3600" b="1"/>
              <a:t>0</a:t>
            </a:r>
            <a:r>
              <a:rPr lang="zh-CN" sz="3600" b="1"/>
              <a:t>，</a:t>
            </a:r>
            <a:r>
              <a:rPr lang="zh-CN" altLang="zh-CN" sz="3600" b="1"/>
              <a:t>b</a:t>
            </a:r>
            <a:r>
              <a:rPr lang="zh-CN" sz="3600" b="1"/>
              <a:t>＜</a:t>
            </a:r>
            <a:r>
              <a:rPr lang="zh-CN" altLang="zh-CN" sz="3600" b="1"/>
              <a:t>0</a:t>
            </a:r>
            <a:r>
              <a:rPr lang="zh-CN" sz="3600" b="1"/>
              <a:t>）经过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sz="3600" b="1" u="sng"/>
              <a:t>　　　　      </a:t>
            </a:r>
            <a:r>
              <a:rPr lang="zh-CN" sz="3600" b="1"/>
              <a:t>象限。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800080"/>
                </a:solidFill>
              </a:rPr>
              <a:t>7</a:t>
            </a:r>
            <a:r>
              <a:rPr lang="zh-CN" sz="3600" b="1">
                <a:solidFill>
                  <a:srgbClr val="800080"/>
                </a:solidFill>
              </a:rPr>
              <a:t>、</a:t>
            </a:r>
            <a:r>
              <a:rPr lang="zh-CN" sz="3600" b="1"/>
              <a:t>若直线</a:t>
            </a:r>
            <a:r>
              <a:rPr lang="zh-CN" altLang="zh-CN" sz="3600" b="1"/>
              <a:t>y=kx+b</a:t>
            </a:r>
            <a:r>
              <a:rPr lang="zh-CN" sz="3600" b="1"/>
              <a:t>经过一、二、四象限，则</a:t>
            </a:r>
            <a:r>
              <a:rPr lang="zh-CN" altLang="zh-CN" sz="3600" b="1"/>
              <a:t>k</a:t>
            </a:r>
            <a:r>
              <a:rPr lang="zh-CN" altLang="zh-CN" sz="3600" b="1" u="sng"/>
              <a:t>       </a:t>
            </a:r>
            <a:r>
              <a:rPr lang="zh-CN" altLang="zh-CN" sz="3600" b="1"/>
              <a:t>0</a:t>
            </a:r>
            <a:r>
              <a:rPr lang="zh-CN" sz="3600" b="1"/>
              <a:t>，</a:t>
            </a:r>
            <a:r>
              <a:rPr lang="zh-CN" altLang="zh-CN" sz="3600" b="1"/>
              <a:t>b</a:t>
            </a:r>
            <a:r>
              <a:rPr lang="zh-CN" altLang="zh-CN" sz="3600" b="1" u="sng"/>
              <a:t>           </a:t>
            </a:r>
            <a:r>
              <a:rPr lang="zh-CN" altLang="zh-CN" sz="3600" b="1"/>
              <a:t>0.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zh-CN" sz="3600" b="1">
                <a:solidFill>
                  <a:srgbClr val="800080"/>
                </a:solidFill>
              </a:rPr>
              <a:t>8</a:t>
            </a:r>
            <a:r>
              <a:rPr lang="zh-CN" sz="3600" b="1">
                <a:solidFill>
                  <a:srgbClr val="800080"/>
                </a:solidFill>
              </a:rPr>
              <a:t>、</a:t>
            </a:r>
            <a:r>
              <a:rPr lang="zh-CN" sz="3600" b="1"/>
              <a:t>直线</a:t>
            </a:r>
            <a:r>
              <a:rPr lang="zh-CN" altLang="zh-CN" sz="3600" b="1"/>
              <a:t>y=kx+b</a:t>
            </a:r>
            <a:r>
              <a:rPr lang="zh-CN" sz="3600" b="1"/>
              <a:t>的图象如图所示，确定</a:t>
            </a:r>
            <a:r>
              <a:rPr lang="zh-CN" altLang="zh-CN" sz="3600" b="1"/>
              <a:t>k</a:t>
            </a:r>
            <a:r>
              <a:rPr lang="zh-CN" sz="3600" b="1"/>
              <a:t>、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sz="3600" b="1"/>
              <a:t> </a:t>
            </a:r>
            <a:r>
              <a:rPr lang="zh-CN" altLang="zh-CN" sz="3600" b="1"/>
              <a:t>b</a:t>
            </a:r>
            <a:r>
              <a:rPr lang="zh-CN" sz="3600" b="1"/>
              <a:t>符号：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76250" y="6604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solidFill>
                  <a:srgbClr val="FF3300"/>
                </a:solidFill>
              </a:rPr>
              <a:t>二、三、四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36650" y="1992313"/>
            <a:ext cx="8413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08363" y="1946275"/>
            <a:ext cx="12795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solidFill>
                  <a:srgbClr val="FF3300"/>
                </a:solidFill>
              </a:rPr>
              <a:t>＞</a:t>
            </a:r>
          </a:p>
        </p:txBody>
      </p:sp>
      <p:grpSp>
        <p:nvGrpSpPr>
          <p:cNvPr id="14342" name="Group 6"/>
          <p:cNvGrpSpPr/>
          <p:nvPr/>
        </p:nvGrpSpPr>
        <p:grpSpPr bwMode="auto">
          <a:xfrm>
            <a:off x="1738313" y="3819525"/>
            <a:ext cx="2752725" cy="2238375"/>
            <a:chOff x="0" y="0"/>
            <a:chExt cx="3103" cy="2523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V="1">
              <a:off x="1535" y="229"/>
              <a:ext cx="1" cy="2294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1502" y="1187"/>
              <a:ext cx="74" cy="3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0" y="1187"/>
              <a:ext cx="3103" cy="3"/>
            </a:xfrm>
            <a:prstGeom prst="line">
              <a:avLst/>
            </a:prstGeom>
            <a:noFill/>
            <a:ln w="38100" cmpd="sng">
              <a:solidFill>
                <a:srgbClr val="000099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535" y="1154"/>
              <a:ext cx="1" cy="74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516" y="1099"/>
              <a:ext cx="980" cy="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550" y="0"/>
              <a:ext cx="979" cy="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4349" name="Line 13"/>
          <p:cNvSpPr>
            <a:spLocks noChangeShapeType="1"/>
          </p:cNvSpPr>
          <p:nvPr/>
        </p:nvSpPr>
        <p:spPr bwMode="auto">
          <a:xfrm rot="15635463" flipV="1">
            <a:off x="2690019" y="3864769"/>
            <a:ext cx="1431925" cy="1519237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324350" y="4718050"/>
            <a:ext cx="352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rot="15635463" flipV="1">
            <a:off x="2495550" y="4200525"/>
            <a:ext cx="1468438" cy="1557338"/>
          </a:xfrm>
          <a:prstGeom prst="line">
            <a:avLst/>
          </a:prstGeom>
          <a:noFill/>
          <a:ln w="38100" cmpd="sng">
            <a:solidFill>
              <a:srgbClr val="80008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352" name="Group 16"/>
          <p:cNvGrpSpPr/>
          <p:nvPr/>
        </p:nvGrpSpPr>
        <p:grpSpPr bwMode="auto">
          <a:xfrm>
            <a:off x="5170488" y="3816350"/>
            <a:ext cx="2786062" cy="2238375"/>
            <a:chOff x="0" y="0"/>
            <a:chExt cx="1755" cy="1410"/>
          </a:xfrm>
        </p:grpSpPr>
        <p:grpSp>
          <p:nvGrpSpPr>
            <p:cNvPr id="14353" name="Group 17"/>
            <p:cNvGrpSpPr/>
            <p:nvPr/>
          </p:nvGrpSpPr>
          <p:grpSpPr bwMode="auto">
            <a:xfrm>
              <a:off x="0" y="0"/>
              <a:ext cx="1734" cy="1410"/>
              <a:chOff x="0" y="0"/>
              <a:chExt cx="3103" cy="2523"/>
            </a:xfrm>
          </p:grpSpPr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 flipV="1">
                <a:off x="1535" y="229"/>
                <a:ext cx="1" cy="2294"/>
              </a:xfrm>
              <a:prstGeom prst="line">
                <a:avLst/>
              </a:prstGeom>
              <a:noFill/>
              <a:ln w="38100" cmpd="sng">
                <a:solidFill>
                  <a:srgbClr val="00008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1502" y="1187"/>
                <a:ext cx="74" cy="3"/>
              </a:xfrm>
              <a:prstGeom prst="line">
                <a:avLst/>
              </a:prstGeom>
              <a:noFill/>
              <a:ln w="9525" cmpd="sng">
                <a:solidFill>
                  <a:srgbClr val="000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0" y="1187"/>
                <a:ext cx="3103" cy="3"/>
              </a:xfrm>
              <a:prstGeom prst="line">
                <a:avLst/>
              </a:prstGeom>
              <a:noFill/>
              <a:ln w="38100" cmpd="sng">
                <a:solidFill>
                  <a:srgbClr val="000099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1535" y="1154"/>
                <a:ext cx="1" cy="74"/>
              </a:xfrm>
              <a:prstGeom prst="line">
                <a:avLst/>
              </a:prstGeom>
              <a:noFill/>
              <a:ln w="9525" cmpd="sng">
                <a:solidFill>
                  <a:srgbClr val="000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8" name="Text Box 22"/>
              <p:cNvSpPr txBox="1">
                <a:spLocks noChangeArrowheads="1"/>
              </p:cNvSpPr>
              <p:nvPr/>
            </p:nvSpPr>
            <p:spPr bwMode="auto">
              <a:xfrm>
                <a:off x="1516" y="1099"/>
                <a:ext cx="980" cy="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3600" b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4359" name="Text Box 23"/>
              <p:cNvSpPr txBox="1">
                <a:spLocks noChangeArrowheads="1"/>
              </p:cNvSpPr>
              <p:nvPr/>
            </p:nvSpPr>
            <p:spPr bwMode="auto">
              <a:xfrm>
                <a:off x="1550" y="0"/>
                <a:ext cx="979" cy="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3600" b="1">
                    <a:latin typeface="Times New Roman" panose="02020603050405020304" pitchFamily="18" charset="0"/>
                  </a:rPr>
                  <a:t>y</a:t>
                </a:r>
              </a:p>
            </p:txBody>
          </p:sp>
        </p:grp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rot="15635464">
              <a:off x="589" y="463"/>
              <a:ext cx="916" cy="783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1533" y="582"/>
              <a:ext cx="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rot="15635464">
              <a:off x="378" y="263"/>
              <a:ext cx="916" cy="783"/>
            </a:xfrm>
            <a:prstGeom prst="line">
              <a:avLst/>
            </a:prstGeom>
            <a:noFill/>
            <a:ln w="38100" cmpd="sng">
              <a:solidFill>
                <a:srgbClr val="80008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108200" y="6042025"/>
            <a:ext cx="4032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</a:rPr>
              <a:t>K</a:t>
            </a:r>
            <a:r>
              <a:rPr lang="zh-CN" sz="2800" b="1">
                <a:solidFill>
                  <a:srgbClr val="FF0000"/>
                </a:solidFill>
              </a:rPr>
              <a:t>＜</a:t>
            </a:r>
            <a:r>
              <a:rPr lang="zh-CN" altLang="zh-CN" sz="2800" b="1">
                <a:solidFill>
                  <a:srgbClr val="FF0000"/>
                </a:solidFill>
              </a:rPr>
              <a:t>0</a:t>
            </a:r>
            <a:r>
              <a:rPr lang="zh-CN" sz="2800" b="1">
                <a:solidFill>
                  <a:srgbClr val="FF0000"/>
                </a:solidFill>
              </a:rPr>
              <a:t>，</a:t>
            </a:r>
            <a:r>
              <a:rPr lang="zh-CN" altLang="zh-CN" sz="2800" b="1">
                <a:solidFill>
                  <a:srgbClr val="FF0000"/>
                </a:solidFill>
              </a:rPr>
              <a:t>b</a:t>
            </a:r>
            <a:r>
              <a:rPr lang="zh-CN" sz="2800" b="1">
                <a:solidFill>
                  <a:srgbClr val="FF0000"/>
                </a:solidFill>
              </a:rPr>
              <a:t>＞</a:t>
            </a:r>
            <a:r>
              <a:rPr lang="zh-CN" altLang="zh-CN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580063" y="5961063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</a:rPr>
              <a:t>k</a:t>
            </a:r>
            <a:r>
              <a:rPr lang="zh-CN" sz="2800" b="1">
                <a:solidFill>
                  <a:srgbClr val="FF0000"/>
                </a:solidFill>
              </a:rPr>
              <a:t>＞</a:t>
            </a:r>
            <a:r>
              <a:rPr lang="zh-CN" altLang="zh-CN" sz="2800" b="1">
                <a:solidFill>
                  <a:srgbClr val="FF0000"/>
                </a:solidFill>
              </a:rPr>
              <a:t>0</a:t>
            </a:r>
            <a:r>
              <a:rPr lang="zh-CN" sz="2800" b="1">
                <a:solidFill>
                  <a:srgbClr val="FF0000"/>
                </a:solidFill>
              </a:rPr>
              <a:t>，</a:t>
            </a:r>
            <a:r>
              <a:rPr lang="zh-CN" altLang="zh-CN" sz="2800" b="1">
                <a:solidFill>
                  <a:srgbClr val="FF0000"/>
                </a:solidFill>
              </a:rPr>
              <a:t>b</a:t>
            </a:r>
            <a:r>
              <a:rPr lang="zh-CN" sz="2800" b="1">
                <a:solidFill>
                  <a:srgbClr val="FF0000"/>
                </a:solidFill>
              </a:rPr>
              <a:t>＜</a:t>
            </a:r>
            <a:r>
              <a:rPr lang="zh-CN" altLang="zh-CN" sz="2800" b="1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9" grpId="0" animBg="1"/>
      <p:bldP spid="14350" grpId="0" autoUpdateAnimBg="0"/>
      <p:bldP spid="14351" grpId="0" animBg="1"/>
      <p:bldP spid="14363" grpId="0" autoUpdateAnimBg="0"/>
      <p:bldP spid="14364" grpId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9154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99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9</a:t>
            </a:r>
            <a:r>
              <a:rPr lang="zh-CN" sz="3200" b="1">
                <a:solidFill>
                  <a:srgbClr val="99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已知一次函数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y=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m-1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x+2m+1</a:t>
            </a:r>
          </a:p>
          <a:p>
            <a:pPr>
              <a:spcBef>
                <a:spcPct val="50000"/>
              </a:spcBef>
            </a:pPr>
            <a:r>
              <a:rPr lang="zh-CN" sz="2800" b="1">
                <a:solidFill>
                  <a:srgbClr val="0B0C17"/>
                </a:solidFill>
                <a:latin typeface="Tahoma" panose="020B0604030504040204" pitchFamily="34" charset="0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1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）若图象经过原点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,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求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的值</a:t>
            </a:r>
            <a:r>
              <a:rPr lang="zh-CN" sz="2800" b="1">
                <a:solidFill>
                  <a:srgbClr val="0B0C17"/>
                </a:solidFill>
                <a:latin typeface="Tahoma" panose="020B0604030504040204" pitchFamily="34" charset="0"/>
              </a:rPr>
              <a:t>；</a:t>
            </a:r>
            <a:endParaRPr lang="zh-CN" sz="2800" b="1">
              <a:solidFill>
                <a:srgbClr val="0B0C17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）若图象平行于直线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y=2x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，求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的值；</a:t>
            </a:r>
          </a:p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）若图象交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轴 于正半轴，求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的取值范围；</a:t>
            </a:r>
          </a:p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）若图象经过一、二、四象限，求</a:t>
            </a:r>
            <a:r>
              <a:rPr lang="zh-CN" alt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的取值范围</a:t>
            </a:r>
            <a:r>
              <a:rPr lang="zh-CN" sz="3200">
                <a:solidFill>
                  <a:srgbClr val="0B0C17"/>
                </a:solidFill>
                <a:latin typeface="Times New Roman" panose="02020603050405020304" pitchFamily="18" charset="0"/>
              </a:rPr>
              <a:t>。</a:t>
            </a:r>
            <a:r>
              <a:rPr lang="zh-CN" sz="2400">
                <a:solidFill>
                  <a:srgbClr val="0B0C17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B0C17"/>
                </a:solidFill>
                <a:latin typeface="Tahoma" panose="020B0604030504040204" pitchFamily="34" charset="0"/>
              </a:rPr>
              <a:t>  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5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）若图象不过第三象限，求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的取值范围。 </a:t>
            </a:r>
          </a:p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  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（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6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）若随的增大而增大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,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求</a:t>
            </a:r>
            <a:r>
              <a:rPr lang="zh-CN" alt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m</a:t>
            </a:r>
            <a:r>
              <a:rPr lang="zh-CN" sz="3200" b="1">
                <a:solidFill>
                  <a:srgbClr val="0B0C17"/>
                </a:solidFill>
                <a:latin typeface="Tahoma" panose="020B0604030504040204" pitchFamily="34" charset="0"/>
              </a:rPr>
              <a:t>的取值范围。</a:t>
            </a:r>
            <a:r>
              <a:rPr lang="zh-CN" sz="2800" b="1">
                <a:latin typeface="Tahoma" panose="020B0604030504040204" pitchFamily="34" charset="0"/>
              </a:rPr>
              <a:t> </a:t>
            </a:r>
            <a:endParaRPr lang="zh-CN" sz="3200" b="1">
              <a:solidFill>
                <a:srgbClr val="0B0C17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zh-CN" sz="3200" b="1">
              <a:solidFill>
                <a:srgbClr val="0B0C17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7488" y="223838"/>
            <a:ext cx="8659812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10、</a:t>
            </a:r>
            <a:r>
              <a:rPr lang="zh-CN" altLang="en-US" sz="4400">
                <a:latin typeface="黑体" panose="02010609060101010101" pitchFamily="49" charset="-122"/>
                <a:ea typeface="黑体" panose="02010609060101010101" pitchFamily="49" charset="-122"/>
              </a:rPr>
              <a:t>已知一次函数y=x+b 与y=2x+a 的图像都经过A(-2,0)，且与y轴分别交于B、C两点,求△ABC的面积 </a:t>
            </a:r>
          </a:p>
        </p:txBody>
      </p:sp>
      <p:pic>
        <p:nvPicPr>
          <p:cNvPr id="16387" name="Picture 3" descr="tea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7050" y="4797425"/>
            <a:ext cx="1544638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00125" y="2717800"/>
            <a:ext cx="72739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解：因为一次函数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y=x+b的图像过A(-2，0),所以0=-2+b，所以b=2，所以y=x+2.</a:t>
            </a:r>
          </a:p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又因为一次函数y=2x+a的图像过A（-2,0），所以0=2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×（-2）+a</a:t>
            </a:r>
          </a:p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所以a=4，所以y=2x+4        4 c</a:t>
            </a:r>
          </a:p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如图：                     2 B</a:t>
            </a:r>
          </a:p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                  A  O</a:t>
            </a:r>
          </a:p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所以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△ABC的面积=(4-2)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×2÷2=2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                 </a:t>
            </a:r>
          </a:p>
          <a:p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6389" name="箭头 394"/>
          <p:cNvSpPr>
            <a:spLocks noChangeShapeType="1"/>
          </p:cNvSpPr>
          <p:nvPr/>
        </p:nvSpPr>
        <p:spPr bwMode="auto">
          <a:xfrm flipV="1">
            <a:off x="4492625" y="5519738"/>
            <a:ext cx="3436938" cy="444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箭头 395"/>
          <p:cNvSpPr>
            <a:spLocks noChangeShapeType="1"/>
          </p:cNvSpPr>
          <p:nvPr/>
        </p:nvSpPr>
        <p:spPr bwMode="auto">
          <a:xfrm flipV="1">
            <a:off x="6075363" y="4125913"/>
            <a:ext cx="28575" cy="23574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5254625" y="4887913"/>
            <a:ext cx="1323975" cy="10064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5456238" y="4356100"/>
            <a:ext cx="849312" cy="16970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43575" y="4025900"/>
            <a:ext cx="3349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Y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597775" y="5592763"/>
            <a:ext cx="31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66738" y="1593850"/>
            <a:ext cx="81359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dirty="0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sz="4800" dirty="0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若直线</a:t>
            </a:r>
            <a:r>
              <a:rPr lang="zh-CN" altLang="zh-CN" sz="4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y=3x+b</a:t>
            </a:r>
            <a:r>
              <a:rPr 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与两坐标轴所围成的三角形的面积为</a:t>
            </a:r>
            <a:r>
              <a:rPr lang="zh-CN" altLang="zh-CN" sz="4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zh-CN" altLang="zh-CN" sz="4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zh-CN" sz="4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en-US" altLang="zh-CN" sz="4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sz="4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413" name="Picture 5" descr="15458912140efabe9d4d2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4208463"/>
            <a:ext cx="10922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7188" y="217488"/>
            <a:ext cx="8281987" cy="277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4400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sz="4400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无论</a:t>
            </a:r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为何值，直线</a:t>
            </a:r>
            <a:r>
              <a:rPr lang="zh-CN" altLang="zh-CN" sz="4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y=x+2m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4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y=-x+4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的交点不可能在</a:t>
            </a:r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 )</a:t>
            </a:r>
          </a:p>
          <a:p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A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、第一象限    </a:t>
            </a:r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、第二象限</a:t>
            </a:r>
          </a:p>
          <a:p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、第三象限    </a:t>
            </a:r>
            <a:r>
              <a:rPr lang="zh-CN" alt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sz="4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、第四象限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3688" y="3206750"/>
            <a:ext cx="8696325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zh-CN" sz="4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sz="4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y=y</a:t>
            </a:r>
            <a:r>
              <a:rPr lang="zh-CN" altLang="zh-CN" sz="4000" b="1" baseline="-25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+y</a:t>
            </a:r>
            <a:r>
              <a:rPr lang="zh-CN" altLang="zh-CN" sz="4000" b="1" baseline="-25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sz="4000" b="1" baseline="-25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成正比例，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sz="4000" b="1" baseline="-25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与（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x-2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）成正比例，又当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x=-1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y=2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；当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x=2</a:t>
            </a:r>
            <a:r>
              <a:rPr 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zh-CN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y=5.   </a:t>
            </a:r>
            <a:r>
              <a:rPr 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zh-CN" alt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的函数关系式。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4788" y="163513"/>
            <a:ext cx="8748712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例、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某地长途汽车客运公司规定：旅客可随身携带一定重量的行李，如果超过规定，则需要购买行李票，行李票费用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（元）是行李重量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（千克）的一次函数，其图象如图所示。求（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之间的函数关系式；（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）旅客最多可免费携带行李的千克数。</a:t>
            </a: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2946400" y="3648075"/>
            <a:ext cx="6102350" cy="3048000"/>
            <a:chOff x="0" y="0"/>
            <a:chExt cx="3844" cy="1920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560" y="1386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255" y="236"/>
              <a:ext cx="1" cy="1457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240" y="995"/>
              <a:ext cx="35" cy="1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240" y="1176"/>
              <a:ext cx="35" cy="1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40" y="1355"/>
              <a:ext cx="35" cy="0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240" y="803"/>
              <a:ext cx="35" cy="0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40" y="1536"/>
              <a:ext cx="35" cy="1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40" y="443"/>
              <a:ext cx="35" cy="1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80" y="1536"/>
              <a:ext cx="2518" cy="1"/>
            </a:xfrm>
            <a:prstGeom prst="line">
              <a:avLst/>
            </a:prstGeom>
            <a:noFill/>
            <a:ln w="38100" cmpd="sng">
              <a:solidFill>
                <a:srgbClr val="000099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929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2167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255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493" y="1524"/>
              <a:ext cx="0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727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965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1199" y="1524"/>
              <a:ext cx="0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436" y="1524"/>
              <a:ext cx="1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675" y="1524"/>
              <a:ext cx="0" cy="28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248" y="1530"/>
              <a:ext cx="19" cy="15"/>
            </a:xfrm>
            <a:prstGeom prst="ellipse">
              <a:avLst/>
            </a:prstGeom>
            <a:solidFill>
              <a:srgbClr val="000000"/>
            </a:solidFill>
            <a:ln w="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1544" y="1524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2060" y="1515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80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1087" y="1521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71" y="899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0" y="520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55" y="1471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261" y="0"/>
              <a:ext cx="47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236" y="620"/>
              <a:ext cx="36" cy="1"/>
            </a:xfrm>
            <a:prstGeom prst="line">
              <a:avLst/>
            </a:prstGeom>
            <a:noFill/>
            <a:ln w="9525" cmpd="sng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253" y="612"/>
              <a:ext cx="1927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 flipV="1">
              <a:off x="2173" y="612"/>
              <a:ext cx="0" cy="92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 flipV="1">
              <a:off x="1682" y="1040"/>
              <a:ext cx="8" cy="49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253" y="991"/>
              <a:ext cx="1438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 flipH="1">
              <a:off x="1080" y="361"/>
              <a:ext cx="1382" cy="1181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430" y="114"/>
              <a:ext cx="11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b="1"/>
                <a:t>行李票费用（元）</a:t>
              </a:r>
            </a:p>
          </p:txBody>
        </p:sp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2754" y="1429"/>
              <a:ext cx="1090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b="1"/>
                <a:t>行李重量</a:t>
              </a:r>
            </a:p>
            <a:p>
              <a:pPr>
                <a:spcBef>
                  <a:spcPct val="50000"/>
                </a:spcBef>
              </a:pPr>
              <a:r>
                <a:rPr lang="zh-CN" b="1"/>
                <a:t>（千克）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5588" y="258763"/>
            <a:ext cx="8888412" cy="606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杨嫂在再就业中心的扶持下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创办了</a:t>
            </a:r>
            <a:r>
              <a:rPr lang="zh-CN" sz="3200" b="1" dirty="0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润扬</a:t>
            </a:r>
            <a:r>
              <a:rPr lang="zh-CN" sz="3200" b="1" dirty="0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报刊零售点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对经营的某种晚报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杨嫂提供了如下信息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: </a:t>
            </a:r>
            <a:r>
              <a:rPr lang="zh-CN" altLang="zh-CN" sz="3200" dirty="0">
                <a:solidFill>
                  <a:srgbClr val="0000FF"/>
                </a:solidFill>
              </a:rPr>
              <a:t>①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买进每份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0.2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卖出每份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0.3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 </a:t>
            </a:r>
            <a:r>
              <a:rPr lang="zh-CN" altLang="zh-CN" sz="3200" dirty="0">
                <a:solidFill>
                  <a:srgbClr val="0000FF"/>
                </a:solidFill>
              </a:rPr>
              <a:t>②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一个月内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以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30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天计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有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20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天每天可以卖出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200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份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其余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10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天每天只能卖出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120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份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 </a:t>
            </a:r>
            <a:r>
              <a:rPr lang="zh-CN" altLang="zh-CN" sz="3200" dirty="0">
                <a:solidFill>
                  <a:srgbClr val="0000FF"/>
                </a:solidFill>
              </a:rPr>
              <a:t>③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一个月内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每天从报社买进的报纸份数必须相同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当天卖不掉的报纸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以第份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0.1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元退回报社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(1)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填表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zh-CN" alt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(2)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设每天从报社买进该种晚报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份</a:t>
            </a:r>
            <a:r>
              <a:rPr lang="zh-CN" altLang="zh-CN" sz="32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(12</a:t>
            </a:r>
            <a:r>
              <a:rPr lang="zh-CN" altLang="zh-CN" sz="32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 ≤</a:t>
            </a:r>
            <a:r>
              <a:rPr lang="zh-CN" altLang="zh-CN" sz="32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zh-CN" sz="32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≤200)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时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月利润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试求出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与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的函数关系式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并求月利润的最大值</a:t>
            </a:r>
            <a:r>
              <a:rPr lang="zh-CN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2139950" y="3902075"/>
          <a:ext cx="6621463" cy="1096963"/>
        </p:xfrm>
        <a:graphic>
          <a:graphicData uri="http://schemas.openxmlformats.org/drawingml/2006/table">
            <a:tbl>
              <a:tblPr/>
              <a:tblGrid>
                <a:gridCol w="501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一个月内每天买进该种晚报的份数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     </a:t>
                      </a: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当月利润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单位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:</a:t>
                      </a: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5F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5F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5F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92275" y="3667125"/>
            <a:ext cx="3432175" cy="392113"/>
          </a:xfr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2900" y="838201"/>
            <a:ext cx="7777163" cy="515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990099"/>
                </a:solidFill>
              </a:rPr>
              <a:t>教学目标：</a:t>
            </a:r>
          </a:p>
          <a:p>
            <a:r>
              <a:rPr lang="zh-CN" altLang="en-US" sz="3200" dirty="0"/>
              <a:t>1.经历应用一次函数解决实际问题的过程。</a:t>
            </a:r>
          </a:p>
          <a:p>
            <a:r>
              <a:rPr lang="zh-CN" altLang="en-US" sz="3200" dirty="0"/>
              <a:t>2.提高从文字、表格、图像中获取信息的能力。</a:t>
            </a:r>
          </a:p>
          <a:p>
            <a:r>
              <a:rPr lang="zh-CN" altLang="en-US" sz="3200" dirty="0"/>
              <a:t>3.通过实际问题，领悟函数与方程的关系及其应用价值。</a:t>
            </a:r>
          </a:p>
          <a:p>
            <a:r>
              <a:rPr lang="zh-CN" altLang="en-US" sz="3600" b="1" dirty="0">
                <a:solidFill>
                  <a:srgbClr val="FF0000"/>
                </a:solidFill>
              </a:rPr>
              <a:t>教学重点：</a:t>
            </a:r>
          </a:p>
          <a:p>
            <a:r>
              <a:rPr lang="zh-CN" altLang="en-US" sz="3200" dirty="0"/>
              <a:t>应有一次函数解决实际问题。</a:t>
            </a:r>
          </a:p>
          <a:p>
            <a:r>
              <a:rPr lang="zh-CN" altLang="en-US" sz="3600" b="1" dirty="0">
                <a:solidFill>
                  <a:srgbClr val="FF0000"/>
                </a:solidFill>
              </a:rPr>
              <a:t>难点：</a:t>
            </a:r>
          </a:p>
          <a:p>
            <a:r>
              <a:rPr lang="zh-CN" altLang="en-US" sz="3200" dirty="0"/>
              <a:t>领会数学建模思想，提高解决问题的能力。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854950" y="61913"/>
            <a:ext cx="1219200" cy="12192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5863" y="863600"/>
            <a:ext cx="777716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 b="1" i="1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zh-CN" sz="2800" b="1" dirty="0"/>
              <a:t>1</a:t>
            </a:r>
            <a:r>
              <a:rPr lang="zh-CN" sz="2800" b="1" dirty="0"/>
              <a:t>、某地市区打电话的收费标准为：</a:t>
            </a:r>
            <a:r>
              <a:rPr lang="zh-CN" altLang="zh-CN" sz="2800" b="1" dirty="0"/>
              <a:t>3</a:t>
            </a:r>
            <a:r>
              <a:rPr lang="zh-CN" sz="2800" b="1" dirty="0"/>
              <a:t>分钟以内（含</a:t>
            </a:r>
            <a:r>
              <a:rPr lang="zh-CN" altLang="zh-CN" sz="2800" b="1" dirty="0"/>
              <a:t>3</a:t>
            </a:r>
            <a:r>
              <a:rPr lang="zh-CN" sz="2800" b="1" dirty="0"/>
              <a:t>分钟）收费</a:t>
            </a:r>
            <a:r>
              <a:rPr lang="zh-CN" altLang="zh-CN" sz="2800" b="1" dirty="0"/>
              <a:t>0.2</a:t>
            </a:r>
            <a:r>
              <a:rPr lang="zh-CN" sz="2800" b="1" dirty="0"/>
              <a:t>元</a:t>
            </a:r>
            <a:r>
              <a:rPr lang="zh-CN" altLang="zh-CN" sz="2800" b="1" dirty="0"/>
              <a:t>,</a:t>
            </a:r>
            <a:r>
              <a:rPr lang="zh-CN" sz="2800" b="1" dirty="0"/>
              <a:t>超过分钟</a:t>
            </a:r>
            <a:r>
              <a:rPr lang="zh-CN" altLang="zh-CN" sz="2800" b="1" dirty="0"/>
              <a:t>,</a:t>
            </a:r>
            <a:r>
              <a:rPr lang="zh-CN" sz="2800" b="1" dirty="0"/>
              <a:t>每增加</a:t>
            </a:r>
            <a:r>
              <a:rPr lang="zh-CN" altLang="zh-CN" sz="2800" b="1" dirty="0"/>
              <a:t>1</a:t>
            </a:r>
            <a:r>
              <a:rPr lang="zh-CN" sz="2800" b="1" dirty="0"/>
              <a:t>分钟</a:t>
            </a:r>
            <a:r>
              <a:rPr lang="zh-CN" altLang="zh-CN" sz="2800" b="1" dirty="0"/>
              <a:t>(</a:t>
            </a:r>
            <a:r>
              <a:rPr lang="zh-CN" sz="2800" b="1" dirty="0"/>
              <a:t>不足</a:t>
            </a:r>
            <a:r>
              <a:rPr lang="zh-CN" altLang="zh-CN" sz="2800" b="1" dirty="0"/>
              <a:t>1</a:t>
            </a:r>
            <a:r>
              <a:rPr lang="zh-CN" sz="2800" b="1" dirty="0"/>
              <a:t>分钟</a:t>
            </a:r>
            <a:r>
              <a:rPr lang="zh-CN" altLang="zh-CN" sz="2800" b="1" dirty="0"/>
              <a:t>,</a:t>
            </a:r>
            <a:r>
              <a:rPr lang="zh-CN" sz="2800" b="1" dirty="0"/>
              <a:t>按</a:t>
            </a:r>
            <a:r>
              <a:rPr lang="zh-CN" altLang="zh-CN" sz="2800" b="1" dirty="0"/>
              <a:t>1</a:t>
            </a:r>
            <a:r>
              <a:rPr lang="zh-CN" sz="2800" b="1" dirty="0"/>
              <a:t>分钟计算</a:t>
            </a:r>
            <a:r>
              <a:rPr lang="zh-CN" altLang="zh-CN" sz="2800" b="1" dirty="0"/>
              <a:t>)</a:t>
            </a:r>
            <a:r>
              <a:rPr lang="zh-CN" sz="2800" b="1" dirty="0"/>
              <a:t>加收</a:t>
            </a:r>
            <a:r>
              <a:rPr lang="zh-CN" altLang="zh-CN" sz="2800" b="1" dirty="0"/>
              <a:t>0.11</a:t>
            </a:r>
            <a:r>
              <a:rPr lang="zh-CN" sz="2800" b="1" dirty="0"/>
              <a:t>元</a:t>
            </a:r>
            <a:r>
              <a:rPr lang="zh-CN" altLang="zh-CN" sz="2800" b="1" dirty="0"/>
              <a:t>,</a:t>
            </a:r>
            <a:r>
              <a:rPr lang="zh-CN" sz="2800" b="1" dirty="0"/>
              <a:t>那么当时间超过</a:t>
            </a:r>
            <a:r>
              <a:rPr lang="zh-CN" altLang="zh-CN" sz="2800" b="1" dirty="0"/>
              <a:t>3</a:t>
            </a:r>
            <a:r>
              <a:rPr lang="zh-CN" sz="2800" b="1" dirty="0"/>
              <a:t>分钟时</a:t>
            </a:r>
            <a:r>
              <a:rPr lang="zh-CN" altLang="zh-CN" sz="2800" b="1" dirty="0"/>
              <a:t>,</a:t>
            </a:r>
            <a:r>
              <a:rPr lang="zh-CN" sz="2800" b="1" dirty="0"/>
              <a:t>求</a:t>
            </a:r>
            <a:r>
              <a:rPr lang="zh-CN" altLang="zh-CN" sz="2800" b="1" dirty="0"/>
              <a:t>:</a:t>
            </a:r>
            <a:r>
              <a:rPr lang="zh-CN" sz="2800" b="1" dirty="0"/>
              <a:t>电话费</a:t>
            </a:r>
            <a:r>
              <a:rPr lang="zh-CN" altLang="zh-CN" sz="2800" b="1" dirty="0"/>
              <a:t>y(</a:t>
            </a:r>
            <a:r>
              <a:rPr lang="zh-CN" sz="2800" b="1" dirty="0"/>
              <a:t>元</a:t>
            </a:r>
            <a:r>
              <a:rPr lang="zh-CN" altLang="zh-CN" sz="2800" b="1" dirty="0"/>
              <a:t>)</a:t>
            </a:r>
            <a:r>
              <a:rPr lang="zh-CN" sz="2800" b="1" dirty="0"/>
              <a:t>与时间</a:t>
            </a:r>
            <a:r>
              <a:rPr lang="zh-CN" altLang="zh-CN" sz="2800" b="1" dirty="0"/>
              <a:t>t(</a:t>
            </a:r>
            <a:r>
              <a:rPr lang="zh-CN" sz="2800" b="1" dirty="0"/>
              <a:t>分</a:t>
            </a:r>
            <a:r>
              <a:rPr lang="zh-CN" altLang="zh-CN" sz="2800" b="1" dirty="0"/>
              <a:t>)</a:t>
            </a:r>
            <a:r>
              <a:rPr lang="zh-CN" sz="2800" b="1" dirty="0"/>
              <a:t>之间的函数关系式</a:t>
            </a:r>
            <a:r>
              <a:rPr lang="zh-CN" altLang="zh-CN" sz="2800" b="1" dirty="0"/>
              <a:t>.</a:t>
            </a:r>
          </a:p>
          <a:p>
            <a:pPr>
              <a:spcBef>
                <a:spcPct val="50000"/>
              </a:spcBef>
            </a:pPr>
            <a:endParaRPr lang="zh-CN" altLang="zh-CN" sz="2800" b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00150" y="3895725"/>
            <a:ext cx="77501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/>
              <a:t>2</a:t>
            </a:r>
            <a:r>
              <a:rPr lang="zh-CN" sz="2800" b="1" dirty="0"/>
              <a:t>、为了加强公民的节水意识，某市制定了如下的用水收费标准：每户每月的用水不超过</a:t>
            </a:r>
            <a:r>
              <a:rPr lang="zh-CN" altLang="zh-CN" sz="2800" b="1" dirty="0"/>
              <a:t>10</a:t>
            </a:r>
            <a:r>
              <a:rPr lang="zh-CN" sz="2800" b="1" dirty="0"/>
              <a:t>吨时，水价为每吨</a:t>
            </a:r>
            <a:r>
              <a:rPr lang="zh-CN" altLang="zh-CN" sz="2800" b="1" dirty="0"/>
              <a:t>1.2</a:t>
            </a:r>
            <a:r>
              <a:rPr lang="zh-CN" sz="2800" b="1" dirty="0"/>
              <a:t>元</a:t>
            </a:r>
            <a:r>
              <a:rPr lang="zh-CN" altLang="zh-CN" sz="2800" b="1" dirty="0"/>
              <a:t>;</a:t>
            </a:r>
            <a:r>
              <a:rPr lang="zh-CN" sz="2800" b="1" dirty="0"/>
              <a:t>超过</a:t>
            </a:r>
            <a:r>
              <a:rPr lang="zh-CN" altLang="zh-CN" sz="2800" b="1" dirty="0"/>
              <a:t>10</a:t>
            </a:r>
            <a:r>
              <a:rPr lang="zh-CN" sz="2800" b="1" dirty="0"/>
              <a:t>吨时</a:t>
            </a:r>
            <a:r>
              <a:rPr lang="zh-CN" altLang="zh-CN" sz="2800" b="1" dirty="0"/>
              <a:t>,</a:t>
            </a:r>
            <a:r>
              <a:rPr lang="zh-CN" sz="2800" b="1" dirty="0"/>
              <a:t>超过的部分按每吨</a:t>
            </a:r>
            <a:r>
              <a:rPr lang="zh-CN" altLang="zh-CN" sz="2800" b="1" dirty="0"/>
              <a:t>1.8</a:t>
            </a:r>
            <a:r>
              <a:rPr lang="zh-CN" sz="2800" b="1" dirty="0"/>
              <a:t>元收费</a:t>
            </a:r>
            <a:r>
              <a:rPr lang="zh-CN" altLang="zh-CN" sz="2800" b="1" dirty="0"/>
              <a:t>,</a:t>
            </a:r>
            <a:r>
              <a:rPr lang="zh-CN" sz="2800" b="1" dirty="0"/>
              <a:t>该市某户居民</a:t>
            </a:r>
            <a:r>
              <a:rPr lang="zh-CN" altLang="zh-CN" sz="2800" b="1" dirty="0"/>
              <a:t>5</a:t>
            </a:r>
            <a:r>
              <a:rPr lang="zh-CN" sz="2800" b="1" dirty="0"/>
              <a:t>月份用水</a:t>
            </a:r>
            <a:r>
              <a:rPr lang="zh-CN" altLang="zh-CN" sz="2800" b="1" dirty="0"/>
              <a:t>x</a:t>
            </a:r>
            <a:r>
              <a:rPr lang="zh-CN" sz="2800" b="1" dirty="0"/>
              <a:t>吨</a:t>
            </a:r>
            <a:r>
              <a:rPr lang="zh-CN" altLang="zh-CN" sz="2800" b="1" dirty="0"/>
              <a:t>(x</a:t>
            </a:r>
            <a:r>
              <a:rPr lang="zh-CN" sz="2800" b="1" dirty="0"/>
              <a:t>＞</a:t>
            </a:r>
            <a:r>
              <a:rPr lang="zh-CN" altLang="zh-CN" sz="2800" b="1" dirty="0"/>
              <a:t>10),</a:t>
            </a:r>
            <a:r>
              <a:rPr lang="zh-CN" sz="2800" b="1" dirty="0"/>
              <a:t>应交水费</a:t>
            </a:r>
            <a:r>
              <a:rPr lang="zh-CN" altLang="zh-CN" sz="2800" b="1" dirty="0"/>
              <a:t>y</a:t>
            </a:r>
            <a:r>
              <a:rPr lang="zh-CN" sz="2800" b="1" dirty="0"/>
              <a:t>元</a:t>
            </a:r>
            <a:r>
              <a:rPr lang="zh-CN" altLang="zh-CN" sz="2800" b="1" dirty="0"/>
              <a:t>,</a:t>
            </a:r>
            <a:r>
              <a:rPr lang="zh-CN" sz="2800" b="1" dirty="0"/>
              <a:t>求</a:t>
            </a:r>
            <a:r>
              <a:rPr lang="zh-CN" altLang="zh-CN" sz="2800" b="1" dirty="0"/>
              <a:t>y</a:t>
            </a:r>
            <a:r>
              <a:rPr lang="zh-CN" sz="2800" b="1" dirty="0"/>
              <a:t>与</a:t>
            </a:r>
            <a:r>
              <a:rPr lang="zh-CN" altLang="zh-CN" sz="2800" b="1" dirty="0"/>
              <a:t>x</a:t>
            </a:r>
            <a:r>
              <a:rPr lang="zh-CN" sz="2800" b="1" dirty="0"/>
              <a:t>之间的函数关系式</a:t>
            </a:r>
            <a:r>
              <a:rPr lang="zh-CN" altLang="zh-CN" sz="2800" b="1" dirty="0"/>
              <a:t>.</a:t>
            </a:r>
          </a:p>
        </p:txBody>
      </p:sp>
      <p:sp>
        <p:nvSpPr>
          <p:cNvPr id="6148" name="WordArt 4" descr="water"/>
          <p:cNvSpPr>
            <a:spLocks noChangeArrowheads="1" noChangeShapeType="1"/>
          </p:cNvSpPr>
          <p:nvPr/>
        </p:nvSpPr>
        <p:spPr bwMode="auto">
          <a:xfrm>
            <a:off x="63500" y="307975"/>
            <a:ext cx="4127500" cy="12017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Flat1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CN" altLang="en-US" sz="3600" b="1" dirty="0">
                <a:ln w="9525" cmpd="sng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试着做做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82600" y="339725"/>
            <a:ext cx="8432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  3.若点(1,2)及(m，3)都在正比例函数y=kx的图象上，求m的值。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00063" y="1828800"/>
            <a:ext cx="835025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　4已知直线y=kx+b经过点(-2,-1)和点(2,-3)，求这条直线的函数解析式。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57225" y="566738"/>
            <a:ext cx="363538" cy="415925"/>
          </a:xfrm>
          <a:prstGeom prst="star5">
            <a:avLst/>
          </a:prstGeom>
          <a:solidFill>
            <a:srgbClr val="0000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44525" y="1989138"/>
            <a:ext cx="363538" cy="415925"/>
          </a:xfrm>
          <a:prstGeom prst="star5">
            <a:avLst/>
          </a:prstGeom>
          <a:solidFill>
            <a:srgbClr val="0000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1950" y="4191000"/>
            <a:ext cx="8539163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　5.某一次函数的图象平行于直线y=0.5x，且过点(4,7)，求函数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解析式。</a:t>
            </a:r>
            <a:r>
              <a:rPr lang="zh-CN" altLang="en-US" dirty="0"/>
              <a:t>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44525" y="4211638"/>
            <a:ext cx="363538" cy="415925"/>
          </a:xfrm>
          <a:prstGeom prst="star5">
            <a:avLst/>
          </a:prstGeom>
          <a:solidFill>
            <a:srgbClr val="0000F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8913" y="1057275"/>
            <a:ext cx="8969375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zh-CN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　去年入夏以来，全国大部分地区发生严重干旱，某市自来水公司为了</a:t>
            </a:r>
            <a:r>
              <a:rPr lang="zh-CN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鼓励市民节约用水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采取分段收费标准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，若某居民每月应交水费是用水量的函数，其函数图象如图所示：</a:t>
            </a:r>
          </a:p>
          <a:p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分别写出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x≤5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x&gt;5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的函数解析式；</a:t>
            </a:r>
          </a:p>
          <a:p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观察函数图象，利用函数解析式，回答自来水公司采取的收费标准。</a:t>
            </a:r>
            <a:r>
              <a:rPr lang="zh-CN" sz="32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</a:t>
            </a:r>
            <a:endParaRPr lang="zh-CN" sz="3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若某户居民该月用水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3.5</a:t>
            </a:r>
          </a:p>
          <a:p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吨，则应交水费多少元？ </a:t>
            </a:r>
          </a:p>
          <a:p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若该月交水费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元，则用水</a:t>
            </a:r>
          </a:p>
          <a:p>
            <a:r>
              <a:rPr lang="zh-CN" sz="3200">
                <a:latin typeface="黑体" panose="02010609060101010101" pitchFamily="49" charset="-122"/>
                <a:ea typeface="黑体" panose="02010609060101010101" pitchFamily="49" charset="-122"/>
              </a:rPr>
              <a:t>多少吨？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526463" y="5735638"/>
            <a:ext cx="6175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zh-CN" sz="360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endParaRPr lang="zh-CN" altLang="zh-CN" sz="5400">
              <a:solidFill>
                <a:srgbClr val="FF3300"/>
              </a:solidFill>
            </a:endParaRP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5445125" y="3857625"/>
            <a:ext cx="3067050" cy="2967038"/>
            <a:chOff x="0" y="0"/>
            <a:chExt cx="1932" cy="1869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74" y="1583"/>
              <a:ext cx="1558" cy="0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V="1">
              <a:off x="374" y="175"/>
              <a:ext cx="0" cy="1415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29" y="1488"/>
              <a:ext cx="40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O</a:t>
              </a:r>
              <a:endParaRPr lang="zh-CN" altLang="zh-CN" sz="4400">
                <a:solidFill>
                  <a:srgbClr val="FF3300"/>
                </a:solidFill>
              </a:endParaRP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40" y="708"/>
              <a:ext cx="390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 sz="4400">
                <a:solidFill>
                  <a:srgbClr val="FF3300"/>
                </a:solidFill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73" y="0"/>
              <a:ext cx="389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3200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  <a:endParaRPr lang="zh-CN" altLang="zh-CN" sz="4800">
                <a:solidFill>
                  <a:srgbClr val="FF3300"/>
                </a:solidFill>
              </a:endParaRP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374" y="1118"/>
              <a:ext cx="623" cy="472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未知"/>
            <p:cNvSpPr/>
            <p:nvPr/>
          </p:nvSpPr>
          <p:spPr bwMode="auto">
            <a:xfrm>
              <a:off x="986" y="588"/>
              <a:ext cx="356" cy="546"/>
            </a:xfrm>
            <a:custGeom>
              <a:avLst/>
              <a:gdLst>
                <a:gd name="T0" fmla="*/ 0 w 480"/>
                <a:gd name="T1" fmla="*/ 722 h 722"/>
                <a:gd name="T2" fmla="*/ 480 w 480"/>
                <a:gd name="T3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722">
                  <a:moveTo>
                    <a:pt x="0" y="722"/>
                  </a:moveTo>
                  <a:lnTo>
                    <a:pt x="480" y="0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374" y="1134"/>
              <a:ext cx="623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未知"/>
            <p:cNvSpPr/>
            <p:nvPr/>
          </p:nvSpPr>
          <p:spPr bwMode="auto">
            <a:xfrm>
              <a:off x="374" y="708"/>
              <a:ext cx="879" cy="5"/>
            </a:xfrm>
            <a:custGeom>
              <a:avLst/>
              <a:gdLst>
                <a:gd name="T0" fmla="*/ 0 w 1185"/>
                <a:gd name="T1" fmla="*/ 0 h 7"/>
                <a:gd name="T2" fmla="*/ 1185 w 1185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5" h="7">
                  <a:moveTo>
                    <a:pt x="0" y="0"/>
                  </a:moveTo>
                  <a:lnTo>
                    <a:pt x="1185" y="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未知"/>
            <p:cNvSpPr/>
            <p:nvPr/>
          </p:nvSpPr>
          <p:spPr bwMode="auto">
            <a:xfrm>
              <a:off x="986" y="1133"/>
              <a:ext cx="1" cy="453"/>
            </a:xfrm>
            <a:custGeom>
              <a:avLst/>
              <a:gdLst>
                <a:gd name="T0" fmla="*/ 0 w 1"/>
                <a:gd name="T1" fmla="*/ 0 h 600"/>
                <a:gd name="T2" fmla="*/ 0 w 1"/>
                <a:gd name="T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600">
                  <a:moveTo>
                    <a:pt x="0" y="0"/>
                  </a:moveTo>
                  <a:lnTo>
                    <a:pt x="0" y="60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未知"/>
            <p:cNvSpPr/>
            <p:nvPr/>
          </p:nvSpPr>
          <p:spPr bwMode="auto">
            <a:xfrm>
              <a:off x="1264" y="724"/>
              <a:ext cx="1" cy="851"/>
            </a:xfrm>
            <a:custGeom>
              <a:avLst/>
              <a:gdLst>
                <a:gd name="T0" fmla="*/ 0 w 1"/>
                <a:gd name="T1" fmla="*/ 0 h 1125"/>
                <a:gd name="T2" fmla="*/ 0 w 1"/>
                <a:gd name="T3" fmla="*/ 1125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25">
                  <a:moveTo>
                    <a:pt x="0" y="0"/>
                  </a:moveTo>
                  <a:lnTo>
                    <a:pt x="0" y="112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846" y="1515"/>
              <a:ext cx="40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zh-CN" altLang="zh-CN" sz="4400">
                <a:solidFill>
                  <a:srgbClr val="FF3300"/>
                </a:solidFill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1151" y="1515"/>
              <a:ext cx="40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</a:t>
              </a:r>
              <a:endParaRPr lang="zh-CN" altLang="zh-CN" sz="4400">
                <a:solidFill>
                  <a:srgbClr val="FF3300"/>
                </a:solidFill>
              </a:endParaRP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2" y="948"/>
              <a:ext cx="545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3.6</a:t>
              </a:r>
              <a:endParaRPr lang="zh-CN" altLang="zh-CN" sz="4400">
                <a:solidFill>
                  <a:srgbClr val="FF3300"/>
                </a:solidFill>
              </a:endParaRP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0" y="506"/>
              <a:ext cx="62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6.3</a:t>
              </a:r>
              <a:endParaRPr lang="zh-CN" altLang="zh-CN" sz="4400">
                <a:solidFill>
                  <a:srgbClr val="FF3300"/>
                </a:solidFill>
              </a:endParaRPr>
            </a:p>
          </p:txBody>
        </p:sp>
      </p:grpSp>
      <p:sp>
        <p:nvSpPr>
          <p:cNvPr id="8212" name="WordArt 20"/>
          <p:cNvSpPr>
            <a:spLocks noChangeArrowheads="1" noChangeShapeType="1"/>
          </p:cNvSpPr>
          <p:nvPr/>
        </p:nvSpPr>
        <p:spPr bwMode="auto">
          <a:xfrm>
            <a:off x="352425" y="101600"/>
            <a:ext cx="2581275" cy="1006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交流合作</a:t>
            </a:r>
          </a:p>
        </p:txBody>
      </p:sp>
      <p:sp>
        <p:nvSpPr>
          <p:cNvPr id="8213" name="WordArt 21" descr="water"/>
          <p:cNvSpPr>
            <a:spLocks noChangeArrowheads="1" noChangeShapeType="1"/>
          </p:cNvSpPr>
          <p:nvPr/>
        </p:nvSpPr>
        <p:spPr bwMode="auto">
          <a:xfrm>
            <a:off x="5491163" y="203200"/>
            <a:ext cx="3119437" cy="10096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Flat1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CN" altLang="en-US" sz="3600">
                <a:ln w="9525" cmpd="sng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乐在其中</a:t>
            </a:r>
          </a:p>
        </p:txBody>
      </p:sp>
      <p:cxnSp>
        <p:nvCxnSpPr>
          <p:cNvPr id="8214" name="AutoShape 22"/>
          <p:cNvCxnSpPr>
            <a:cxnSpLocks noChangeShapeType="1"/>
          </p:cNvCxnSpPr>
          <p:nvPr/>
        </p:nvCxnSpPr>
        <p:spPr bwMode="auto">
          <a:xfrm>
            <a:off x="3278188" y="258763"/>
            <a:ext cx="2070100" cy="588962"/>
          </a:xfrm>
          <a:prstGeom prst="curvedConnector3">
            <a:avLst>
              <a:gd name="adj1" fmla="val 50032"/>
            </a:avLst>
          </a:prstGeom>
          <a:noFill/>
          <a:ln w="952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2425" y="330200"/>
            <a:ext cx="863917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例2、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甲乙两家体育用品商店出售同样的乒乓球拍和乒乓球，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乒乓球拍每付定价20元，乒乓球每盒5元，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现两家商店搞促销活动，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甲店：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每买一付球拍赠一盒乒乓球；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乙店：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按定价的9折优惠，某班级需要购球拍4付，乒乓球若干盒（不少于4盒）。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（1）、设购买乒乓球盒数为x（盒），在甲店购买的付款数为y</a:t>
            </a:r>
            <a:r>
              <a:rPr lang="zh-CN" altLang="en-US" sz="32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甲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（元），在乙店购买的付款数为y</a:t>
            </a:r>
            <a:r>
              <a:rPr lang="zh-CN" altLang="en-US" sz="3200" b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乙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（元），分别写出在两家商店购买的付款数与乒乓球盒数x之间的函数关系式。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（2）就乒乓球盒数讨论去哪家商店购买合算？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44463"/>
            <a:ext cx="8640763" cy="63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例3、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某图书馆开展两种方式的租书业务：一种是使用会员卡，另一种是使用租书卡。使用这两种卡租书，租书金额y（元）与租书时间x（天）之间的关系如图所示。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（1）分别写出用租书卡和会员卡租书的金额y（元）与租书时间x（天）之间的函数关系式；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（2）两种租书方式每天租书的收费分别是多少元？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（3）若两种租书卡的使用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期限均为一年，则在这一年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中如何选择这两种租书方式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比较合算？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5006975" y="3778250"/>
            <a:ext cx="4324350" cy="3214688"/>
            <a:chOff x="0" y="0"/>
            <a:chExt cx="2724" cy="2025"/>
          </a:xfrm>
        </p:grpSpPr>
        <p:grpSp>
          <p:nvGrpSpPr>
            <p:cNvPr id="10244" name="Group 4"/>
            <p:cNvGrpSpPr/>
            <p:nvPr/>
          </p:nvGrpSpPr>
          <p:grpSpPr bwMode="auto">
            <a:xfrm>
              <a:off x="0" y="0"/>
              <a:ext cx="2677" cy="2025"/>
              <a:chOff x="0" y="0"/>
              <a:chExt cx="2677" cy="2025"/>
            </a:xfrm>
          </p:grpSpPr>
          <p:grpSp>
            <p:nvGrpSpPr>
              <p:cNvPr id="10245" name="Group 5"/>
              <p:cNvGrpSpPr/>
              <p:nvPr/>
            </p:nvGrpSpPr>
            <p:grpSpPr bwMode="auto">
              <a:xfrm>
                <a:off x="0" y="0"/>
                <a:ext cx="2162" cy="1814"/>
                <a:chOff x="0" y="0"/>
                <a:chExt cx="2162" cy="1814"/>
              </a:xfrm>
            </p:grpSpPr>
            <p:sp>
              <p:nvSpPr>
                <p:cNvPr id="1024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39" y="1406"/>
                  <a:ext cx="52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3600" b="1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95" y="229"/>
                  <a:ext cx="1" cy="1436"/>
                </a:xfrm>
                <a:prstGeom prst="line">
                  <a:avLst/>
                </a:prstGeom>
                <a:noFill/>
                <a:ln w="38100" cmpd="sng">
                  <a:solidFill>
                    <a:srgbClr val="00008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48" name="Line 8"/>
                <p:cNvSpPr>
                  <a:spLocks noChangeShapeType="1"/>
                </p:cNvSpPr>
                <p:nvPr/>
              </p:nvSpPr>
              <p:spPr bwMode="auto">
                <a:xfrm>
                  <a:off x="282" y="862"/>
                  <a:ext cx="31" cy="1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auto">
                <a:xfrm>
                  <a:off x="282" y="1269"/>
                  <a:ext cx="31" cy="1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auto">
                <a:xfrm>
                  <a:off x="282" y="1511"/>
                  <a:ext cx="31" cy="0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1" name="Line 11"/>
                <p:cNvSpPr>
                  <a:spLocks noChangeShapeType="1"/>
                </p:cNvSpPr>
                <p:nvPr/>
              </p:nvSpPr>
              <p:spPr bwMode="auto">
                <a:xfrm>
                  <a:off x="144" y="1511"/>
                  <a:ext cx="1676" cy="0"/>
                </a:xfrm>
                <a:prstGeom prst="line">
                  <a:avLst/>
                </a:prstGeom>
                <a:noFill/>
                <a:ln w="38100" cmpd="sng">
                  <a:solidFill>
                    <a:srgbClr val="000099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auto">
                <a:xfrm>
                  <a:off x="1749" y="1499"/>
                  <a:ext cx="1" cy="27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auto">
                <a:xfrm>
                  <a:off x="295" y="1499"/>
                  <a:ext cx="1" cy="27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auto">
                <a:xfrm>
                  <a:off x="1321" y="1499"/>
                  <a:ext cx="1" cy="27"/>
                </a:xfrm>
                <a:prstGeom prst="line">
                  <a:avLst/>
                </a:prstGeom>
                <a:noFill/>
                <a:ln w="9525" cmpd="sng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5" name="Oval 15"/>
                <p:cNvSpPr>
                  <a:spLocks noChangeArrowheads="1"/>
                </p:cNvSpPr>
                <p:nvPr/>
              </p:nvSpPr>
              <p:spPr bwMode="auto">
                <a:xfrm>
                  <a:off x="289" y="1505"/>
                  <a:ext cx="17" cy="14"/>
                </a:xfrm>
                <a:prstGeom prst="ellipse">
                  <a:avLst/>
                </a:prstGeom>
                <a:solidFill>
                  <a:srgbClr val="000000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36" y="1497"/>
                  <a:ext cx="4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2400" b="1">
                      <a:latin typeface="Times New Roman" panose="02020603050405020304" pitchFamily="18" charset="0"/>
                    </a:rPr>
                    <a:t>100</a:t>
                  </a:r>
                </a:p>
              </p:txBody>
            </p:sp>
            <p:sp>
              <p:nvSpPr>
                <p:cNvPr id="1025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" y="1118"/>
                  <a:ext cx="41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2400" b="1">
                      <a:latin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1025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0" y="680"/>
                  <a:ext cx="4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2400" b="1">
                      <a:latin typeface="Times New Roman" panose="02020603050405020304" pitchFamily="18" charset="0"/>
                    </a:rPr>
                    <a:t>50</a:t>
                  </a:r>
                </a:p>
              </p:txBody>
            </p:sp>
            <p:sp>
              <p:nvSpPr>
                <p:cNvPr id="1025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1" y="1410"/>
                  <a:ext cx="41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3600" b="1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02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8" y="0"/>
                  <a:ext cx="41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3600" b="1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1026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69" y="91"/>
                  <a:ext cx="9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b="1"/>
                    <a:t>（元）</a:t>
                  </a:r>
                </a:p>
              </p:txBody>
            </p:sp>
          </p:grpSp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1731" y="1361"/>
                <a:ext cx="946" cy="6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b="1"/>
                  <a:t>                 </a:t>
                </a:r>
                <a:r>
                  <a:rPr lang="zh-CN" b="1"/>
                  <a:t>（天）</a:t>
                </a:r>
              </a:p>
              <a:p>
                <a:pPr>
                  <a:spcBef>
                    <a:spcPct val="50000"/>
                  </a:spcBef>
                </a:pPr>
                <a:endParaRPr lang="zh-CN" altLang="zh-CN" b="1"/>
              </a:p>
            </p:txBody>
          </p:sp>
        </p:grp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294" y="856"/>
              <a:ext cx="1005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V="1">
              <a:off x="1319" y="826"/>
              <a:ext cx="0" cy="68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V="1">
              <a:off x="303" y="514"/>
              <a:ext cx="1504" cy="99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294" y="573"/>
              <a:ext cx="1708" cy="693"/>
            </a:xfrm>
            <a:prstGeom prst="line">
              <a:avLst/>
            </a:prstGeom>
            <a:noFill/>
            <a:ln w="38100" cmpd="sng">
              <a:solidFill>
                <a:srgbClr val="99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1286" y="255"/>
              <a:ext cx="11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>
                  <a:solidFill>
                    <a:srgbClr val="FF3300"/>
                  </a:solidFill>
                </a:rPr>
                <a:t>租书卡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1884" y="529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>
                  <a:solidFill>
                    <a:srgbClr val="990099"/>
                  </a:solidFill>
                </a:rPr>
                <a:t>会员卡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8913" y="203200"/>
            <a:ext cx="8955087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3300"/>
                </a:solidFill>
              </a:rPr>
              <a:t>例4</a:t>
            </a:r>
            <a:r>
              <a:rPr lang="zh-CN" altLang="en-US"/>
              <a:t>　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预防</a:t>
            </a:r>
            <a:r>
              <a:rPr lang="zh-CN" altLang="en-US" sz="3600" b="1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非典</a:t>
            </a:r>
            <a:r>
              <a:rPr lang="zh-CN" altLang="en-US" sz="3600" b="1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期间，某种消毒液A市需要6吨，B市需要8吨，正好M市储备有10吨，N市储备有4吨，预防</a:t>
            </a:r>
            <a:r>
              <a:rPr lang="zh-CN" altLang="en-US" sz="3600" b="1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非典</a:t>
            </a:r>
            <a:r>
              <a:rPr lang="zh-CN" altLang="en-US" sz="3600" b="1">
                <a:solidFill>
                  <a:srgbClr val="0000FF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领导小组决定将这14吨消毒液调往A市和B市，消毒液的运费价格如下表。设从M市调运x吨到A市。</a:t>
            </a:r>
          </a:p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（1）求调运14吨消毒液的总运费y关于x的函数关系式；</a:t>
            </a:r>
          </a:p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（2）求出总运费最低的调运方案，最低运费的多少？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22663" y="2925763"/>
            <a:ext cx="12112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3825875" y="4916488"/>
            <a:ext cx="1852613" cy="569912"/>
            <a:chOff x="0" y="0"/>
            <a:chExt cx="1124" cy="392"/>
          </a:xfrm>
        </p:grpSpPr>
        <p:sp>
          <p:nvSpPr>
            <p:cNvPr id="11269" name="__TH_L7"/>
            <p:cNvSpPr>
              <a:spLocks noChangeShapeType="1"/>
            </p:cNvSpPr>
            <p:nvPr/>
          </p:nvSpPr>
          <p:spPr bwMode="auto">
            <a:xfrm>
              <a:off x="0" y="0"/>
              <a:ext cx="1124" cy="392"/>
            </a:xfrm>
            <a:prstGeom prst="line">
              <a:avLst/>
            </a:prstGeom>
            <a:noFill/>
            <a:ln w="6350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0" name="__TH_B118"/>
            <p:cNvSpPr txBox="1">
              <a:spLocks noChangeArrowheads="1"/>
            </p:cNvSpPr>
            <p:nvPr/>
          </p:nvSpPr>
          <p:spPr bwMode="auto">
            <a:xfrm>
              <a:off x="650" y="15"/>
              <a:ext cx="14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终</a:t>
              </a:r>
              <a:endParaRPr lang="zh-CN" sz="4000">
                <a:ea typeface="黑体" panose="02010609060101010101" pitchFamily="49" charset="-122"/>
              </a:endParaRPr>
            </a:p>
          </p:txBody>
        </p:sp>
        <p:sp>
          <p:nvSpPr>
            <p:cNvPr id="11271" name="__TH_B129"/>
            <p:cNvSpPr txBox="1">
              <a:spLocks noChangeArrowheads="1"/>
            </p:cNvSpPr>
            <p:nvPr/>
          </p:nvSpPr>
          <p:spPr bwMode="auto">
            <a:xfrm>
              <a:off x="866" y="90"/>
              <a:ext cx="15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endParaRPr lang="zh-CN" sz="4000">
                <a:ea typeface="黑体" panose="02010609060101010101" pitchFamily="49" charset="-122"/>
              </a:endParaRPr>
            </a:p>
          </p:txBody>
        </p:sp>
        <p:sp>
          <p:nvSpPr>
            <p:cNvPr id="11272" name="__TH_B2110"/>
            <p:cNvSpPr txBox="1">
              <a:spLocks noChangeArrowheads="1"/>
            </p:cNvSpPr>
            <p:nvPr/>
          </p:nvSpPr>
          <p:spPr bwMode="auto">
            <a:xfrm>
              <a:off x="68" y="120"/>
              <a:ext cx="1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起</a:t>
              </a:r>
              <a:endParaRPr lang="zh-CN" sz="4000">
                <a:ea typeface="黑体" panose="02010609060101010101" pitchFamily="49" charset="-122"/>
              </a:endParaRPr>
            </a:p>
          </p:txBody>
        </p:sp>
        <p:sp>
          <p:nvSpPr>
            <p:cNvPr id="11273" name="__TH_B2211"/>
            <p:cNvSpPr txBox="1">
              <a:spLocks noChangeArrowheads="1"/>
            </p:cNvSpPr>
            <p:nvPr/>
          </p:nvSpPr>
          <p:spPr bwMode="auto">
            <a:xfrm>
              <a:off x="269" y="165"/>
              <a:ext cx="1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endParaRPr lang="zh-CN" sz="4000"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11274" name="Group 10"/>
          <p:cNvGraphicFramePr>
            <a:graphicFrameLocks noGrp="1"/>
          </p:cNvGraphicFramePr>
          <p:nvPr/>
        </p:nvGraphicFramePr>
        <p:xfrm>
          <a:off x="3819525" y="4906963"/>
          <a:ext cx="4779963" cy="2092326"/>
        </p:xfrm>
        <a:graphic>
          <a:graphicData uri="http://schemas.openxmlformats.org/drawingml/2006/table">
            <a:tbl>
              <a:tblPr/>
              <a:tblGrid>
                <a:gridCol w="183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60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35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70</a:t>
                      </a: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8450" y="434975"/>
            <a:ext cx="8351838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i="1" dirty="0">
                <a:solidFill>
                  <a:srgbClr val="800080"/>
                </a:solidFill>
                <a:ea typeface="华文琥珀" panose="02010800040101010101" pitchFamily="2" charset="-122"/>
              </a:rPr>
              <a:t>回味无穷：</a:t>
            </a:r>
          </a:p>
          <a:p>
            <a:pPr>
              <a:spcBef>
                <a:spcPct val="50000"/>
              </a:spcBef>
            </a:pPr>
            <a:r>
              <a:rPr lang="zh-CN" altLang="en-US" sz="3600" b="1" i="1" dirty="0">
                <a:solidFill>
                  <a:srgbClr val="800080"/>
                </a:solidFill>
              </a:rPr>
              <a:t>1、</a:t>
            </a:r>
            <a:r>
              <a:rPr lang="zh-CN" altLang="en-US" sz="3600" b="1" dirty="0"/>
              <a:t>函数y=2x图象经过点（0，</a:t>
            </a:r>
            <a:r>
              <a:rPr lang="zh-CN" altLang="en-US" sz="3600" b="1" u="sng" dirty="0"/>
              <a:t>   </a:t>
            </a:r>
            <a:r>
              <a:rPr lang="zh-CN" altLang="en-US" sz="3600" b="1" dirty="0"/>
              <a:t>）与点（1，</a:t>
            </a:r>
            <a:r>
              <a:rPr lang="zh-CN" altLang="en-US" sz="3600" b="1" u="sng" dirty="0"/>
              <a:t>   </a:t>
            </a:r>
            <a:r>
              <a:rPr lang="zh-CN" altLang="en-US" sz="3600" b="1" dirty="0"/>
              <a:t>），y随x的增大而</a:t>
            </a:r>
            <a:r>
              <a:rPr lang="zh-CN" altLang="en-US" sz="3600" b="1" u="sng" dirty="0"/>
              <a:t>            </a:t>
            </a:r>
            <a:r>
              <a:rPr lang="zh-CN" altLang="en-US" sz="3600" b="1" dirty="0"/>
              <a:t>；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2944813"/>
            <a:ext cx="7920038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800080"/>
                </a:solidFill>
              </a:rPr>
              <a:t>2</a:t>
            </a:r>
            <a:r>
              <a:rPr lang="zh-CN" sz="3600" b="1" dirty="0">
                <a:solidFill>
                  <a:srgbClr val="800080"/>
                </a:solidFill>
              </a:rPr>
              <a:t>、</a:t>
            </a:r>
            <a:r>
              <a:rPr lang="zh-CN" sz="3600" b="1" dirty="0"/>
              <a:t>函数</a:t>
            </a:r>
            <a:r>
              <a:rPr lang="zh-CN" altLang="zh-CN" sz="3600" b="1" dirty="0"/>
              <a:t>y=</a:t>
            </a:r>
            <a:r>
              <a:rPr lang="zh-CN" sz="3600" b="1" dirty="0"/>
              <a:t>（</a:t>
            </a:r>
            <a:r>
              <a:rPr lang="zh-CN" altLang="zh-CN" sz="3600" b="1" dirty="0"/>
              <a:t>a-2</a:t>
            </a:r>
            <a:r>
              <a:rPr lang="zh-CN" sz="3600" b="1" dirty="0"/>
              <a:t>）</a:t>
            </a:r>
            <a:r>
              <a:rPr lang="zh-CN" altLang="zh-CN" sz="3600" b="1" dirty="0"/>
              <a:t>x</a:t>
            </a:r>
            <a:r>
              <a:rPr lang="zh-CN" sz="3600" b="1" dirty="0"/>
              <a:t>的图象经过第二、四象限，则</a:t>
            </a:r>
            <a:r>
              <a:rPr lang="zh-CN" altLang="zh-CN" sz="3600" b="1" dirty="0"/>
              <a:t>a</a:t>
            </a:r>
            <a:r>
              <a:rPr lang="zh-CN" sz="3600" b="1" dirty="0"/>
              <a:t>的范围是</a:t>
            </a:r>
            <a:r>
              <a:rPr lang="zh-CN" sz="3600" b="1" u="sng" dirty="0"/>
              <a:t>               </a:t>
            </a:r>
            <a:r>
              <a:rPr lang="zh-CN" sz="3600" b="1" dirty="0"/>
              <a:t>；</a:t>
            </a:r>
          </a:p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800080"/>
                </a:solidFill>
              </a:rPr>
              <a:t>3</a:t>
            </a:r>
            <a:r>
              <a:rPr lang="zh-CN" sz="3600" b="1" dirty="0">
                <a:solidFill>
                  <a:srgbClr val="800080"/>
                </a:solidFill>
              </a:rPr>
              <a:t>、</a:t>
            </a:r>
            <a:r>
              <a:rPr lang="zh-CN" sz="3600" b="1" dirty="0"/>
              <a:t>函数</a:t>
            </a:r>
            <a:r>
              <a:rPr lang="zh-CN" altLang="zh-CN" sz="3600" b="1" dirty="0"/>
              <a:t>y=</a:t>
            </a:r>
            <a:r>
              <a:rPr lang="zh-CN" sz="3600" b="1" dirty="0"/>
              <a:t>（</a:t>
            </a:r>
            <a:r>
              <a:rPr lang="zh-CN" altLang="zh-CN" sz="3600" b="1" dirty="0"/>
              <a:t>1-k</a:t>
            </a:r>
            <a:r>
              <a:rPr lang="zh-CN" sz="3600" b="1" dirty="0"/>
              <a:t>）</a:t>
            </a:r>
            <a:r>
              <a:rPr lang="zh-CN" altLang="zh-CN" sz="3600" b="1" dirty="0"/>
              <a:t>x</a:t>
            </a:r>
            <a:r>
              <a:rPr lang="zh-CN" sz="3600" b="1" dirty="0"/>
              <a:t>中</a:t>
            </a:r>
            <a:r>
              <a:rPr lang="zh-CN" altLang="zh-CN" sz="3600" b="1" dirty="0"/>
              <a:t>y</a:t>
            </a:r>
            <a:r>
              <a:rPr lang="zh-CN" sz="3600" b="1" dirty="0"/>
              <a:t>随</a:t>
            </a:r>
            <a:r>
              <a:rPr lang="zh-CN" altLang="zh-CN" sz="3600" b="1" dirty="0"/>
              <a:t>x</a:t>
            </a:r>
            <a:r>
              <a:rPr lang="zh-CN" sz="3600" b="1" dirty="0"/>
              <a:t>的增大而减小，则</a:t>
            </a:r>
            <a:r>
              <a:rPr lang="zh-CN" altLang="zh-CN" sz="3600" b="1" dirty="0"/>
              <a:t>k</a:t>
            </a:r>
            <a:r>
              <a:rPr lang="zh-CN" sz="3600" b="1" dirty="0"/>
              <a:t>的范围是</a:t>
            </a:r>
            <a:r>
              <a:rPr lang="zh-CN" sz="3600" b="1" u="sng" dirty="0"/>
              <a:t>             </a:t>
            </a:r>
            <a:r>
              <a:rPr lang="zh-CN" altLang="zh-CN" sz="3600" b="1" dirty="0"/>
              <a:t>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50013" y="1292225"/>
            <a:ext cx="647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11300" y="1870075"/>
            <a:ext cx="647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884863" y="1812925"/>
            <a:ext cx="16557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>
                <a:solidFill>
                  <a:srgbClr val="0000FF"/>
                </a:solidFill>
              </a:rPr>
              <a:t>增大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995863" y="3432175"/>
            <a:ext cx="2016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0000FF"/>
                </a:solidFill>
              </a:rPr>
              <a:t>a</a:t>
            </a:r>
            <a:r>
              <a:rPr lang="zh-CN" sz="3600" b="1">
                <a:solidFill>
                  <a:srgbClr val="0000FF"/>
                </a:solidFill>
              </a:rPr>
              <a:t>＜</a:t>
            </a:r>
            <a:r>
              <a:rPr lang="zh-CN" altLang="zh-CN" sz="36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124325" y="4813300"/>
            <a:ext cx="18716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0000FF"/>
                </a:solidFill>
              </a:rPr>
              <a:t>k</a:t>
            </a:r>
            <a:r>
              <a:rPr lang="zh-CN" sz="3600" b="1">
                <a:solidFill>
                  <a:srgbClr val="0000FF"/>
                </a:solidFill>
              </a:rPr>
              <a:t>＞</a:t>
            </a:r>
            <a:r>
              <a:rPr lang="zh-CN" altLang="zh-CN" sz="3600" b="1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绿底花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绿底花纹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绿底花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绿底花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绿底花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绿底花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绿底花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绿底花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绿底花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1453</Words>
  <Application>Microsoft Office PowerPoint</Application>
  <PresentationFormat>全屏显示(4:3)</PresentationFormat>
  <Paragraphs>143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汉仪中宋简</vt:lpstr>
      <vt:lpstr>黑体</vt:lpstr>
      <vt:lpstr>华文琥珀</vt:lpstr>
      <vt:lpstr>隶书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21.4 一次函数的应用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2022-01-07T08:28:34Z</dcterms:created>
  <dcterms:modified xsi:type="dcterms:W3CDTF">2023-01-16T18:59:12Z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F12FF711687B4C7085762BF629A1E5F8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