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7" r:id="rId2"/>
    <p:sldId id="342" r:id="rId3"/>
    <p:sldId id="299" r:id="rId4"/>
    <p:sldId id="344" r:id="rId5"/>
    <p:sldId id="343" r:id="rId6"/>
    <p:sldId id="300" r:id="rId7"/>
    <p:sldId id="298" r:id="rId8"/>
    <p:sldId id="329" r:id="rId9"/>
    <p:sldId id="301" r:id="rId10"/>
    <p:sldId id="302" r:id="rId11"/>
    <p:sldId id="361" r:id="rId12"/>
    <p:sldId id="303" r:id="rId13"/>
    <p:sldId id="310" r:id="rId14"/>
    <p:sldId id="304" r:id="rId15"/>
    <p:sldId id="306" r:id="rId16"/>
    <p:sldId id="305" r:id="rId17"/>
    <p:sldId id="332" r:id="rId18"/>
    <p:sldId id="340" r:id="rId19"/>
    <p:sldId id="365" r:id="rId20"/>
    <p:sldId id="359" r:id="rId21"/>
    <p:sldId id="364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">
          <p15:clr>
            <a:srgbClr val="A4A3A4"/>
          </p15:clr>
        </p15:guide>
        <p15:guide id="2" pos="3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批注" lastIdx="7" clrIdx="0"/>
  <p:cmAuthor id="2" name="shiliang" initials="s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62" y="-96"/>
      </p:cViewPr>
      <p:guideLst>
        <p:guide orient="horz" pos="2007"/>
        <p:guide pos="39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9T11:54:29.244" idx="7">
    <p:pos x="6095" y="952"/>
    <p:text>含有弧长的扇形面积公式是高频考点，不仅要理解公式的原理，同时也要准确的记忆，方便灵活运用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3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7.wmf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2508124"/>
            <a:ext cx="12192000" cy="9590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弧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长和扇形的面积的计算</a:t>
            </a:r>
          </a:p>
        </p:txBody>
      </p:sp>
      <p:sp>
        <p:nvSpPr>
          <p:cNvPr id="3" name="文本框 25"/>
          <p:cNvSpPr txBox="1"/>
          <p:nvPr/>
        </p:nvSpPr>
        <p:spPr>
          <a:xfrm>
            <a:off x="0" y="764557"/>
            <a:ext cx="12192000" cy="922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第二十八章</a:t>
            </a:r>
            <a:r>
              <a:rPr lang="en-US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</a:t>
            </a:r>
          </a:p>
        </p:txBody>
      </p:sp>
      <p:sp>
        <p:nvSpPr>
          <p:cNvPr id="4" name="箭头: V 形 6"/>
          <p:cNvSpPr/>
          <p:nvPr/>
        </p:nvSpPr>
        <p:spPr>
          <a:xfrm>
            <a:off x="1903747" y="2715035"/>
            <a:ext cx="319827" cy="574834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sp>
        <p:nvSpPr>
          <p:cNvPr id="5" name="箭头: V 形 6"/>
          <p:cNvSpPr/>
          <p:nvPr/>
        </p:nvSpPr>
        <p:spPr>
          <a:xfrm>
            <a:off x="1397119" y="2714795"/>
            <a:ext cx="319827" cy="574834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sp>
        <p:nvSpPr>
          <p:cNvPr id="6" name="箭头: V 形 6"/>
          <p:cNvSpPr/>
          <p:nvPr/>
        </p:nvSpPr>
        <p:spPr>
          <a:xfrm>
            <a:off x="1657417" y="2715035"/>
            <a:ext cx="319827" cy="574834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574822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7303" y="1092250"/>
            <a:ext cx="5698923" cy="406156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42285" y="925513"/>
            <a:ext cx="10112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顶点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5798" y="2697163"/>
            <a:ext cx="952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母线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38960" y="4087813"/>
            <a:ext cx="1717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底面半径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52888" y="2787333"/>
            <a:ext cx="10112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侧面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81923" y="2978150"/>
            <a:ext cx="5953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高</a:t>
            </a: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2544029" y="1495608"/>
            <a:ext cx="0" cy="2357438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1618298" y="3814763"/>
            <a:ext cx="892175" cy="21590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27"/>
          <p:cNvSpPr/>
          <p:nvPr/>
        </p:nvSpPr>
        <p:spPr>
          <a:xfrm>
            <a:off x="410210" y="301625"/>
            <a:ext cx="24590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圆锥的形成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471795" y="941705"/>
            <a:ext cx="57302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noProof="1" smtClean="0">
                <a:latin typeface="+mn-ea"/>
              </a:rPr>
              <a:t>把</a:t>
            </a:r>
            <a:r>
              <a:rPr lang="zh-CN" altLang="en-US" sz="2800" noProof="1">
                <a:latin typeface="+mn-ea"/>
              </a:rPr>
              <a:t>准备好的圆锥模型沿着母线剪开，观察圆锥的侧面展开图．　</a:t>
            </a:r>
          </a:p>
        </p:txBody>
      </p:sp>
      <p:grpSp>
        <p:nvGrpSpPr>
          <p:cNvPr id="4" name="Group 28"/>
          <p:cNvGrpSpPr/>
          <p:nvPr/>
        </p:nvGrpSpPr>
        <p:grpSpPr>
          <a:xfrm>
            <a:off x="8772070" y="2898771"/>
            <a:ext cx="2717800" cy="2833688"/>
            <a:chOff x="0" y="0"/>
            <a:chExt cx="1712" cy="1785"/>
          </a:xfrm>
        </p:grpSpPr>
        <p:grpSp>
          <p:nvGrpSpPr>
            <p:cNvPr id="9" name="Group 27"/>
            <p:cNvGrpSpPr/>
            <p:nvPr/>
          </p:nvGrpSpPr>
          <p:grpSpPr>
            <a:xfrm>
              <a:off x="84" y="0"/>
              <a:ext cx="1584" cy="1768"/>
              <a:chOff x="0" y="0"/>
              <a:chExt cx="1584" cy="1768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H="1">
                <a:off x="720" y="0"/>
                <a:ext cx="0" cy="149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720" y="6"/>
                <a:ext cx="816" cy="14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720" y="1477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0" y="6"/>
                <a:ext cx="720" cy="1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720" y="6"/>
                <a:ext cx="816" cy="1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H="1">
                <a:off x="720" y="6"/>
                <a:ext cx="0" cy="1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720" y="1477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720" y="13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864" y="1364"/>
                <a:ext cx="0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1104" y="534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en-US" sz="3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480" y="798"/>
                <a:ext cx="288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960" y="1439"/>
                <a:ext cx="306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>
                    <a:solidFill>
                      <a:srgbClr val="0000FF"/>
                    </a:solidFill>
                  </a:rPr>
                  <a:t>r</a:t>
                </a:r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432" y="1326"/>
                <a:ext cx="336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/>
                  <a:t>O</a:t>
                </a:r>
              </a:p>
            </p:txBody>
          </p:sp>
        </p:grpSp>
        <p:graphicFrame>
          <p:nvGraphicFramePr>
            <p:cNvPr id="26" name="对象 9234"/>
            <p:cNvGraphicFramePr>
              <a:graphicFrameLocks noChangeAspect="1"/>
            </p:cNvGraphicFramePr>
            <p:nvPr/>
          </p:nvGraphicFramePr>
          <p:xfrm>
            <a:off x="1284" y="336"/>
            <a:ext cx="227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r:id="rId5" imgW="2438400" imgH="4876800" progId="Equation.DSMT4">
                    <p:embed/>
                  </p:oleObj>
                </mc:Choice>
                <mc:Fallback>
                  <p:oleObj r:id="rId5" imgW="2438400" imgH="4876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84" y="336"/>
                          <a:ext cx="227" cy="4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" name="Group 22"/>
            <p:cNvGrpSpPr/>
            <p:nvPr/>
          </p:nvGrpSpPr>
          <p:grpSpPr>
            <a:xfrm>
              <a:off x="0" y="1182"/>
              <a:ext cx="1712" cy="603"/>
              <a:chOff x="0" y="0"/>
              <a:chExt cx="1712" cy="603"/>
            </a:xfrm>
          </p:grpSpPr>
          <p:sp>
            <p:nvSpPr>
              <p:cNvPr id="28" name="AutoShape 21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712" cy="6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3"/>
              <p:cNvSpPr>
                <a:spLocks noChangeArrowheads="1"/>
              </p:cNvSpPr>
              <p:nvPr/>
            </p:nvSpPr>
            <p:spPr bwMode="auto">
              <a:xfrm>
                <a:off x="109" y="295"/>
                <a:ext cx="1486" cy="21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41"/>
                  </a:cxn>
                  <a:cxn ang="0">
                    <a:pos x="25" y="61"/>
                  </a:cxn>
                  <a:cxn ang="0">
                    <a:pos x="41" y="75"/>
                  </a:cxn>
                  <a:cxn ang="0">
                    <a:pos x="58" y="89"/>
                  </a:cxn>
                  <a:cxn ang="0">
                    <a:pos x="83" y="96"/>
                  </a:cxn>
                  <a:cxn ang="0">
                    <a:pos x="100" y="109"/>
                  </a:cxn>
                  <a:cxn ang="0">
                    <a:pos x="125" y="116"/>
                  </a:cxn>
                  <a:cxn ang="0">
                    <a:pos x="142" y="130"/>
                  </a:cxn>
                  <a:cxn ang="0">
                    <a:pos x="167" y="137"/>
                  </a:cxn>
                  <a:cxn ang="0">
                    <a:pos x="200" y="144"/>
                  </a:cxn>
                  <a:cxn ang="0">
                    <a:pos x="225" y="157"/>
                  </a:cxn>
                  <a:cxn ang="0">
                    <a:pos x="258" y="164"/>
                  </a:cxn>
                  <a:cxn ang="0">
                    <a:pos x="284" y="171"/>
                  </a:cxn>
                  <a:cxn ang="0">
                    <a:pos x="317" y="171"/>
                  </a:cxn>
                  <a:cxn ang="0">
                    <a:pos x="342" y="178"/>
                  </a:cxn>
                  <a:cxn ang="0">
                    <a:pos x="367" y="185"/>
                  </a:cxn>
                  <a:cxn ang="0">
                    <a:pos x="392" y="192"/>
                  </a:cxn>
                  <a:cxn ang="0">
                    <a:pos x="425" y="192"/>
                  </a:cxn>
                  <a:cxn ang="0">
                    <a:pos x="459" y="198"/>
                  </a:cxn>
                  <a:cxn ang="0">
                    <a:pos x="492" y="198"/>
                  </a:cxn>
                  <a:cxn ang="0">
                    <a:pos x="517" y="205"/>
                  </a:cxn>
                  <a:cxn ang="0">
                    <a:pos x="551" y="205"/>
                  </a:cxn>
                  <a:cxn ang="0">
                    <a:pos x="576" y="212"/>
                  </a:cxn>
                  <a:cxn ang="0">
                    <a:pos x="609" y="212"/>
                  </a:cxn>
                  <a:cxn ang="0">
                    <a:pos x="643" y="212"/>
                  </a:cxn>
                  <a:cxn ang="0">
                    <a:pos x="676" y="212"/>
                  </a:cxn>
                  <a:cxn ang="0">
                    <a:pos x="709" y="212"/>
                  </a:cxn>
                  <a:cxn ang="0">
                    <a:pos x="743" y="212"/>
                  </a:cxn>
                  <a:cxn ang="0">
                    <a:pos x="776" y="212"/>
                  </a:cxn>
                  <a:cxn ang="0">
                    <a:pos x="810" y="212"/>
                  </a:cxn>
                  <a:cxn ang="0">
                    <a:pos x="843" y="212"/>
                  </a:cxn>
                  <a:cxn ang="0">
                    <a:pos x="876" y="212"/>
                  </a:cxn>
                  <a:cxn ang="0">
                    <a:pos x="910" y="212"/>
                  </a:cxn>
                  <a:cxn ang="0">
                    <a:pos x="943" y="205"/>
                  </a:cxn>
                  <a:cxn ang="0">
                    <a:pos x="977" y="205"/>
                  </a:cxn>
                  <a:cxn ang="0">
                    <a:pos x="1010" y="205"/>
                  </a:cxn>
                  <a:cxn ang="0">
                    <a:pos x="1035" y="198"/>
                  </a:cxn>
                  <a:cxn ang="0">
                    <a:pos x="1069" y="198"/>
                  </a:cxn>
                  <a:cxn ang="0">
                    <a:pos x="1094" y="192"/>
                  </a:cxn>
                  <a:cxn ang="0">
                    <a:pos x="1127" y="185"/>
                  </a:cxn>
                  <a:cxn ang="0">
                    <a:pos x="1160" y="178"/>
                  </a:cxn>
                  <a:cxn ang="0">
                    <a:pos x="1194" y="171"/>
                  </a:cxn>
                  <a:cxn ang="0">
                    <a:pos x="1227" y="164"/>
                  </a:cxn>
                  <a:cxn ang="0">
                    <a:pos x="1252" y="157"/>
                  </a:cxn>
                  <a:cxn ang="0">
                    <a:pos x="1277" y="150"/>
                  </a:cxn>
                  <a:cxn ang="0">
                    <a:pos x="1311" y="144"/>
                  </a:cxn>
                  <a:cxn ang="0">
                    <a:pos x="1336" y="137"/>
                  </a:cxn>
                  <a:cxn ang="0">
                    <a:pos x="1361" y="123"/>
                  </a:cxn>
                  <a:cxn ang="0">
                    <a:pos x="1386" y="109"/>
                  </a:cxn>
                  <a:cxn ang="0">
                    <a:pos x="1411" y="102"/>
                  </a:cxn>
                  <a:cxn ang="0">
                    <a:pos x="1428" y="89"/>
                  </a:cxn>
                  <a:cxn ang="0">
                    <a:pos x="1444" y="75"/>
                  </a:cxn>
                  <a:cxn ang="0">
                    <a:pos x="1461" y="61"/>
                  </a:cxn>
                  <a:cxn ang="0">
                    <a:pos x="1478" y="41"/>
                  </a:cxn>
                  <a:cxn ang="0">
                    <a:pos x="1486" y="13"/>
                  </a:cxn>
                </a:cxnLst>
                <a:rect l="0" t="0" r="r" b="b"/>
                <a:pathLst>
                  <a:path w="1486" h="211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8" y="41"/>
                    </a:lnTo>
                    <a:lnTo>
                      <a:pt x="16" y="48"/>
                    </a:lnTo>
                    <a:lnTo>
                      <a:pt x="16" y="54"/>
                    </a:lnTo>
                    <a:lnTo>
                      <a:pt x="25" y="54"/>
                    </a:lnTo>
                    <a:lnTo>
                      <a:pt x="25" y="61"/>
                    </a:lnTo>
                    <a:lnTo>
                      <a:pt x="33" y="61"/>
                    </a:lnTo>
                    <a:lnTo>
                      <a:pt x="33" y="68"/>
                    </a:lnTo>
                    <a:lnTo>
                      <a:pt x="41" y="68"/>
                    </a:lnTo>
                    <a:lnTo>
                      <a:pt x="41" y="75"/>
                    </a:lnTo>
                    <a:lnTo>
                      <a:pt x="50" y="75"/>
                    </a:lnTo>
                    <a:lnTo>
                      <a:pt x="50" y="82"/>
                    </a:lnTo>
                    <a:lnTo>
                      <a:pt x="58" y="82"/>
                    </a:lnTo>
                    <a:lnTo>
                      <a:pt x="58" y="89"/>
                    </a:lnTo>
                    <a:lnTo>
                      <a:pt x="66" y="89"/>
                    </a:lnTo>
                    <a:lnTo>
                      <a:pt x="66" y="96"/>
                    </a:lnTo>
                    <a:lnTo>
                      <a:pt x="75" y="96"/>
                    </a:lnTo>
                    <a:lnTo>
                      <a:pt x="83" y="96"/>
                    </a:lnTo>
                    <a:lnTo>
                      <a:pt x="83" y="102"/>
                    </a:lnTo>
                    <a:lnTo>
                      <a:pt x="91" y="102"/>
                    </a:lnTo>
                    <a:lnTo>
                      <a:pt x="91" y="109"/>
                    </a:lnTo>
                    <a:lnTo>
                      <a:pt x="100" y="109"/>
                    </a:lnTo>
                    <a:lnTo>
                      <a:pt x="108" y="109"/>
                    </a:lnTo>
                    <a:lnTo>
                      <a:pt x="108" y="116"/>
                    </a:lnTo>
                    <a:lnTo>
                      <a:pt x="116" y="116"/>
                    </a:lnTo>
                    <a:lnTo>
                      <a:pt x="125" y="116"/>
                    </a:lnTo>
                    <a:lnTo>
                      <a:pt x="125" y="123"/>
                    </a:lnTo>
                    <a:lnTo>
                      <a:pt x="133" y="123"/>
                    </a:lnTo>
                    <a:lnTo>
                      <a:pt x="142" y="123"/>
                    </a:lnTo>
                    <a:lnTo>
                      <a:pt x="142" y="130"/>
                    </a:lnTo>
                    <a:lnTo>
                      <a:pt x="150" y="130"/>
                    </a:lnTo>
                    <a:lnTo>
                      <a:pt x="158" y="130"/>
                    </a:lnTo>
                    <a:lnTo>
                      <a:pt x="158" y="137"/>
                    </a:lnTo>
                    <a:lnTo>
                      <a:pt x="167" y="137"/>
                    </a:lnTo>
                    <a:lnTo>
                      <a:pt x="175" y="137"/>
                    </a:lnTo>
                    <a:lnTo>
                      <a:pt x="183" y="144"/>
                    </a:lnTo>
                    <a:lnTo>
                      <a:pt x="192" y="144"/>
                    </a:lnTo>
                    <a:lnTo>
                      <a:pt x="200" y="144"/>
                    </a:lnTo>
                    <a:lnTo>
                      <a:pt x="208" y="150"/>
                    </a:lnTo>
                    <a:lnTo>
                      <a:pt x="217" y="150"/>
                    </a:lnTo>
                    <a:lnTo>
                      <a:pt x="225" y="150"/>
                    </a:lnTo>
                    <a:lnTo>
                      <a:pt x="225" y="157"/>
                    </a:lnTo>
                    <a:lnTo>
                      <a:pt x="233" y="157"/>
                    </a:lnTo>
                    <a:lnTo>
                      <a:pt x="242" y="157"/>
                    </a:lnTo>
                    <a:lnTo>
                      <a:pt x="250" y="157"/>
                    </a:lnTo>
                    <a:lnTo>
                      <a:pt x="258" y="164"/>
                    </a:lnTo>
                    <a:lnTo>
                      <a:pt x="267" y="164"/>
                    </a:lnTo>
                    <a:lnTo>
                      <a:pt x="275" y="164"/>
                    </a:lnTo>
                    <a:lnTo>
                      <a:pt x="284" y="164"/>
                    </a:lnTo>
                    <a:lnTo>
                      <a:pt x="284" y="171"/>
                    </a:lnTo>
                    <a:lnTo>
                      <a:pt x="292" y="171"/>
                    </a:lnTo>
                    <a:lnTo>
                      <a:pt x="300" y="171"/>
                    </a:lnTo>
                    <a:lnTo>
                      <a:pt x="309" y="171"/>
                    </a:lnTo>
                    <a:lnTo>
                      <a:pt x="317" y="171"/>
                    </a:lnTo>
                    <a:lnTo>
                      <a:pt x="317" y="178"/>
                    </a:lnTo>
                    <a:lnTo>
                      <a:pt x="325" y="178"/>
                    </a:lnTo>
                    <a:lnTo>
                      <a:pt x="334" y="178"/>
                    </a:lnTo>
                    <a:lnTo>
                      <a:pt x="342" y="178"/>
                    </a:lnTo>
                    <a:lnTo>
                      <a:pt x="350" y="178"/>
                    </a:lnTo>
                    <a:lnTo>
                      <a:pt x="350" y="185"/>
                    </a:lnTo>
                    <a:lnTo>
                      <a:pt x="359" y="185"/>
                    </a:lnTo>
                    <a:lnTo>
                      <a:pt x="367" y="185"/>
                    </a:lnTo>
                    <a:lnTo>
                      <a:pt x="375" y="185"/>
                    </a:lnTo>
                    <a:lnTo>
                      <a:pt x="384" y="185"/>
                    </a:lnTo>
                    <a:lnTo>
                      <a:pt x="392" y="185"/>
                    </a:lnTo>
                    <a:lnTo>
                      <a:pt x="392" y="192"/>
                    </a:lnTo>
                    <a:lnTo>
                      <a:pt x="400" y="192"/>
                    </a:lnTo>
                    <a:lnTo>
                      <a:pt x="409" y="192"/>
                    </a:lnTo>
                    <a:lnTo>
                      <a:pt x="417" y="192"/>
                    </a:lnTo>
                    <a:lnTo>
                      <a:pt x="425" y="192"/>
                    </a:lnTo>
                    <a:lnTo>
                      <a:pt x="434" y="192"/>
                    </a:lnTo>
                    <a:lnTo>
                      <a:pt x="442" y="198"/>
                    </a:lnTo>
                    <a:lnTo>
                      <a:pt x="451" y="198"/>
                    </a:lnTo>
                    <a:lnTo>
                      <a:pt x="459" y="198"/>
                    </a:lnTo>
                    <a:lnTo>
                      <a:pt x="467" y="198"/>
                    </a:lnTo>
                    <a:lnTo>
                      <a:pt x="476" y="198"/>
                    </a:lnTo>
                    <a:lnTo>
                      <a:pt x="484" y="198"/>
                    </a:lnTo>
                    <a:lnTo>
                      <a:pt x="492" y="198"/>
                    </a:lnTo>
                    <a:lnTo>
                      <a:pt x="501" y="198"/>
                    </a:lnTo>
                    <a:lnTo>
                      <a:pt x="501" y="205"/>
                    </a:lnTo>
                    <a:lnTo>
                      <a:pt x="509" y="205"/>
                    </a:lnTo>
                    <a:lnTo>
                      <a:pt x="517" y="205"/>
                    </a:lnTo>
                    <a:lnTo>
                      <a:pt x="526" y="205"/>
                    </a:lnTo>
                    <a:lnTo>
                      <a:pt x="534" y="205"/>
                    </a:lnTo>
                    <a:lnTo>
                      <a:pt x="542" y="205"/>
                    </a:lnTo>
                    <a:lnTo>
                      <a:pt x="551" y="205"/>
                    </a:lnTo>
                    <a:lnTo>
                      <a:pt x="559" y="205"/>
                    </a:lnTo>
                    <a:lnTo>
                      <a:pt x="567" y="205"/>
                    </a:lnTo>
                    <a:lnTo>
                      <a:pt x="576" y="205"/>
                    </a:lnTo>
                    <a:lnTo>
                      <a:pt x="576" y="212"/>
                    </a:lnTo>
                    <a:lnTo>
                      <a:pt x="584" y="212"/>
                    </a:lnTo>
                    <a:lnTo>
                      <a:pt x="593" y="212"/>
                    </a:lnTo>
                    <a:lnTo>
                      <a:pt x="601" y="212"/>
                    </a:lnTo>
                    <a:lnTo>
                      <a:pt x="609" y="212"/>
                    </a:lnTo>
                    <a:lnTo>
                      <a:pt x="618" y="212"/>
                    </a:lnTo>
                    <a:lnTo>
                      <a:pt x="626" y="212"/>
                    </a:lnTo>
                    <a:lnTo>
                      <a:pt x="634" y="212"/>
                    </a:lnTo>
                    <a:lnTo>
                      <a:pt x="643" y="212"/>
                    </a:lnTo>
                    <a:lnTo>
                      <a:pt x="651" y="212"/>
                    </a:lnTo>
                    <a:lnTo>
                      <a:pt x="659" y="212"/>
                    </a:lnTo>
                    <a:lnTo>
                      <a:pt x="668" y="212"/>
                    </a:lnTo>
                    <a:lnTo>
                      <a:pt x="676" y="212"/>
                    </a:lnTo>
                    <a:lnTo>
                      <a:pt x="684" y="212"/>
                    </a:lnTo>
                    <a:lnTo>
                      <a:pt x="693" y="212"/>
                    </a:lnTo>
                    <a:lnTo>
                      <a:pt x="701" y="212"/>
                    </a:lnTo>
                    <a:lnTo>
                      <a:pt x="709" y="212"/>
                    </a:lnTo>
                    <a:lnTo>
                      <a:pt x="718" y="212"/>
                    </a:lnTo>
                    <a:lnTo>
                      <a:pt x="726" y="212"/>
                    </a:lnTo>
                    <a:lnTo>
                      <a:pt x="734" y="212"/>
                    </a:lnTo>
                    <a:lnTo>
                      <a:pt x="743" y="212"/>
                    </a:lnTo>
                    <a:lnTo>
                      <a:pt x="751" y="212"/>
                    </a:lnTo>
                    <a:lnTo>
                      <a:pt x="760" y="212"/>
                    </a:lnTo>
                    <a:lnTo>
                      <a:pt x="768" y="212"/>
                    </a:lnTo>
                    <a:lnTo>
                      <a:pt x="776" y="212"/>
                    </a:lnTo>
                    <a:lnTo>
                      <a:pt x="785" y="212"/>
                    </a:lnTo>
                    <a:lnTo>
                      <a:pt x="793" y="212"/>
                    </a:lnTo>
                    <a:lnTo>
                      <a:pt x="801" y="212"/>
                    </a:lnTo>
                    <a:lnTo>
                      <a:pt x="810" y="212"/>
                    </a:lnTo>
                    <a:lnTo>
                      <a:pt x="818" y="212"/>
                    </a:lnTo>
                    <a:lnTo>
                      <a:pt x="826" y="212"/>
                    </a:lnTo>
                    <a:lnTo>
                      <a:pt x="835" y="212"/>
                    </a:lnTo>
                    <a:lnTo>
                      <a:pt x="843" y="212"/>
                    </a:lnTo>
                    <a:lnTo>
                      <a:pt x="851" y="212"/>
                    </a:lnTo>
                    <a:lnTo>
                      <a:pt x="860" y="212"/>
                    </a:lnTo>
                    <a:lnTo>
                      <a:pt x="868" y="212"/>
                    </a:lnTo>
                    <a:lnTo>
                      <a:pt x="876" y="212"/>
                    </a:lnTo>
                    <a:lnTo>
                      <a:pt x="885" y="212"/>
                    </a:lnTo>
                    <a:lnTo>
                      <a:pt x="893" y="212"/>
                    </a:lnTo>
                    <a:lnTo>
                      <a:pt x="901" y="212"/>
                    </a:lnTo>
                    <a:lnTo>
                      <a:pt x="910" y="212"/>
                    </a:lnTo>
                    <a:lnTo>
                      <a:pt x="918" y="212"/>
                    </a:lnTo>
                    <a:lnTo>
                      <a:pt x="927" y="212"/>
                    </a:lnTo>
                    <a:lnTo>
                      <a:pt x="935" y="205"/>
                    </a:lnTo>
                    <a:lnTo>
                      <a:pt x="943" y="205"/>
                    </a:lnTo>
                    <a:lnTo>
                      <a:pt x="952" y="205"/>
                    </a:lnTo>
                    <a:lnTo>
                      <a:pt x="960" y="205"/>
                    </a:lnTo>
                    <a:lnTo>
                      <a:pt x="968" y="205"/>
                    </a:lnTo>
                    <a:lnTo>
                      <a:pt x="977" y="205"/>
                    </a:lnTo>
                    <a:lnTo>
                      <a:pt x="985" y="205"/>
                    </a:lnTo>
                    <a:lnTo>
                      <a:pt x="993" y="205"/>
                    </a:lnTo>
                    <a:lnTo>
                      <a:pt x="1002" y="205"/>
                    </a:lnTo>
                    <a:lnTo>
                      <a:pt x="1010" y="205"/>
                    </a:lnTo>
                    <a:lnTo>
                      <a:pt x="1010" y="198"/>
                    </a:lnTo>
                    <a:lnTo>
                      <a:pt x="1018" y="198"/>
                    </a:lnTo>
                    <a:lnTo>
                      <a:pt x="1027" y="198"/>
                    </a:lnTo>
                    <a:lnTo>
                      <a:pt x="1035" y="198"/>
                    </a:lnTo>
                    <a:lnTo>
                      <a:pt x="1043" y="198"/>
                    </a:lnTo>
                    <a:lnTo>
                      <a:pt x="1052" y="198"/>
                    </a:lnTo>
                    <a:lnTo>
                      <a:pt x="1060" y="198"/>
                    </a:lnTo>
                    <a:lnTo>
                      <a:pt x="1069" y="198"/>
                    </a:lnTo>
                    <a:lnTo>
                      <a:pt x="1069" y="192"/>
                    </a:lnTo>
                    <a:lnTo>
                      <a:pt x="1077" y="192"/>
                    </a:lnTo>
                    <a:lnTo>
                      <a:pt x="1085" y="192"/>
                    </a:lnTo>
                    <a:lnTo>
                      <a:pt x="1094" y="192"/>
                    </a:lnTo>
                    <a:lnTo>
                      <a:pt x="1102" y="192"/>
                    </a:lnTo>
                    <a:lnTo>
                      <a:pt x="1110" y="192"/>
                    </a:lnTo>
                    <a:lnTo>
                      <a:pt x="1119" y="185"/>
                    </a:lnTo>
                    <a:lnTo>
                      <a:pt x="1127" y="185"/>
                    </a:lnTo>
                    <a:lnTo>
                      <a:pt x="1135" y="185"/>
                    </a:lnTo>
                    <a:lnTo>
                      <a:pt x="1144" y="185"/>
                    </a:lnTo>
                    <a:lnTo>
                      <a:pt x="1152" y="185"/>
                    </a:lnTo>
                    <a:lnTo>
                      <a:pt x="1160" y="178"/>
                    </a:lnTo>
                    <a:lnTo>
                      <a:pt x="1169" y="178"/>
                    </a:lnTo>
                    <a:lnTo>
                      <a:pt x="1177" y="178"/>
                    </a:lnTo>
                    <a:lnTo>
                      <a:pt x="1185" y="178"/>
                    </a:lnTo>
                    <a:lnTo>
                      <a:pt x="1194" y="171"/>
                    </a:lnTo>
                    <a:lnTo>
                      <a:pt x="1202" y="171"/>
                    </a:lnTo>
                    <a:lnTo>
                      <a:pt x="1210" y="171"/>
                    </a:lnTo>
                    <a:lnTo>
                      <a:pt x="1219" y="171"/>
                    </a:lnTo>
                    <a:lnTo>
                      <a:pt x="1227" y="164"/>
                    </a:lnTo>
                    <a:lnTo>
                      <a:pt x="1236" y="164"/>
                    </a:lnTo>
                    <a:lnTo>
                      <a:pt x="1244" y="164"/>
                    </a:lnTo>
                    <a:lnTo>
                      <a:pt x="1252" y="164"/>
                    </a:lnTo>
                    <a:lnTo>
                      <a:pt x="1252" y="157"/>
                    </a:lnTo>
                    <a:lnTo>
                      <a:pt x="1261" y="157"/>
                    </a:lnTo>
                    <a:lnTo>
                      <a:pt x="1269" y="157"/>
                    </a:lnTo>
                    <a:lnTo>
                      <a:pt x="1277" y="157"/>
                    </a:lnTo>
                    <a:lnTo>
                      <a:pt x="1277" y="150"/>
                    </a:lnTo>
                    <a:lnTo>
                      <a:pt x="1286" y="150"/>
                    </a:lnTo>
                    <a:lnTo>
                      <a:pt x="1294" y="150"/>
                    </a:lnTo>
                    <a:lnTo>
                      <a:pt x="1302" y="144"/>
                    </a:lnTo>
                    <a:lnTo>
                      <a:pt x="1311" y="144"/>
                    </a:lnTo>
                    <a:lnTo>
                      <a:pt x="1319" y="144"/>
                    </a:lnTo>
                    <a:lnTo>
                      <a:pt x="1319" y="137"/>
                    </a:lnTo>
                    <a:lnTo>
                      <a:pt x="1327" y="137"/>
                    </a:lnTo>
                    <a:lnTo>
                      <a:pt x="1336" y="137"/>
                    </a:lnTo>
                    <a:lnTo>
                      <a:pt x="1336" y="130"/>
                    </a:lnTo>
                    <a:lnTo>
                      <a:pt x="1344" y="130"/>
                    </a:lnTo>
                    <a:lnTo>
                      <a:pt x="1352" y="130"/>
                    </a:lnTo>
                    <a:lnTo>
                      <a:pt x="1361" y="123"/>
                    </a:lnTo>
                    <a:lnTo>
                      <a:pt x="1369" y="123"/>
                    </a:lnTo>
                    <a:lnTo>
                      <a:pt x="1378" y="116"/>
                    </a:lnTo>
                    <a:lnTo>
                      <a:pt x="1386" y="116"/>
                    </a:lnTo>
                    <a:lnTo>
                      <a:pt x="1386" y="109"/>
                    </a:lnTo>
                    <a:lnTo>
                      <a:pt x="1394" y="109"/>
                    </a:lnTo>
                    <a:lnTo>
                      <a:pt x="1403" y="109"/>
                    </a:lnTo>
                    <a:lnTo>
                      <a:pt x="1403" y="102"/>
                    </a:lnTo>
                    <a:lnTo>
                      <a:pt x="1411" y="102"/>
                    </a:lnTo>
                    <a:lnTo>
                      <a:pt x="1411" y="96"/>
                    </a:lnTo>
                    <a:lnTo>
                      <a:pt x="1419" y="96"/>
                    </a:lnTo>
                    <a:lnTo>
                      <a:pt x="1428" y="96"/>
                    </a:lnTo>
                    <a:lnTo>
                      <a:pt x="1428" y="89"/>
                    </a:lnTo>
                    <a:lnTo>
                      <a:pt x="1436" y="89"/>
                    </a:lnTo>
                    <a:lnTo>
                      <a:pt x="1436" y="82"/>
                    </a:lnTo>
                    <a:lnTo>
                      <a:pt x="1444" y="82"/>
                    </a:lnTo>
                    <a:lnTo>
                      <a:pt x="1444" y="75"/>
                    </a:lnTo>
                    <a:lnTo>
                      <a:pt x="1453" y="75"/>
                    </a:lnTo>
                    <a:lnTo>
                      <a:pt x="1453" y="68"/>
                    </a:lnTo>
                    <a:lnTo>
                      <a:pt x="1461" y="68"/>
                    </a:lnTo>
                    <a:lnTo>
                      <a:pt x="1461" y="61"/>
                    </a:lnTo>
                    <a:lnTo>
                      <a:pt x="1469" y="61"/>
                    </a:lnTo>
                    <a:lnTo>
                      <a:pt x="1469" y="54"/>
                    </a:lnTo>
                    <a:lnTo>
                      <a:pt x="1478" y="48"/>
                    </a:lnTo>
                    <a:lnTo>
                      <a:pt x="1478" y="41"/>
                    </a:lnTo>
                    <a:lnTo>
                      <a:pt x="1486" y="34"/>
                    </a:lnTo>
                    <a:lnTo>
                      <a:pt x="1486" y="27"/>
                    </a:lnTo>
                    <a:lnTo>
                      <a:pt x="1486" y="20"/>
                    </a:lnTo>
                    <a:lnTo>
                      <a:pt x="1486" y="13"/>
                    </a:lnTo>
                    <a:lnTo>
                      <a:pt x="1486" y="7"/>
                    </a:lnTo>
                  </a:path>
                </a:pathLst>
              </a:custGeom>
              <a:noFill/>
              <a:ln w="39688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4"/>
              <p:cNvSpPr>
                <a:spLocks noChangeArrowheads="1"/>
              </p:cNvSpPr>
              <p:nvPr/>
            </p:nvSpPr>
            <p:spPr bwMode="auto">
              <a:xfrm>
                <a:off x="109" y="89"/>
                <a:ext cx="1486" cy="213"/>
              </a:xfrm>
              <a:custGeom>
                <a:avLst/>
                <a:gdLst/>
                <a:ahLst/>
                <a:cxnLst>
                  <a:cxn ang="0">
                    <a:pos x="1486" y="192"/>
                  </a:cxn>
                  <a:cxn ang="0">
                    <a:pos x="1478" y="171"/>
                  </a:cxn>
                  <a:cxn ang="0">
                    <a:pos x="1461" y="151"/>
                  </a:cxn>
                  <a:cxn ang="0">
                    <a:pos x="1444" y="137"/>
                  </a:cxn>
                  <a:cxn ang="0">
                    <a:pos x="1428" y="123"/>
                  </a:cxn>
                  <a:cxn ang="0">
                    <a:pos x="1403" y="117"/>
                  </a:cxn>
                  <a:cxn ang="0">
                    <a:pos x="1386" y="103"/>
                  </a:cxn>
                  <a:cxn ang="0">
                    <a:pos x="1361" y="96"/>
                  </a:cxn>
                  <a:cxn ang="0">
                    <a:pos x="1344" y="82"/>
                  </a:cxn>
                  <a:cxn ang="0">
                    <a:pos x="1319" y="75"/>
                  </a:cxn>
                  <a:cxn ang="0">
                    <a:pos x="1286" y="69"/>
                  </a:cxn>
                  <a:cxn ang="0">
                    <a:pos x="1261" y="55"/>
                  </a:cxn>
                  <a:cxn ang="0">
                    <a:pos x="1227" y="48"/>
                  </a:cxn>
                  <a:cxn ang="0">
                    <a:pos x="1202" y="41"/>
                  </a:cxn>
                  <a:cxn ang="0">
                    <a:pos x="1169" y="41"/>
                  </a:cxn>
                  <a:cxn ang="0">
                    <a:pos x="1144" y="34"/>
                  </a:cxn>
                  <a:cxn ang="0">
                    <a:pos x="1119" y="27"/>
                  </a:cxn>
                  <a:cxn ang="0">
                    <a:pos x="1094" y="21"/>
                  </a:cxn>
                  <a:cxn ang="0">
                    <a:pos x="1060" y="21"/>
                  </a:cxn>
                  <a:cxn ang="0">
                    <a:pos x="1027" y="14"/>
                  </a:cxn>
                  <a:cxn ang="0">
                    <a:pos x="993" y="14"/>
                  </a:cxn>
                  <a:cxn ang="0">
                    <a:pos x="968" y="7"/>
                  </a:cxn>
                  <a:cxn ang="0">
                    <a:pos x="935" y="7"/>
                  </a:cxn>
                  <a:cxn ang="0">
                    <a:pos x="910" y="0"/>
                  </a:cxn>
                  <a:cxn ang="0">
                    <a:pos x="876" y="0"/>
                  </a:cxn>
                  <a:cxn ang="0">
                    <a:pos x="843" y="0"/>
                  </a:cxn>
                  <a:cxn ang="0">
                    <a:pos x="810" y="0"/>
                  </a:cxn>
                  <a:cxn ang="0">
                    <a:pos x="776" y="0"/>
                  </a:cxn>
                  <a:cxn ang="0">
                    <a:pos x="743" y="0"/>
                  </a:cxn>
                  <a:cxn ang="0">
                    <a:pos x="709" y="0"/>
                  </a:cxn>
                  <a:cxn ang="0">
                    <a:pos x="676" y="0"/>
                  </a:cxn>
                  <a:cxn ang="0">
                    <a:pos x="643" y="0"/>
                  </a:cxn>
                  <a:cxn ang="0">
                    <a:pos x="609" y="0"/>
                  </a:cxn>
                  <a:cxn ang="0">
                    <a:pos x="576" y="0"/>
                  </a:cxn>
                  <a:cxn ang="0">
                    <a:pos x="542" y="7"/>
                  </a:cxn>
                  <a:cxn ang="0">
                    <a:pos x="509" y="7"/>
                  </a:cxn>
                  <a:cxn ang="0">
                    <a:pos x="476" y="7"/>
                  </a:cxn>
                  <a:cxn ang="0">
                    <a:pos x="451" y="14"/>
                  </a:cxn>
                  <a:cxn ang="0">
                    <a:pos x="417" y="14"/>
                  </a:cxn>
                  <a:cxn ang="0">
                    <a:pos x="392" y="21"/>
                  </a:cxn>
                  <a:cxn ang="0">
                    <a:pos x="359" y="27"/>
                  </a:cxn>
                  <a:cxn ang="0">
                    <a:pos x="325" y="34"/>
                  </a:cxn>
                  <a:cxn ang="0">
                    <a:pos x="292" y="41"/>
                  </a:cxn>
                  <a:cxn ang="0">
                    <a:pos x="258" y="48"/>
                  </a:cxn>
                  <a:cxn ang="0">
                    <a:pos x="233" y="55"/>
                  </a:cxn>
                  <a:cxn ang="0">
                    <a:pos x="208" y="62"/>
                  </a:cxn>
                  <a:cxn ang="0">
                    <a:pos x="175" y="69"/>
                  </a:cxn>
                  <a:cxn ang="0">
                    <a:pos x="150" y="75"/>
                  </a:cxn>
                  <a:cxn ang="0">
                    <a:pos x="125" y="89"/>
                  </a:cxn>
                  <a:cxn ang="0">
                    <a:pos x="100" y="103"/>
                  </a:cxn>
                  <a:cxn ang="0">
                    <a:pos x="75" y="110"/>
                  </a:cxn>
                  <a:cxn ang="0">
                    <a:pos x="58" y="123"/>
                  </a:cxn>
                  <a:cxn ang="0">
                    <a:pos x="41" y="137"/>
                  </a:cxn>
                  <a:cxn ang="0">
                    <a:pos x="25" y="151"/>
                  </a:cxn>
                  <a:cxn ang="0">
                    <a:pos x="8" y="171"/>
                  </a:cxn>
                  <a:cxn ang="0">
                    <a:pos x="0" y="199"/>
                  </a:cxn>
                </a:cxnLst>
                <a:rect l="0" t="0" r="r" b="b"/>
                <a:pathLst>
                  <a:path w="1486" h="213">
                    <a:moveTo>
                      <a:pt x="1486" y="213"/>
                    </a:moveTo>
                    <a:lnTo>
                      <a:pt x="1486" y="206"/>
                    </a:lnTo>
                    <a:lnTo>
                      <a:pt x="1486" y="199"/>
                    </a:lnTo>
                    <a:lnTo>
                      <a:pt x="1486" y="192"/>
                    </a:lnTo>
                    <a:lnTo>
                      <a:pt x="1486" y="185"/>
                    </a:lnTo>
                    <a:lnTo>
                      <a:pt x="1486" y="178"/>
                    </a:lnTo>
                    <a:lnTo>
                      <a:pt x="1478" y="178"/>
                    </a:lnTo>
                    <a:lnTo>
                      <a:pt x="1478" y="171"/>
                    </a:lnTo>
                    <a:lnTo>
                      <a:pt x="1469" y="165"/>
                    </a:lnTo>
                    <a:lnTo>
                      <a:pt x="1469" y="158"/>
                    </a:lnTo>
                    <a:lnTo>
                      <a:pt x="1461" y="158"/>
                    </a:lnTo>
                    <a:lnTo>
                      <a:pt x="1461" y="151"/>
                    </a:lnTo>
                    <a:lnTo>
                      <a:pt x="1453" y="151"/>
                    </a:lnTo>
                    <a:lnTo>
                      <a:pt x="1453" y="144"/>
                    </a:lnTo>
                    <a:lnTo>
                      <a:pt x="1444" y="144"/>
                    </a:lnTo>
                    <a:lnTo>
                      <a:pt x="1444" y="137"/>
                    </a:lnTo>
                    <a:lnTo>
                      <a:pt x="1436" y="137"/>
                    </a:lnTo>
                    <a:lnTo>
                      <a:pt x="1436" y="130"/>
                    </a:lnTo>
                    <a:lnTo>
                      <a:pt x="1428" y="130"/>
                    </a:lnTo>
                    <a:lnTo>
                      <a:pt x="1428" y="123"/>
                    </a:lnTo>
                    <a:lnTo>
                      <a:pt x="1419" y="123"/>
                    </a:lnTo>
                    <a:lnTo>
                      <a:pt x="1419" y="117"/>
                    </a:lnTo>
                    <a:lnTo>
                      <a:pt x="1411" y="117"/>
                    </a:lnTo>
                    <a:lnTo>
                      <a:pt x="1403" y="117"/>
                    </a:lnTo>
                    <a:lnTo>
                      <a:pt x="1403" y="110"/>
                    </a:lnTo>
                    <a:lnTo>
                      <a:pt x="1394" y="110"/>
                    </a:lnTo>
                    <a:lnTo>
                      <a:pt x="1394" y="103"/>
                    </a:lnTo>
                    <a:lnTo>
                      <a:pt x="1386" y="103"/>
                    </a:lnTo>
                    <a:lnTo>
                      <a:pt x="1378" y="103"/>
                    </a:lnTo>
                    <a:lnTo>
                      <a:pt x="1378" y="96"/>
                    </a:lnTo>
                    <a:lnTo>
                      <a:pt x="1369" y="96"/>
                    </a:lnTo>
                    <a:lnTo>
                      <a:pt x="1361" y="96"/>
                    </a:lnTo>
                    <a:lnTo>
                      <a:pt x="1361" y="89"/>
                    </a:lnTo>
                    <a:lnTo>
                      <a:pt x="1352" y="89"/>
                    </a:lnTo>
                    <a:lnTo>
                      <a:pt x="1344" y="89"/>
                    </a:lnTo>
                    <a:lnTo>
                      <a:pt x="1344" y="82"/>
                    </a:lnTo>
                    <a:lnTo>
                      <a:pt x="1336" y="82"/>
                    </a:lnTo>
                    <a:lnTo>
                      <a:pt x="1327" y="82"/>
                    </a:lnTo>
                    <a:lnTo>
                      <a:pt x="1327" y="75"/>
                    </a:lnTo>
                    <a:lnTo>
                      <a:pt x="1319" y="75"/>
                    </a:lnTo>
                    <a:lnTo>
                      <a:pt x="1311" y="75"/>
                    </a:lnTo>
                    <a:lnTo>
                      <a:pt x="1302" y="69"/>
                    </a:lnTo>
                    <a:lnTo>
                      <a:pt x="1294" y="69"/>
                    </a:lnTo>
                    <a:lnTo>
                      <a:pt x="1286" y="69"/>
                    </a:lnTo>
                    <a:lnTo>
                      <a:pt x="1277" y="62"/>
                    </a:lnTo>
                    <a:lnTo>
                      <a:pt x="1269" y="62"/>
                    </a:lnTo>
                    <a:lnTo>
                      <a:pt x="1261" y="62"/>
                    </a:lnTo>
                    <a:lnTo>
                      <a:pt x="1261" y="55"/>
                    </a:lnTo>
                    <a:lnTo>
                      <a:pt x="1252" y="55"/>
                    </a:lnTo>
                    <a:lnTo>
                      <a:pt x="1244" y="55"/>
                    </a:lnTo>
                    <a:lnTo>
                      <a:pt x="1236" y="55"/>
                    </a:lnTo>
                    <a:lnTo>
                      <a:pt x="1227" y="48"/>
                    </a:lnTo>
                    <a:lnTo>
                      <a:pt x="1219" y="48"/>
                    </a:lnTo>
                    <a:lnTo>
                      <a:pt x="1210" y="48"/>
                    </a:lnTo>
                    <a:lnTo>
                      <a:pt x="1202" y="48"/>
                    </a:lnTo>
                    <a:lnTo>
                      <a:pt x="1202" y="41"/>
                    </a:lnTo>
                    <a:lnTo>
                      <a:pt x="1194" y="41"/>
                    </a:lnTo>
                    <a:lnTo>
                      <a:pt x="1185" y="41"/>
                    </a:lnTo>
                    <a:lnTo>
                      <a:pt x="1177" y="41"/>
                    </a:lnTo>
                    <a:lnTo>
                      <a:pt x="1169" y="41"/>
                    </a:lnTo>
                    <a:lnTo>
                      <a:pt x="1169" y="34"/>
                    </a:lnTo>
                    <a:lnTo>
                      <a:pt x="1160" y="34"/>
                    </a:lnTo>
                    <a:lnTo>
                      <a:pt x="1152" y="34"/>
                    </a:lnTo>
                    <a:lnTo>
                      <a:pt x="1144" y="34"/>
                    </a:lnTo>
                    <a:lnTo>
                      <a:pt x="1135" y="34"/>
                    </a:lnTo>
                    <a:lnTo>
                      <a:pt x="1135" y="27"/>
                    </a:lnTo>
                    <a:lnTo>
                      <a:pt x="1127" y="27"/>
                    </a:lnTo>
                    <a:lnTo>
                      <a:pt x="1119" y="27"/>
                    </a:lnTo>
                    <a:lnTo>
                      <a:pt x="1110" y="27"/>
                    </a:lnTo>
                    <a:lnTo>
                      <a:pt x="1102" y="27"/>
                    </a:lnTo>
                    <a:lnTo>
                      <a:pt x="1094" y="27"/>
                    </a:lnTo>
                    <a:lnTo>
                      <a:pt x="1094" y="21"/>
                    </a:lnTo>
                    <a:lnTo>
                      <a:pt x="1085" y="21"/>
                    </a:lnTo>
                    <a:lnTo>
                      <a:pt x="1077" y="21"/>
                    </a:lnTo>
                    <a:lnTo>
                      <a:pt x="1069" y="21"/>
                    </a:lnTo>
                    <a:lnTo>
                      <a:pt x="1060" y="21"/>
                    </a:lnTo>
                    <a:lnTo>
                      <a:pt x="1052" y="21"/>
                    </a:lnTo>
                    <a:lnTo>
                      <a:pt x="1043" y="14"/>
                    </a:lnTo>
                    <a:lnTo>
                      <a:pt x="1035" y="14"/>
                    </a:lnTo>
                    <a:lnTo>
                      <a:pt x="1027" y="14"/>
                    </a:lnTo>
                    <a:lnTo>
                      <a:pt x="1018" y="14"/>
                    </a:lnTo>
                    <a:lnTo>
                      <a:pt x="1010" y="14"/>
                    </a:lnTo>
                    <a:lnTo>
                      <a:pt x="1002" y="14"/>
                    </a:lnTo>
                    <a:lnTo>
                      <a:pt x="993" y="14"/>
                    </a:lnTo>
                    <a:lnTo>
                      <a:pt x="985" y="14"/>
                    </a:lnTo>
                    <a:lnTo>
                      <a:pt x="985" y="7"/>
                    </a:lnTo>
                    <a:lnTo>
                      <a:pt x="977" y="7"/>
                    </a:lnTo>
                    <a:lnTo>
                      <a:pt x="968" y="7"/>
                    </a:lnTo>
                    <a:lnTo>
                      <a:pt x="960" y="7"/>
                    </a:lnTo>
                    <a:lnTo>
                      <a:pt x="952" y="7"/>
                    </a:lnTo>
                    <a:lnTo>
                      <a:pt x="943" y="7"/>
                    </a:lnTo>
                    <a:lnTo>
                      <a:pt x="935" y="7"/>
                    </a:lnTo>
                    <a:lnTo>
                      <a:pt x="927" y="7"/>
                    </a:lnTo>
                    <a:lnTo>
                      <a:pt x="918" y="7"/>
                    </a:lnTo>
                    <a:lnTo>
                      <a:pt x="910" y="7"/>
                    </a:lnTo>
                    <a:lnTo>
                      <a:pt x="910" y="0"/>
                    </a:lnTo>
                    <a:lnTo>
                      <a:pt x="901" y="0"/>
                    </a:lnTo>
                    <a:lnTo>
                      <a:pt x="893" y="0"/>
                    </a:lnTo>
                    <a:lnTo>
                      <a:pt x="885" y="0"/>
                    </a:lnTo>
                    <a:lnTo>
                      <a:pt x="876" y="0"/>
                    </a:lnTo>
                    <a:lnTo>
                      <a:pt x="868" y="0"/>
                    </a:lnTo>
                    <a:lnTo>
                      <a:pt x="860" y="0"/>
                    </a:lnTo>
                    <a:lnTo>
                      <a:pt x="851" y="0"/>
                    </a:lnTo>
                    <a:lnTo>
                      <a:pt x="843" y="0"/>
                    </a:lnTo>
                    <a:lnTo>
                      <a:pt x="835" y="0"/>
                    </a:lnTo>
                    <a:lnTo>
                      <a:pt x="826" y="0"/>
                    </a:lnTo>
                    <a:lnTo>
                      <a:pt x="818" y="0"/>
                    </a:lnTo>
                    <a:lnTo>
                      <a:pt x="810" y="0"/>
                    </a:lnTo>
                    <a:lnTo>
                      <a:pt x="801" y="0"/>
                    </a:lnTo>
                    <a:lnTo>
                      <a:pt x="793" y="0"/>
                    </a:lnTo>
                    <a:lnTo>
                      <a:pt x="785" y="0"/>
                    </a:lnTo>
                    <a:lnTo>
                      <a:pt x="776" y="0"/>
                    </a:lnTo>
                    <a:lnTo>
                      <a:pt x="768" y="0"/>
                    </a:lnTo>
                    <a:lnTo>
                      <a:pt x="760" y="0"/>
                    </a:lnTo>
                    <a:lnTo>
                      <a:pt x="751" y="0"/>
                    </a:lnTo>
                    <a:lnTo>
                      <a:pt x="743" y="0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18" y="0"/>
                    </a:lnTo>
                    <a:lnTo>
                      <a:pt x="709" y="0"/>
                    </a:lnTo>
                    <a:lnTo>
                      <a:pt x="701" y="0"/>
                    </a:lnTo>
                    <a:lnTo>
                      <a:pt x="693" y="0"/>
                    </a:lnTo>
                    <a:lnTo>
                      <a:pt x="684" y="0"/>
                    </a:lnTo>
                    <a:lnTo>
                      <a:pt x="676" y="0"/>
                    </a:lnTo>
                    <a:lnTo>
                      <a:pt x="668" y="0"/>
                    </a:lnTo>
                    <a:lnTo>
                      <a:pt x="659" y="0"/>
                    </a:lnTo>
                    <a:lnTo>
                      <a:pt x="651" y="0"/>
                    </a:lnTo>
                    <a:lnTo>
                      <a:pt x="643" y="0"/>
                    </a:lnTo>
                    <a:lnTo>
                      <a:pt x="634" y="0"/>
                    </a:lnTo>
                    <a:lnTo>
                      <a:pt x="626" y="0"/>
                    </a:lnTo>
                    <a:lnTo>
                      <a:pt x="618" y="0"/>
                    </a:lnTo>
                    <a:lnTo>
                      <a:pt x="609" y="0"/>
                    </a:lnTo>
                    <a:lnTo>
                      <a:pt x="601" y="0"/>
                    </a:lnTo>
                    <a:lnTo>
                      <a:pt x="593" y="0"/>
                    </a:lnTo>
                    <a:lnTo>
                      <a:pt x="584" y="0"/>
                    </a:lnTo>
                    <a:lnTo>
                      <a:pt x="576" y="0"/>
                    </a:lnTo>
                    <a:lnTo>
                      <a:pt x="567" y="0"/>
                    </a:lnTo>
                    <a:lnTo>
                      <a:pt x="559" y="0"/>
                    </a:lnTo>
                    <a:lnTo>
                      <a:pt x="551" y="7"/>
                    </a:lnTo>
                    <a:lnTo>
                      <a:pt x="542" y="7"/>
                    </a:lnTo>
                    <a:lnTo>
                      <a:pt x="534" y="7"/>
                    </a:lnTo>
                    <a:lnTo>
                      <a:pt x="526" y="7"/>
                    </a:lnTo>
                    <a:lnTo>
                      <a:pt x="517" y="7"/>
                    </a:lnTo>
                    <a:lnTo>
                      <a:pt x="509" y="7"/>
                    </a:lnTo>
                    <a:lnTo>
                      <a:pt x="501" y="7"/>
                    </a:lnTo>
                    <a:lnTo>
                      <a:pt x="492" y="7"/>
                    </a:lnTo>
                    <a:lnTo>
                      <a:pt x="484" y="7"/>
                    </a:lnTo>
                    <a:lnTo>
                      <a:pt x="476" y="7"/>
                    </a:lnTo>
                    <a:lnTo>
                      <a:pt x="476" y="14"/>
                    </a:lnTo>
                    <a:lnTo>
                      <a:pt x="467" y="14"/>
                    </a:lnTo>
                    <a:lnTo>
                      <a:pt x="459" y="14"/>
                    </a:lnTo>
                    <a:lnTo>
                      <a:pt x="451" y="14"/>
                    </a:lnTo>
                    <a:lnTo>
                      <a:pt x="442" y="14"/>
                    </a:lnTo>
                    <a:lnTo>
                      <a:pt x="434" y="14"/>
                    </a:lnTo>
                    <a:lnTo>
                      <a:pt x="425" y="14"/>
                    </a:lnTo>
                    <a:lnTo>
                      <a:pt x="417" y="14"/>
                    </a:lnTo>
                    <a:lnTo>
                      <a:pt x="417" y="21"/>
                    </a:lnTo>
                    <a:lnTo>
                      <a:pt x="409" y="21"/>
                    </a:lnTo>
                    <a:lnTo>
                      <a:pt x="400" y="21"/>
                    </a:lnTo>
                    <a:lnTo>
                      <a:pt x="392" y="21"/>
                    </a:lnTo>
                    <a:lnTo>
                      <a:pt x="384" y="21"/>
                    </a:lnTo>
                    <a:lnTo>
                      <a:pt x="375" y="21"/>
                    </a:lnTo>
                    <a:lnTo>
                      <a:pt x="367" y="27"/>
                    </a:lnTo>
                    <a:lnTo>
                      <a:pt x="359" y="27"/>
                    </a:lnTo>
                    <a:lnTo>
                      <a:pt x="350" y="27"/>
                    </a:lnTo>
                    <a:lnTo>
                      <a:pt x="342" y="27"/>
                    </a:lnTo>
                    <a:lnTo>
                      <a:pt x="334" y="27"/>
                    </a:lnTo>
                    <a:lnTo>
                      <a:pt x="325" y="34"/>
                    </a:lnTo>
                    <a:lnTo>
                      <a:pt x="317" y="34"/>
                    </a:lnTo>
                    <a:lnTo>
                      <a:pt x="309" y="34"/>
                    </a:lnTo>
                    <a:lnTo>
                      <a:pt x="300" y="34"/>
                    </a:lnTo>
                    <a:lnTo>
                      <a:pt x="292" y="41"/>
                    </a:lnTo>
                    <a:lnTo>
                      <a:pt x="284" y="41"/>
                    </a:lnTo>
                    <a:lnTo>
                      <a:pt x="275" y="41"/>
                    </a:lnTo>
                    <a:lnTo>
                      <a:pt x="267" y="41"/>
                    </a:lnTo>
                    <a:lnTo>
                      <a:pt x="258" y="48"/>
                    </a:lnTo>
                    <a:lnTo>
                      <a:pt x="250" y="48"/>
                    </a:lnTo>
                    <a:lnTo>
                      <a:pt x="242" y="48"/>
                    </a:lnTo>
                    <a:lnTo>
                      <a:pt x="233" y="48"/>
                    </a:lnTo>
                    <a:lnTo>
                      <a:pt x="233" y="55"/>
                    </a:lnTo>
                    <a:lnTo>
                      <a:pt x="225" y="55"/>
                    </a:lnTo>
                    <a:lnTo>
                      <a:pt x="217" y="55"/>
                    </a:lnTo>
                    <a:lnTo>
                      <a:pt x="208" y="55"/>
                    </a:lnTo>
                    <a:lnTo>
                      <a:pt x="208" y="62"/>
                    </a:lnTo>
                    <a:lnTo>
                      <a:pt x="200" y="62"/>
                    </a:lnTo>
                    <a:lnTo>
                      <a:pt x="192" y="62"/>
                    </a:lnTo>
                    <a:lnTo>
                      <a:pt x="183" y="69"/>
                    </a:lnTo>
                    <a:lnTo>
                      <a:pt x="175" y="69"/>
                    </a:lnTo>
                    <a:lnTo>
                      <a:pt x="167" y="69"/>
                    </a:lnTo>
                    <a:lnTo>
                      <a:pt x="167" y="75"/>
                    </a:lnTo>
                    <a:lnTo>
                      <a:pt x="158" y="75"/>
                    </a:lnTo>
                    <a:lnTo>
                      <a:pt x="150" y="75"/>
                    </a:lnTo>
                    <a:lnTo>
                      <a:pt x="150" y="82"/>
                    </a:lnTo>
                    <a:lnTo>
                      <a:pt x="142" y="82"/>
                    </a:lnTo>
                    <a:lnTo>
                      <a:pt x="133" y="82"/>
                    </a:lnTo>
                    <a:lnTo>
                      <a:pt x="125" y="89"/>
                    </a:lnTo>
                    <a:lnTo>
                      <a:pt x="116" y="89"/>
                    </a:lnTo>
                    <a:lnTo>
                      <a:pt x="108" y="96"/>
                    </a:lnTo>
                    <a:lnTo>
                      <a:pt x="100" y="96"/>
                    </a:lnTo>
                    <a:lnTo>
                      <a:pt x="100" y="103"/>
                    </a:lnTo>
                    <a:lnTo>
                      <a:pt x="91" y="103"/>
                    </a:lnTo>
                    <a:lnTo>
                      <a:pt x="83" y="103"/>
                    </a:lnTo>
                    <a:lnTo>
                      <a:pt x="83" y="110"/>
                    </a:lnTo>
                    <a:lnTo>
                      <a:pt x="75" y="110"/>
                    </a:lnTo>
                    <a:lnTo>
                      <a:pt x="75" y="117"/>
                    </a:lnTo>
                    <a:lnTo>
                      <a:pt x="66" y="117"/>
                    </a:lnTo>
                    <a:lnTo>
                      <a:pt x="58" y="117"/>
                    </a:lnTo>
                    <a:lnTo>
                      <a:pt x="58" y="123"/>
                    </a:lnTo>
                    <a:lnTo>
                      <a:pt x="50" y="123"/>
                    </a:lnTo>
                    <a:lnTo>
                      <a:pt x="50" y="130"/>
                    </a:lnTo>
                    <a:lnTo>
                      <a:pt x="41" y="130"/>
                    </a:lnTo>
                    <a:lnTo>
                      <a:pt x="41" y="137"/>
                    </a:lnTo>
                    <a:lnTo>
                      <a:pt x="33" y="137"/>
                    </a:lnTo>
                    <a:lnTo>
                      <a:pt x="33" y="144"/>
                    </a:lnTo>
                    <a:lnTo>
                      <a:pt x="25" y="144"/>
                    </a:lnTo>
                    <a:lnTo>
                      <a:pt x="25" y="151"/>
                    </a:lnTo>
                    <a:lnTo>
                      <a:pt x="16" y="151"/>
                    </a:lnTo>
                    <a:lnTo>
                      <a:pt x="16" y="158"/>
                    </a:lnTo>
                    <a:lnTo>
                      <a:pt x="8" y="165"/>
                    </a:lnTo>
                    <a:lnTo>
                      <a:pt x="8" y="171"/>
                    </a:lnTo>
                    <a:lnTo>
                      <a:pt x="0" y="178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199"/>
                    </a:lnTo>
                    <a:lnTo>
                      <a:pt x="0" y="206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ysDot"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H="1">
                <a:off x="1595" y="30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>
                <a:off x="1595" y="30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4" name="Text Box 2"/>
          <p:cNvSpPr txBox="1"/>
          <p:nvPr/>
        </p:nvSpPr>
        <p:spPr>
          <a:xfrm>
            <a:off x="360680" y="4948555"/>
            <a:ext cx="7447915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noProof="1">
                <a:solidFill>
                  <a:srgbClr val="FF0000"/>
                </a:solidFill>
                <a:effectLst/>
                <a:ea typeface="+mj-ea"/>
              </a:rPr>
              <a:t>问题</a:t>
            </a:r>
            <a:r>
              <a:rPr lang="en-US" altLang="zh-CN" sz="2600" noProof="1">
                <a:solidFill>
                  <a:srgbClr val="FF0000"/>
                </a:solidFill>
                <a:effectLst/>
                <a:ea typeface="+mj-ea"/>
              </a:rPr>
              <a:t>1:</a:t>
            </a:r>
            <a:r>
              <a:rPr lang="zh-CN" altLang="en-US" sz="2600" noProof="1">
                <a:ea typeface="+mj-ea"/>
              </a:rPr>
              <a:t>这个扇形的</a:t>
            </a:r>
            <a:r>
              <a:rPr lang="zh-CN" altLang="en-US" sz="2600" noProof="1">
                <a:solidFill>
                  <a:srgbClr val="0000FF"/>
                </a:solidFill>
                <a:ea typeface="+mj-ea"/>
              </a:rPr>
              <a:t>弧长与底面圆的周长</a:t>
            </a:r>
            <a:r>
              <a:rPr lang="zh-CN" altLang="en-US" sz="2600" noProof="1">
                <a:ea typeface="+mj-ea"/>
              </a:rPr>
              <a:t>有什么关系？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90525" y="5654040"/>
            <a:ext cx="7734935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solidFill>
                  <a:srgbClr val="FF0000"/>
                </a:solidFill>
                <a:ea typeface="+mj-ea"/>
              </a:rPr>
              <a:t>问题</a:t>
            </a:r>
            <a:r>
              <a:rPr lang="en-US" altLang="zh-CN" sz="2600">
                <a:solidFill>
                  <a:srgbClr val="FF0000"/>
                </a:solidFill>
                <a:ea typeface="+mj-ea"/>
              </a:rPr>
              <a:t>2:</a:t>
            </a:r>
            <a:r>
              <a:rPr lang="zh-CN" altLang="en-US" sz="2600">
                <a:ea typeface="+mj-ea"/>
              </a:rPr>
              <a:t>这个扇形的半径与圆锥中的哪一条线段相等</a:t>
            </a:r>
            <a:r>
              <a:rPr lang="en-US" altLang="zh-CN" sz="2600">
                <a:ea typeface="+mj-ea"/>
              </a:rPr>
              <a:t>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36" grpId="0"/>
      <p:bldP spid="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/>
          <p:nvPr/>
        </p:nvGrpSpPr>
        <p:grpSpPr>
          <a:xfrm>
            <a:off x="487946" y="1318721"/>
            <a:ext cx="2400345" cy="2029201"/>
            <a:chOff x="142" y="-25"/>
            <a:chExt cx="1958" cy="1655"/>
          </a:xfrm>
        </p:grpSpPr>
        <p:grpSp>
          <p:nvGrpSpPr>
            <p:cNvPr id="21" name="Group 3"/>
            <p:cNvGrpSpPr/>
            <p:nvPr/>
          </p:nvGrpSpPr>
          <p:grpSpPr>
            <a:xfrm>
              <a:off x="441" y="244"/>
              <a:ext cx="1441" cy="1386"/>
              <a:chOff x="0" y="0"/>
              <a:chExt cx="1632" cy="1572"/>
            </a:xfrm>
          </p:grpSpPr>
          <p:sp>
            <p:nvSpPr>
              <p:cNvPr id="22" name="Line 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768" cy="12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3" name="Group 5"/>
              <p:cNvGrpSpPr/>
              <p:nvPr/>
            </p:nvGrpSpPr>
            <p:grpSpPr>
              <a:xfrm>
                <a:off x="0" y="0"/>
                <a:ext cx="1632" cy="1572"/>
                <a:chOff x="0" y="0"/>
                <a:chExt cx="1632" cy="1572"/>
              </a:xfrm>
            </p:grpSpPr>
            <p:sp>
              <p:nvSpPr>
                <p:cNvPr id="24" name="Oval 6"/>
                <p:cNvSpPr>
                  <a:spLocks noChangeArrowheads="1"/>
                </p:cNvSpPr>
                <p:nvPr/>
              </p:nvSpPr>
              <p:spPr bwMode="auto">
                <a:xfrm>
                  <a:off x="0" y="1044"/>
                  <a:ext cx="1632" cy="52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0"/>
                  <a:ext cx="864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885" y="-25"/>
              <a:ext cx="349" cy="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42" y="1293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880" y="1262"/>
              <a:ext cx="289" cy="3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1803" y="1305"/>
              <a:ext cx="297" cy="3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49" name="Arc 12"/>
          <p:cNvSpPr>
            <a:spLocks noChangeArrowheads="1"/>
          </p:cNvSpPr>
          <p:nvPr/>
        </p:nvSpPr>
        <p:spPr bwMode="auto">
          <a:xfrm flipV="1">
            <a:off x="2447464" y="434975"/>
            <a:ext cx="863600" cy="2613025"/>
          </a:xfrm>
          <a:custGeom>
            <a:avLst/>
            <a:gdLst/>
            <a:ahLst/>
            <a:cxnLst>
              <a:cxn ang="0">
                <a:pos x="5782" y="0"/>
              </a:cxn>
              <a:cxn ang="0">
                <a:pos x="21600" y="20812"/>
              </a:cxn>
              <a:cxn ang="0">
                <a:pos x="19570" y="29952"/>
              </a:cxn>
              <a:cxn ang="0">
                <a:pos x="5782" y="0"/>
              </a:cxn>
              <a:cxn ang="0">
                <a:pos x="21600" y="20812"/>
              </a:cxn>
              <a:cxn ang="0">
                <a:pos x="19570" y="29952"/>
              </a:cxn>
              <a:cxn ang="0">
                <a:pos x="0" y="20812"/>
              </a:cxn>
            </a:cxnLst>
            <a:rect l="0" t="0" r="r" b="b"/>
            <a:pathLst>
              <a:path w="21600" h="29953" fill="none">
                <a:moveTo>
                  <a:pt x="5782" y="0"/>
                </a:moveTo>
                <a:cubicBezTo>
                  <a:pt x="15130" y="2598"/>
                  <a:pt x="21600" y="11109"/>
                  <a:pt x="21600" y="20812"/>
                </a:cubicBezTo>
                <a:cubicBezTo>
                  <a:pt x="21600" y="23970"/>
                  <a:pt x="20907" y="27090"/>
                  <a:pt x="19570" y="29952"/>
                </a:cubicBezTo>
              </a:path>
              <a:path w="21600" h="29953" stroke="0">
                <a:moveTo>
                  <a:pt x="5782" y="0"/>
                </a:moveTo>
                <a:cubicBezTo>
                  <a:pt x="15130" y="2598"/>
                  <a:pt x="21600" y="11109"/>
                  <a:pt x="21600" y="20812"/>
                </a:cubicBezTo>
                <a:cubicBezTo>
                  <a:pt x="21600" y="23970"/>
                  <a:pt x="20907" y="27090"/>
                  <a:pt x="19570" y="29952"/>
                </a:cubicBezTo>
                <a:lnTo>
                  <a:pt x="0" y="2081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1685464" y="434975"/>
            <a:ext cx="1524000" cy="1209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685464" y="3051175"/>
            <a:ext cx="89535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1685464" y="1649413"/>
            <a:ext cx="1588" cy="14017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4194175" y="831850"/>
            <a:ext cx="45986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/>
              <a:t>1.</a:t>
            </a:r>
            <a:r>
              <a:rPr lang="zh-CN" altLang="en-US" sz="2800"/>
              <a:t>圆锥的侧面展开图是扇形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703070" y="443230"/>
            <a:ext cx="2005965" cy="2632710"/>
            <a:chOff x="10030" y="1840"/>
            <a:chExt cx="3159" cy="4146"/>
          </a:xfrm>
        </p:grpSpPr>
        <p:grpSp>
          <p:nvGrpSpPr>
            <p:cNvPr id="55" name="组合 54"/>
            <p:cNvGrpSpPr/>
            <p:nvPr/>
          </p:nvGrpSpPr>
          <p:grpSpPr>
            <a:xfrm>
              <a:off x="10030" y="1840"/>
              <a:ext cx="2499" cy="4146"/>
              <a:chOff x="10030" y="1840"/>
              <a:chExt cx="2499" cy="414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 flipV="1">
                <a:off x="10030" y="1840"/>
                <a:ext cx="2400" cy="1905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 flipH="1" flipV="1">
                <a:off x="10063" y="3751"/>
                <a:ext cx="1473" cy="2206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Arc 12"/>
              <p:cNvSpPr>
                <a:spLocks noChangeArrowheads="1"/>
              </p:cNvSpPr>
              <p:nvPr/>
            </p:nvSpPr>
            <p:spPr bwMode="auto">
              <a:xfrm flipV="1">
                <a:off x="11169" y="1872"/>
                <a:ext cx="1360" cy="4115"/>
              </a:xfrm>
              <a:custGeom>
                <a:avLst/>
                <a:gdLst/>
                <a:ahLst/>
                <a:cxnLst>
                  <a:cxn ang="0">
                    <a:pos x="5782" y="0"/>
                  </a:cxn>
                  <a:cxn ang="0">
                    <a:pos x="21600" y="20812"/>
                  </a:cxn>
                  <a:cxn ang="0">
                    <a:pos x="19570" y="29952"/>
                  </a:cxn>
                  <a:cxn ang="0">
                    <a:pos x="5782" y="0"/>
                  </a:cxn>
                  <a:cxn ang="0">
                    <a:pos x="21600" y="20812"/>
                  </a:cxn>
                  <a:cxn ang="0">
                    <a:pos x="19570" y="29952"/>
                  </a:cxn>
                  <a:cxn ang="0">
                    <a:pos x="0" y="20812"/>
                  </a:cxn>
                </a:cxnLst>
                <a:rect l="0" t="0" r="r" b="b"/>
                <a:pathLst>
                  <a:path w="21600" h="29953" fill="none">
                    <a:moveTo>
                      <a:pt x="5782" y="0"/>
                    </a:moveTo>
                    <a:cubicBezTo>
                      <a:pt x="15130" y="2598"/>
                      <a:pt x="21600" y="11109"/>
                      <a:pt x="21600" y="20812"/>
                    </a:cubicBezTo>
                    <a:cubicBezTo>
                      <a:pt x="21600" y="23970"/>
                      <a:pt x="20907" y="27090"/>
                      <a:pt x="19570" y="29952"/>
                    </a:cubicBezTo>
                  </a:path>
                  <a:path w="21600" h="29953" stroke="0">
                    <a:moveTo>
                      <a:pt x="5782" y="0"/>
                    </a:moveTo>
                    <a:cubicBezTo>
                      <a:pt x="15130" y="2598"/>
                      <a:pt x="21600" y="11109"/>
                      <a:pt x="21600" y="20812"/>
                    </a:cubicBezTo>
                    <a:cubicBezTo>
                      <a:pt x="21600" y="23970"/>
                      <a:pt x="20907" y="27090"/>
                      <a:pt x="19570" y="29952"/>
                    </a:cubicBezTo>
                    <a:lnTo>
                      <a:pt x="0" y="20812"/>
                    </a:lnTo>
                    <a:close/>
                  </a:path>
                </a:pathLst>
              </a:custGeom>
              <a:grpFill/>
              <a:ln w="381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" name="直角三角形 58"/>
            <p:cNvSpPr/>
            <p:nvPr/>
          </p:nvSpPr>
          <p:spPr>
            <a:xfrm rot="3360000">
              <a:off x="10546" y="2802"/>
              <a:ext cx="2705" cy="2582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4197712" y="1580788"/>
            <a:ext cx="662894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+mn-ea"/>
              </a:rPr>
              <a:t>2.</a:t>
            </a:r>
            <a:r>
              <a:rPr lang="zh-CN" altLang="en-US" sz="2800">
                <a:latin typeface="+mn-ea"/>
              </a:rPr>
              <a:t>其侧面展开图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扇形的半径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母线的长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1811020" y="2922905"/>
            <a:ext cx="5207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1361072" y="2131789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2151012" y="1981929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219575" y="2299970"/>
            <a:ext cx="7177405" cy="525780"/>
            <a:chOff x="2782" y="8402"/>
            <a:chExt cx="11303" cy="828"/>
          </a:xfrm>
        </p:grpSpPr>
        <p:sp>
          <p:nvSpPr>
            <p:cNvPr id="65" name="Rectangle 2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82" y="8408"/>
              <a:ext cx="913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>
                  <a:latin typeface="+mn-ea"/>
                </a:rPr>
                <a:t>3.</a:t>
              </a:r>
              <a:r>
                <a:rPr lang="zh-CN" altLang="en-US" sz="2800">
                  <a:latin typeface="+mn-ea"/>
                </a:rPr>
                <a:t>侧面展开图</a:t>
              </a:r>
              <a:r>
                <a:rPr lang="zh-CN" altLang="en-US" sz="2800">
                  <a:solidFill>
                    <a:srgbClr val="FF0000"/>
                  </a:solidFill>
                  <a:latin typeface="+mn-ea"/>
                </a:rPr>
                <a:t>扇形的弧长</a:t>
              </a:r>
              <a:r>
                <a:rPr lang="en-US" altLang="zh-CN" sz="2800">
                  <a:solidFill>
                    <a:srgbClr val="FF0000"/>
                  </a:solidFill>
                  <a:latin typeface="+mn-ea"/>
                </a:rPr>
                <a:t>=</a:t>
              </a:r>
              <a:r>
                <a:rPr lang="zh-CN" altLang="en-US" sz="2800">
                  <a:solidFill>
                    <a:srgbClr val="FF0000"/>
                  </a:solidFill>
                  <a:latin typeface="+mn-ea"/>
                </a:rPr>
                <a:t>底面周长</a:t>
              </a:r>
            </a:p>
          </p:txBody>
        </p:sp>
        <p:graphicFrame>
          <p:nvGraphicFramePr>
            <p:cNvPr id="66" name="Object 44"/>
            <p:cNvGraphicFramePr>
              <a:graphicFrameLocks noChangeAspect="1"/>
            </p:cNvGraphicFramePr>
            <p:nvPr/>
          </p:nvGraphicFramePr>
          <p:xfrm>
            <a:off x="11655" y="8402"/>
            <a:ext cx="2430" cy="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r:id="rId4" imgW="13411200" imgH="4267200" progId="Equation.DSMT4">
                    <p:embed/>
                  </p:oleObj>
                </mc:Choice>
                <mc:Fallback>
                  <p:oleObj r:id="rId4" imgW="134112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655" y="8402"/>
                          <a:ext cx="2430" cy="7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96" name="Object 33"/>
          <p:cNvGraphicFramePr>
            <a:graphicFrameLocks noChangeAspect="1"/>
          </p:cNvGraphicFramePr>
          <p:nvPr/>
        </p:nvGraphicFramePr>
        <p:xfrm>
          <a:off x="4466590" y="2903855"/>
          <a:ext cx="392874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6" imgW="1752600" imgH="405765" progId="Equation.DSMT4">
                  <p:embed/>
                </p:oleObj>
              </mc:Choice>
              <mc:Fallback>
                <p:oleObj r:id="rId6" imgW="1752600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6590" y="2903855"/>
                        <a:ext cx="3928745" cy="86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Rectangle 39"/>
          <p:cNvSpPr>
            <a:spLocks noChangeArrowheads="1"/>
          </p:cNvSpPr>
          <p:nvPr/>
        </p:nvSpPr>
        <p:spPr bwMode="auto">
          <a:xfrm>
            <a:off x="2759710" y="3947160"/>
            <a:ext cx="8608060" cy="1770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zh-CN" altLang="zh-CN" sz="280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侧</a:t>
            </a:r>
            <a:r>
              <a:rPr kumimoji="0" lang="zh-CN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l-GR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zh-CN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rl</a:t>
            </a:r>
            <a:r>
              <a:rPr kumimoji="0" lang="zh-CN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zh-CN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zh-CN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表示圆锥底面的半径, </a:t>
            </a:r>
            <a:r>
              <a:rPr kumimoji="0" lang="zh-CN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zh-CN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表示圆锥的母线长 )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圆锥的侧面积与底面积的和叫做圆锥的全面积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或表面积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zh-CN" altLang="en-US" sz="280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zh-CN" altLang="en-US" sz="280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侧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zh-CN" altLang="en-US" sz="280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底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=π</a:t>
            </a:r>
            <a:r>
              <a:rPr kumimoji="0" lang="en-US" altLang="zh-CN" sz="2800" i="1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rl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+π</a:t>
            </a: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altLang="zh-CN" sz="280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3271787" y="1455514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  <p:bldP spid="60" grpId="0"/>
      <p:bldP spid="61" grpId="0"/>
      <p:bldP spid="62" grpId="0"/>
      <p:bldP spid="63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2285" y="203200"/>
            <a:ext cx="2044700" cy="521970"/>
            <a:chOff x="752" y="350"/>
            <a:chExt cx="3220" cy="822"/>
          </a:xfrm>
        </p:grpSpPr>
        <p:sp>
          <p:nvSpPr>
            <p:cNvPr id="7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8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23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24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356870" y="928370"/>
            <a:ext cx="908367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已知扇形的圆心角为</a:t>
            </a:r>
            <a:r>
              <a:rPr 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120°,</a:t>
            </a:r>
            <a:r>
              <a:rPr lang="zh-CN" altLang="en-US" sz="28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弧长为</a:t>
            </a:r>
            <a:r>
              <a:rPr 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sz="2800" i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π</a:t>
            </a:r>
            <a:r>
              <a:rPr 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en-US" sz="2800" i="1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如果用这个扇形围成一个圆锥,那么这个圆锥的侧面积是多少</a:t>
            </a:r>
            <a:r>
              <a:rPr 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en-US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6405" y="3839210"/>
            <a:ext cx="7122160" cy="777240"/>
            <a:chOff x="731" y="5806"/>
            <a:chExt cx="11216" cy="1224"/>
          </a:xfrm>
        </p:grpSpPr>
        <p:sp>
          <p:nvSpPr>
            <p:cNvPr id="2" name="矩形 1"/>
            <p:cNvSpPr/>
            <p:nvPr/>
          </p:nvSpPr>
          <p:spPr>
            <a:xfrm>
              <a:off x="731" y="6018"/>
              <a:ext cx="11216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∴</a:t>
              </a:r>
              <a:r>
                <a:rPr lang="zh-CN" altLang="en-US" sz="2800" smtClean="0">
                  <a:solidFill>
                    <a:srgbClr val="FF0000"/>
                  </a:solidFill>
                </a:rPr>
                <a:t>圆锥的侧面积</a:t>
              </a:r>
              <a:r>
                <a:rPr lang="en-US" sz="2800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i="1" smtClean="0">
                  <a:solidFill>
                    <a:srgbClr val="FF0000"/>
                  </a:solidFill>
                </a:rPr>
                <a:t>=    </a:t>
              </a:r>
              <a:r>
                <a:rPr lang="en-US" sz="2800" smtClean="0">
                  <a:solidFill>
                    <a:srgbClr val="FF0000"/>
                  </a:solidFill>
                </a:rPr>
                <a:t>×20</a:t>
              </a:r>
              <a:r>
                <a:rPr lang="en-US" sz="2800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800" smtClean="0">
                  <a:solidFill>
                    <a:srgbClr val="FF0000"/>
                  </a:solidFill>
                </a:rPr>
                <a:t>×30</a:t>
              </a:r>
              <a:r>
                <a:rPr lang="en-US" sz="2800" i="1" smtClean="0">
                  <a:solidFill>
                    <a:srgbClr val="FF0000"/>
                  </a:solidFill>
                </a:rPr>
                <a:t>=</a:t>
              </a:r>
              <a:r>
                <a:rPr lang="en-US" sz="2800" smtClean="0">
                  <a:solidFill>
                    <a:srgbClr val="FF0000"/>
                  </a:solidFill>
                </a:rPr>
                <a:t>300</a:t>
              </a:r>
              <a:r>
                <a:rPr lang="en-US" sz="2800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800" smtClean="0">
                  <a:solidFill>
                    <a:srgbClr val="FF0000"/>
                  </a:solidFill>
                </a:rPr>
                <a:t>(cm</a:t>
              </a:r>
              <a:r>
                <a:rPr lang="en-US" sz="2800" baseline="30000" smtClean="0">
                  <a:solidFill>
                    <a:srgbClr val="FF0000"/>
                  </a:solidFill>
                </a:rPr>
                <a:t>2</a:t>
              </a:r>
              <a:r>
                <a:rPr lang="en-US" sz="2800" smtClean="0">
                  <a:solidFill>
                    <a:srgbClr val="FF0000"/>
                  </a:solidFill>
                </a:rPr>
                <a:t>)</a:t>
              </a:r>
              <a:r>
                <a:rPr lang="en-US" sz="2800" i="1" smtClean="0">
                  <a:solidFill>
                    <a:srgbClr val="FF0000"/>
                  </a:solidFill>
                </a:rPr>
                <a:t>.</a:t>
              </a:r>
              <a:endParaRPr lang="en-US" altLang="en-US" sz="2800" i="1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5485" y="5806"/>
            <a:ext cx="460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r:id="rId3" imgW="152400" imgH="405765" progId="Equation.DSMT4">
                    <p:embed/>
                  </p:oleObj>
                </mc:Choice>
                <mc:Fallback>
                  <p:oleObj r:id="rId3" imgW="152400" imgH="4057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85" y="5806"/>
                          <a:ext cx="460" cy="1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499110" y="2249170"/>
            <a:ext cx="7189470" cy="1482090"/>
            <a:chOff x="828" y="3599"/>
            <a:chExt cx="11322" cy="2334"/>
          </a:xfrm>
        </p:grpSpPr>
        <p:sp>
          <p:nvSpPr>
            <p:cNvPr id="4" name="矩形 3"/>
            <p:cNvSpPr/>
            <p:nvPr/>
          </p:nvSpPr>
          <p:spPr>
            <a:xfrm>
              <a:off x="828" y="3599"/>
              <a:ext cx="11322" cy="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smtClean="0">
                  <a:solidFill>
                    <a:srgbClr val="FF0000"/>
                  </a:solidFill>
                </a:rPr>
                <a:t>解</a:t>
              </a:r>
              <a:r>
                <a:rPr lang="en-US" sz="2800" smtClean="0">
                  <a:solidFill>
                    <a:srgbClr val="FF0000"/>
                  </a:solidFill>
                </a:rPr>
                <a:t>:</a:t>
              </a:r>
              <a:r>
                <a:rPr lang="zh-CN" altLang="en-US" sz="2800" smtClean="0">
                  <a:solidFill>
                    <a:srgbClr val="FF0000"/>
                  </a:solidFill>
                </a:rPr>
                <a:t>设圆锥的母线长为</a:t>
              </a:r>
              <a:r>
                <a:rPr lang="en-US" sz="2800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smtClean="0">
                  <a:solidFill>
                    <a:srgbClr val="FF0000"/>
                  </a:solidFill>
                </a:rPr>
                <a:t> cm,</a:t>
              </a:r>
              <a:r>
                <a:rPr lang="zh-CN" altLang="en-US" sz="2800" smtClean="0">
                  <a:solidFill>
                    <a:srgbClr val="FF0000"/>
                  </a:solidFill>
                </a:rPr>
                <a:t>由弧长公式可得</a:t>
              </a:r>
              <a:r>
                <a:rPr lang="en-US" sz="2800" smtClean="0">
                  <a:solidFill>
                    <a:srgbClr val="FF0000"/>
                  </a:solidFill>
                </a:rPr>
                <a:t>:     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smtClean="0">
                  <a:solidFill>
                    <a:srgbClr val="FF0000"/>
                  </a:solidFill>
                </a:rPr>
                <a:t>                       ，解得</a:t>
              </a:r>
              <a:r>
                <a:rPr lang="en-US" altLang="zh-CN" sz="2800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l=</a:t>
              </a:r>
              <a:r>
                <a:rPr lang="en-US" altLang="zh-CN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altLang="zh-CN" sz="2800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2112" y="4709"/>
            <a:ext cx="2530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r:id="rId5" imgW="838200" imgH="405765" progId="Equation.DSMT4">
                    <p:embed/>
                  </p:oleObj>
                </mc:Choice>
                <mc:Fallback>
                  <p:oleObj r:id="rId5" imgW="838200" imgH="4057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12" y="4709"/>
                          <a:ext cx="2530" cy="1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7520" y="222250"/>
            <a:ext cx="2044700" cy="521970"/>
            <a:chOff x="752" y="350"/>
            <a:chExt cx="3220" cy="822"/>
          </a:xfrm>
        </p:grpSpPr>
        <p:sp>
          <p:nvSpPr>
            <p:cNvPr id="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随堂演练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7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9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5129" name="内容占位符 7"/>
          <p:cNvSpPr txBox="1">
            <a:spLocks noChangeArrowheads="1"/>
          </p:cNvSpPr>
          <p:nvPr/>
        </p:nvSpPr>
        <p:spPr bwMode="auto">
          <a:xfrm>
            <a:off x="485775" y="1003300"/>
            <a:ext cx="830262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在半径为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的⊙</a:t>
            </a: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60°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圆心角所对的弧长是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       B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2π       C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4π        D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6π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8077200" y="1244283"/>
            <a:ext cx="5095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内容占位符 7"/>
          <p:cNvSpPr txBox="1">
            <a:spLocks noChangeArrowheads="1"/>
          </p:cNvSpPr>
          <p:nvPr/>
        </p:nvSpPr>
        <p:spPr bwMode="auto">
          <a:xfrm>
            <a:off x="673735" y="671830"/>
            <a:ext cx="784352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如图，已知扇形</a:t>
            </a: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AOB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的半径为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，圆心角为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90°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连接</a:t>
            </a:r>
            <a:r>
              <a:rPr kumimoji="0" lang="en-US" altLang="zh-CN" sz="28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，则图中阴影部分的面积是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　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  <a:p>
            <a:pPr marL="457200" marR="0" lvl="0" indent="-4572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4π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  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4π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8446" name="Picture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44610" y="1055370"/>
            <a:ext cx="2646363" cy="218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659880" y="1575435"/>
            <a:ext cx="429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内容占位符 7"/>
          <p:cNvSpPr txBox="1">
            <a:spLocks noChangeArrowheads="1"/>
          </p:cNvSpPr>
          <p:nvPr/>
        </p:nvSpPr>
        <p:spPr bwMode="auto">
          <a:xfrm>
            <a:off x="533718" y="1152525"/>
            <a:ext cx="751522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圆锥的侧面展开图是一个弧长为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12π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的扇形，则这个圆锥底面圆的半径是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   B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   C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D</a:t>
            </a: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349" name="TextBox 21"/>
          <p:cNvSpPr txBox="1"/>
          <p:nvPr/>
        </p:nvSpPr>
        <p:spPr>
          <a:xfrm>
            <a:off x="5134293" y="2015173"/>
            <a:ext cx="5095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19735" y="760095"/>
            <a:ext cx="113493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/>
              <a:t>4.(1)在半径为6 cm的圆中，圆心角为60°的扇形的面积是_______；</a:t>
            </a:r>
          </a:p>
          <a:p>
            <a:pPr>
              <a:lnSpc>
                <a:spcPct val="150000"/>
              </a:lnSpc>
            </a:pPr>
            <a:r>
              <a:rPr lang="en-US" altLang="zh-CN" sz="2800"/>
              <a:t>(2)已知扇形的半径为2 cm，面积为2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800"/>
              <a:t> cm</a:t>
            </a:r>
            <a:r>
              <a:rPr lang="en-US" altLang="zh-CN" sz="2800" baseline="30000"/>
              <a:t>2</a:t>
            </a:r>
            <a:r>
              <a:rPr lang="en-US" altLang="zh-CN" sz="2800"/>
              <a:t>，则扇形的圆心角是_____；</a:t>
            </a:r>
          </a:p>
          <a:p>
            <a:pPr>
              <a:lnSpc>
                <a:spcPct val="150000"/>
              </a:lnSpc>
            </a:pPr>
            <a:r>
              <a:rPr lang="en-US" altLang="zh-CN" sz="2800"/>
              <a:t>(3)若扇形的弧长为10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800"/>
              <a:t> cm，面积为20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800"/>
              <a:t> cm</a:t>
            </a:r>
            <a:r>
              <a:rPr lang="en-US" altLang="zh-CN" sz="2800" baseline="30000"/>
              <a:t>2</a:t>
            </a:r>
            <a:r>
              <a:rPr lang="en-US" altLang="zh-CN" sz="2800"/>
              <a:t>，则扇形的半径为_____</a:t>
            </a:r>
            <a:r>
              <a:rPr lang="zh-CN" altLang="en-US" sz="2800"/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sym typeface="+mn-ea"/>
              </a:rPr>
              <a:t>(4)</a:t>
            </a:r>
            <a:r>
              <a:rPr lang="zh-CN" altLang="en-US" sz="2800" smtClean="0">
                <a:sym typeface="+mn-ea"/>
              </a:rPr>
              <a:t>已知一个圆锥的底面半径为</a:t>
            </a:r>
            <a:r>
              <a:rPr lang="en-US" altLang="zh-CN" sz="2800" smtClean="0">
                <a:sym typeface="+mn-ea"/>
              </a:rPr>
              <a:t>12  cm</a:t>
            </a:r>
            <a:r>
              <a:rPr lang="zh-CN" altLang="en-US" sz="2800" smtClean="0">
                <a:sym typeface="+mn-ea"/>
              </a:rPr>
              <a:t>，母线长为</a:t>
            </a:r>
            <a:r>
              <a:rPr lang="en-US" altLang="zh-CN" sz="2800" smtClean="0">
                <a:sym typeface="+mn-ea"/>
              </a:rPr>
              <a:t>20  cm</a:t>
            </a:r>
            <a:r>
              <a:rPr lang="zh-CN" altLang="en-US" sz="2800" smtClean="0">
                <a:sym typeface="+mn-ea"/>
              </a:rPr>
              <a:t>，则这个圆锥的侧面积为</a:t>
            </a:r>
            <a:r>
              <a:rPr lang="en-US" altLang="zh-CN" sz="2800" smtClean="0">
                <a:sym typeface="+mn-ea"/>
              </a:rPr>
              <a:t>______</a:t>
            </a:r>
            <a:r>
              <a:rPr lang="zh-CN" altLang="en-US" sz="2800" smtClean="0">
                <a:sym typeface="+mn-ea"/>
              </a:rPr>
              <a:t>，全面积为</a:t>
            </a:r>
            <a:r>
              <a:rPr lang="en-US" altLang="zh-CN" sz="2800" smtClean="0">
                <a:sym typeface="+mn-ea"/>
              </a:rPr>
              <a:t>_____.</a:t>
            </a:r>
            <a:endParaRPr lang="en-US" altLang="zh-CN" sz="2800" noProof="1" smtClean="0"/>
          </a:p>
          <a:p>
            <a:pPr>
              <a:lnSpc>
                <a:spcPct val="150000"/>
              </a:lnSpc>
            </a:pPr>
            <a:r>
              <a:rPr lang="en-US" altLang="zh-CN" sz="2800" smtClean="0">
                <a:sym typeface="+mn-ea"/>
              </a:rPr>
              <a:t>(5)</a:t>
            </a:r>
            <a:r>
              <a:rPr lang="zh-CN" altLang="en-US" sz="2800" smtClean="0">
                <a:sym typeface="+mn-ea"/>
              </a:rPr>
              <a:t>已知一个圆锥的高为</a:t>
            </a:r>
            <a:r>
              <a:rPr lang="en-US" altLang="zh-CN" sz="2800" smtClean="0">
                <a:sym typeface="+mn-ea"/>
              </a:rPr>
              <a:t>6cm</a:t>
            </a:r>
            <a:r>
              <a:rPr lang="zh-CN" altLang="en-US" sz="2800" smtClean="0">
                <a:sym typeface="+mn-ea"/>
              </a:rPr>
              <a:t>，半径为</a:t>
            </a:r>
            <a:r>
              <a:rPr lang="en-US" altLang="zh-CN" sz="2800" smtClean="0">
                <a:sym typeface="+mn-ea"/>
              </a:rPr>
              <a:t>8cm</a:t>
            </a:r>
            <a:r>
              <a:rPr lang="zh-CN" altLang="en-US" sz="2800" smtClean="0">
                <a:sym typeface="+mn-ea"/>
              </a:rPr>
              <a:t>，则这个圆锥的母长为</a:t>
            </a:r>
            <a:r>
              <a:rPr lang="en-US" altLang="zh-CN" sz="2800" smtClean="0">
                <a:sym typeface="+mn-ea"/>
              </a:rPr>
              <a:t>____.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10264140" y="1564005"/>
            <a:ext cx="102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180</a:t>
            </a:r>
            <a:r>
              <a:rPr lang="en-US" altLang="zh-CN" sz="2800" baseline="30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125710" y="2209165"/>
            <a:ext cx="960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4cm</a:t>
            </a:r>
          </a:p>
        </p:txBody>
      </p:sp>
      <p:graphicFrame>
        <p:nvGraphicFramePr>
          <p:cNvPr id="28" name="Object 44"/>
          <p:cNvGraphicFramePr>
            <a:graphicFrameLocks noChangeAspect="1"/>
          </p:cNvGraphicFramePr>
          <p:nvPr/>
        </p:nvGraphicFramePr>
        <p:xfrm>
          <a:off x="9484995" y="979170"/>
          <a:ext cx="92773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r:id="rId3" imgW="469900" imgH="203200" progId="Equation.DSMT4">
                  <p:embed/>
                </p:oleObj>
              </mc:Choice>
              <mc:Fallback>
                <p:oleObj r:id="rId3" imgW="4699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4995" y="979170"/>
                        <a:ext cx="927735" cy="441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对象 31747"/>
          <p:cNvGraphicFramePr>
            <a:graphicFrameLocks noChangeAspect="1"/>
          </p:cNvGraphicFramePr>
          <p:nvPr/>
        </p:nvGraphicFramePr>
        <p:xfrm>
          <a:off x="1886495" y="3517492"/>
          <a:ext cx="1327466" cy="43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5" imgW="14935200" imgH="4876800" progId="Equation.DSMT4">
                  <p:embed/>
                </p:oleObj>
              </mc:Choice>
              <mc:Fallback>
                <p:oleObj r:id="rId5" imgW="149352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6495" y="3517492"/>
                        <a:ext cx="1327466" cy="4342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对象 31748"/>
          <p:cNvGraphicFramePr>
            <a:graphicFrameLocks noChangeAspect="1"/>
          </p:cNvGraphicFramePr>
          <p:nvPr/>
        </p:nvGraphicFramePr>
        <p:xfrm>
          <a:off x="4820240" y="3562850"/>
          <a:ext cx="1218973" cy="39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7" imgW="14935200" imgH="4876800" progId="Equation.DSMT4">
                  <p:embed/>
                </p:oleObj>
              </mc:Choice>
              <mc:Fallback>
                <p:oleObj r:id="rId7" imgW="149352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0240" y="3562850"/>
                        <a:ext cx="1218973" cy="39879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对象 31750"/>
          <p:cNvGraphicFramePr>
            <a:graphicFrameLocks noChangeAspect="1"/>
          </p:cNvGraphicFramePr>
          <p:nvPr/>
        </p:nvGraphicFramePr>
        <p:xfrm>
          <a:off x="10393044" y="4193357"/>
          <a:ext cx="983797" cy="40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9" imgW="9144000" imgH="4267200" progId="Equation.DSMT4">
                  <p:embed/>
                </p:oleObj>
              </mc:Choice>
              <mc:Fallback>
                <p:oleObj r:id="rId9" imgW="9144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93044" y="4193357"/>
                        <a:ext cx="983797" cy="40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721995" y="773430"/>
            <a:ext cx="8856345" cy="2030095"/>
            <a:chOff x="178" y="1218"/>
            <a:chExt cx="13947" cy="3197"/>
          </a:xfrm>
        </p:grpSpPr>
        <p:sp>
          <p:nvSpPr>
            <p:cNvPr id="25" name="文本框 24"/>
            <p:cNvSpPr txBox="1"/>
            <p:nvPr/>
          </p:nvSpPr>
          <p:spPr>
            <a:xfrm>
              <a:off x="178" y="1218"/>
              <a:ext cx="13947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/>
                <a:t>5.如图，⊙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zh-CN" sz="2800"/>
                <a:t>的直径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zh-CN" sz="2800"/>
                <a:t>垂直弦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en-US" altLang="zh-CN" sz="2800"/>
                <a:t>于点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2800"/>
                <a:t>，连接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altLang="zh-CN" sz="2800"/>
                <a:t>，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OC</a:t>
              </a:r>
              <a:r>
                <a:rPr lang="en-US" altLang="zh-CN" sz="280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/>
                <a:t>(1)求证：∠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r>
                <a:rPr lang="en-US" altLang="zh-CN" sz="2800"/>
                <a:t>＝   ∠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COB</a:t>
              </a:r>
              <a:r>
                <a:rPr lang="en-US" altLang="zh-CN" sz="2800"/>
                <a:t>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/>
                <a:t>(2)若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OC</a:t>
              </a:r>
              <a:r>
                <a:rPr lang="en-US" altLang="zh-CN" sz="2800"/>
                <a:t>＝10，∠</a:t>
              </a:r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r>
                <a:rPr lang="en-US" altLang="zh-CN" sz="2800"/>
                <a:t>＝15°，求阴影部分的面积．</a:t>
              </a:r>
            </a:p>
          </p:txBody>
        </p:sp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085" y="2209"/>
            <a:ext cx="511" cy="1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r:id="rId3" imgW="152400" imgH="393700" progId="Equation.KSEE3">
                    <p:embed/>
                  </p:oleObj>
                </mc:Choice>
                <mc:Fallback>
                  <p:oleObj r:id="rId3" imgW="152400" imgH="393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85" y="2209"/>
                          <a:ext cx="511" cy="13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图片 3" descr="5DL20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830" y="1825625"/>
            <a:ext cx="1445260" cy="17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0530" y="454660"/>
            <a:ext cx="7521575" cy="5973763"/>
            <a:chOff x="678" y="716"/>
            <a:chExt cx="11845" cy="9408"/>
          </a:xfrm>
        </p:grpSpPr>
        <p:sp>
          <p:nvSpPr>
            <p:cNvPr id="6" name="文本框 5"/>
            <p:cNvSpPr txBox="1"/>
            <p:nvPr/>
          </p:nvSpPr>
          <p:spPr>
            <a:xfrm>
              <a:off x="678" y="716"/>
              <a:ext cx="11845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解：(1)证明：∵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zh-CN" altLang="en-US" sz="2800">
                  <a:solidFill>
                    <a:srgbClr val="FF0000"/>
                  </a:solidFill>
                </a:rPr>
                <a:t>⊥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zh-CN" altLang="en-US" sz="2800">
                  <a:solidFill>
                    <a:srgbClr val="FF0000"/>
                  </a:solidFill>
                </a:rPr>
                <a:t>，∴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zh-CN" altLang="en-US" sz="2800">
                  <a:solidFill>
                    <a:srgbClr val="FF0000"/>
                  </a:solidFill>
                </a:rPr>
                <a:t>＝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</a:t>
              </a:r>
              <a:r>
                <a:rPr lang="zh-CN" altLang="en-US" sz="280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如图，连接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</a:t>
              </a:r>
              <a:r>
                <a:rPr lang="zh-CN" altLang="en-US" sz="2800">
                  <a:solidFill>
                    <a:srgbClr val="FF0000"/>
                  </a:solidFill>
                </a:rPr>
                <a:t>，则∠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r>
                <a:rPr lang="zh-CN" altLang="en-US" sz="2800">
                  <a:solidFill>
                    <a:srgbClr val="FF0000"/>
                  </a:solidFill>
                </a:rPr>
                <a:t>＝∠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BDC</a:t>
              </a:r>
              <a:r>
                <a:rPr lang="zh-CN" altLang="en-US" sz="280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∵∠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COB</a:t>
              </a:r>
              <a:r>
                <a:rPr lang="zh-CN" altLang="en-US" sz="2800">
                  <a:solidFill>
                    <a:srgbClr val="FF0000"/>
                  </a:solidFill>
                </a:rPr>
                <a:t>＝2∠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BDC</a:t>
              </a:r>
              <a:r>
                <a:rPr lang="zh-CN" altLang="en-US" sz="2800">
                  <a:solidFill>
                    <a:srgbClr val="FF0000"/>
                  </a:solidFill>
                </a:rPr>
                <a:t>(圆周角定理)，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∴∠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COB</a:t>
              </a:r>
              <a:r>
                <a:rPr lang="zh-CN" altLang="en-US" sz="2800">
                  <a:solidFill>
                    <a:srgbClr val="FF0000"/>
                  </a:solidFill>
                </a:rPr>
                <a:t>＝2∠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r>
                <a:rPr lang="zh-CN" altLang="en-US" sz="2800">
                  <a:solidFill>
                    <a:srgbClr val="FF0000"/>
                  </a:solidFill>
                </a:rPr>
                <a:t>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即∠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r>
                <a:rPr lang="zh-CN" altLang="en-US" sz="2800">
                  <a:solidFill>
                    <a:srgbClr val="FF0000"/>
                  </a:solidFill>
                </a:rPr>
                <a:t>＝∠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COB</a:t>
              </a:r>
              <a:r>
                <a:rPr lang="zh-CN" altLang="en-US" sz="280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(2)∵∠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r>
                <a:rPr lang="zh-CN" altLang="en-US" sz="2800">
                  <a:solidFill>
                    <a:srgbClr val="FF0000"/>
                  </a:solidFill>
                </a:rPr>
                <a:t>＝15°，∴∠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COB</a:t>
              </a:r>
              <a:r>
                <a:rPr lang="zh-CN" altLang="en-US" sz="2800">
                  <a:solidFill>
                    <a:srgbClr val="FF0000"/>
                  </a:solidFill>
                </a:rPr>
                <a:t>＝30°，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∴∠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AOC</a:t>
              </a:r>
              <a:r>
                <a:rPr lang="zh-CN" altLang="en-US" sz="2800">
                  <a:solidFill>
                    <a:srgbClr val="FF0000"/>
                  </a:solidFill>
                </a:rPr>
                <a:t>＝150°.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</a:rPr>
                <a:t>又∵</a:t>
              </a:r>
              <a:r>
                <a:rPr lang="zh-CN" altLang="en-US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</a:t>
              </a:r>
              <a:r>
                <a:rPr lang="zh-CN" altLang="en-US" sz="2800">
                  <a:solidFill>
                    <a:srgbClr val="FF0000"/>
                  </a:solidFill>
                </a:rPr>
                <a:t>＝10，</a:t>
              </a:r>
            </a:p>
          </p:txBody>
        </p:sp>
        <p:graphicFrame>
          <p:nvGraphicFramePr>
            <p:cNvPr id="28" name="Object 44"/>
            <p:cNvGraphicFramePr>
              <a:graphicFrameLocks noChangeAspect="1"/>
            </p:cNvGraphicFramePr>
            <p:nvPr/>
          </p:nvGraphicFramePr>
          <p:xfrm>
            <a:off x="840" y="8687"/>
            <a:ext cx="4898" cy="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r:id="rId3" imgW="1574800" imgH="419100" progId="Equation.DSMT4">
                    <p:embed/>
                  </p:oleObj>
                </mc:Choice>
                <mc:Fallback>
                  <p:oleObj r:id="rId3" imgW="1574800" imgH="419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40" y="8687"/>
                          <a:ext cx="4898" cy="14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图片 3" descr="5DL20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830" y="1825625"/>
            <a:ext cx="1445260" cy="17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995" y="669290"/>
            <a:ext cx="108032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/>
              <a:t>6.</a:t>
            </a:r>
            <a:r>
              <a:rPr lang="zh-CN" altLang="en-US" sz="2800"/>
              <a:t>如图，沿一条母线将圆锥侧面剪开并展平，得到一个扇形，若圆锥的底面圆的半径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/>
              <a:t>＝2cm，扇形的圆心角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US" sz="2800"/>
              <a:t>＝120°，求该圆锥的高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/>
              <a:t>.</a:t>
            </a:r>
          </a:p>
        </p:txBody>
      </p:sp>
      <p:pic>
        <p:nvPicPr>
          <p:cNvPr id="4" name="图片 1" descr="5DL21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55" y="2193290"/>
            <a:ext cx="168973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473710" y="2112645"/>
            <a:ext cx="671258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解：由题意，得                   ，而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>
                <a:solidFill>
                  <a:srgbClr val="FF0000"/>
                </a:solidFill>
              </a:rPr>
              <a:t>＝2cm，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∴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800">
                <a:solidFill>
                  <a:srgbClr val="FF0000"/>
                </a:solidFill>
              </a:rPr>
              <a:t>＝6cm，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∴由勾股定理，得</a:t>
            </a: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即该圆锥的高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78485" y="2160270"/>
            <a:ext cx="4415155" cy="3148965"/>
            <a:chOff x="911" y="3402"/>
            <a:chExt cx="6953" cy="4959"/>
          </a:xfrm>
        </p:grpSpPr>
        <p:graphicFrame>
          <p:nvGraphicFramePr>
            <p:cNvPr id="31749" name="对象 31748"/>
            <p:cNvGraphicFramePr>
              <a:graphicFrameLocks noChangeAspect="1"/>
            </p:cNvGraphicFramePr>
            <p:nvPr/>
          </p:nvGraphicFramePr>
          <p:xfrm>
            <a:off x="4842" y="3402"/>
            <a:ext cx="3022" cy="1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" r:id="rId4" imgW="901700" imgH="405765" progId="Equation.DSMT4">
                    <p:embed/>
                  </p:oleObj>
                </mc:Choice>
                <mc:Fallback>
                  <p:oleObj r:id="rId4" imgW="901700" imgH="4057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42" y="3402"/>
                          <a:ext cx="3022" cy="14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038" y="7699"/>
            <a:ext cx="1465" cy="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r:id="rId6" imgW="495300" imgH="215900" progId="Equation.DSMT4">
                    <p:embed/>
                  </p:oleObj>
                </mc:Choice>
                <mc:Fallback>
                  <p:oleObj r:id="rId6" imgW="495300" imgH="2159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38" y="7699"/>
                          <a:ext cx="1465" cy="6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911" y="6671"/>
            <a:ext cx="5635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0" r:id="rId8" imgW="1905000" imgH="254000" progId="Equation.DSMT4">
                    <p:embed/>
                  </p:oleObj>
                </mc:Choice>
                <mc:Fallback>
                  <p:oleObj r:id="rId8" imgW="1905000" imgH="254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11" y="6671"/>
                          <a:ext cx="5635" cy="7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7985" y="418465"/>
            <a:ext cx="2044700" cy="521970"/>
            <a:chOff x="752" y="350"/>
            <a:chExt cx="3220" cy="822"/>
          </a:xfrm>
        </p:grpSpPr>
        <p:sp>
          <p:nvSpPr>
            <p:cNvPr id="9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情景导入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7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405765" y="1055370"/>
            <a:ext cx="8976995" cy="1210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如图，在运动会的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米比赛中，甲和乙分别在第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跑道和第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跑道，为什么他们的起跑线不在同一处？</a:t>
            </a:r>
          </a:p>
        </p:txBody>
      </p:sp>
      <p:sp>
        <p:nvSpPr>
          <p:cNvPr id="12303" name="矩形 72"/>
          <p:cNvSpPr/>
          <p:nvPr/>
        </p:nvSpPr>
        <p:spPr>
          <a:xfrm>
            <a:off x="387985" y="2400618"/>
            <a:ext cx="752475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因为要保证这些弯道的“展直长度”是一样的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pic>
        <p:nvPicPr>
          <p:cNvPr id="6" name="图片 73" descr="t0191bff887a50421f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3168968"/>
            <a:ext cx="2371725" cy="233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97885" y="3148330"/>
            <a:ext cx="2457450" cy="2379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638" y="3309620"/>
            <a:ext cx="3152775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534035" y="5599430"/>
            <a:ext cx="664337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2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怎样来计算弯道的“展直长度”？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2303" grpId="0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520" y="222250"/>
            <a:ext cx="2044700" cy="521970"/>
            <a:chOff x="752" y="350"/>
            <a:chExt cx="3220" cy="822"/>
          </a:xfrm>
        </p:grpSpPr>
        <p:sp>
          <p:nvSpPr>
            <p:cNvPr id="9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7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8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5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9229" name="TextBox 51"/>
          <p:cNvSpPr txBox="1"/>
          <p:nvPr/>
        </p:nvSpPr>
        <p:spPr>
          <a:xfrm>
            <a:off x="1814513" y="1417003"/>
            <a:ext cx="1079500" cy="46037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弧长</a:t>
            </a:r>
          </a:p>
        </p:txBody>
      </p:sp>
      <p:grpSp>
        <p:nvGrpSpPr>
          <p:cNvPr id="3" name="组合 54"/>
          <p:cNvGrpSpPr/>
          <p:nvPr/>
        </p:nvGrpSpPr>
        <p:grpSpPr>
          <a:xfrm>
            <a:off x="3414713" y="1203325"/>
            <a:ext cx="3157537" cy="758190"/>
            <a:chOff x="2699792" y="1844824"/>
            <a:chExt cx="3158559" cy="759001"/>
          </a:xfrm>
        </p:grpSpPr>
        <p:sp>
          <p:nvSpPr>
            <p:cNvPr id="39940" name="TextBox 52"/>
            <p:cNvSpPr txBox="1"/>
            <p:nvPr/>
          </p:nvSpPr>
          <p:spPr>
            <a:xfrm>
              <a:off x="2699792" y="1844824"/>
              <a:ext cx="3158559" cy="682084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</a:pPr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80000"/>
                </a:lnSpc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</a:rPr>
                <a:t>计算公式：</a:t>
              </a:r>
            </a:p>
          </p:txBody>
        </p:sp>
        <p:graphicFrame>
          <p:nvGraphicFramePr>
            <p:cNvPr id="39941" name="Object 46"/>
            <p:cNvGraphicFramePr>
              <a:graphicFrameLocks noChangeAspect="1"/>
            </p:cNvGraphicFramePr>
            <p:nvPr/>
          </p:nvGraphicFramePr>
          <p:xfrm>
            <a:off x="4304957" y="1905849"/>
            <a:ext cx="1067145" cy="697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r:id="rId3" imgW="545465" imgH="393700" progId="Equation.DSMT4">
                    <p:embed/>
                  </p:oleObj>
                </mc:Choice>
                <mc:Fallback>
                  <p:oleObj r:id="rId3" imgW="545465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04957" y="1905849"/>
                          <a:ext cx="1067145" cy="6979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1" name="TextBox 55"/>
          <p:cNvSpPr txBox="1"/>
          <p:nvPr/>
        </p:nvSpPr>
        <p:spPr>
          <a:xfrm>
            <a:off x="1814513" y="3161665"/>
            <a:ext cx="1079500" cy="461963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扇形</a:t>
            </a:r>
          </a:p>
        </p:txBody>
      </p:sp>
      <p:sp>
        <p:nvSpPr>
          <p:cNvPr id="9232" name="TextBox 56"/>
          <p:cNvSpPr txBox="1"/>
          <p:nvPr/>
        </p:nvSpPr>
        <p:spPr>
          <a:xfrm>
            <a:off x="3470275" y="2340928"/>
            <a:ext cx="1079500" cy="46196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定义</a:t>
            </a:r>
          </a:p>
        </p:txBody>
      </p:sp>
      <p:sp>
        <p:nvSpPr>
          <p:cNvPr id="9233" name="TextBox 57"/>
          <p:cNvSpPr txBox="1"/>
          <p:nvPr/>
        </p:nvSpPr>
        <p:spPr>
          <a:xfrm>
            <a:off x="3470275" y="3709353"/>
            <a:ext cx="1079500" cy="46037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公式</a:t>
            </a:r>
          </a:p>
        </p:txBody>
      </p:sp>
      <p:grpSp>
        <p:nvGrpSpPr>
          <p:cNvPr id="2" name="组合 58"/>
          <p:cNvGrpSpPr/>
          <p:nvPr/>
        </p:nvGrpSpPr>
        <p:grpSpPr>
          <a:xfrm>
            <a:off x="5054600" y="2710815"/>
            <a:ext cx="2087563" cy="884238"/>
            <a:chOff x="2699792" y="1793442"/>
            <a:chExt cx="2088232" cy="882379"/>
          </a:xfrm>
        </p:grpSpPr>
        <p:sp>
          <p:nvSpPr>
            <p:cNvPr id="39946" name="TextBox 59"/>
            <p:cNvSpPr txBox="1"/>
            <p:nvPr/>
          </p:nvSpPr>
          <p:spPr>
            <a:xfrm>
              <a:off x="2699792" y="1844824"/>
              <a:ext cx="2088232" cy="830997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endParaRPr lang="en-US" altLang="zh-CN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39947" name="Object 47"/>
            <p:cNvGraphicFramePr>
              <a:graphicFrameLocks noChangeAspect="1"/>
            </p:cNvGraphicFramePr>
            <p:nvPr/>
          </p:nvGraphicFramePr>
          <p:xfrm>
            <a:off x="2808412" y="1793442"/>
            <a:ext cx="1763960" cy="843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r:id="rId5" imgW="839470" imgH="419735" progId="Equation.DSMT4">
                    <p:embed/>
                  </p:oleObj>
                </mc:Choice>
                <mc:Fallback>
                  <p:oleObj r:id="rId5" imgW="839470" imgH="41973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08412" y="1793442"/>
                          <a:ext cx="1763960" cy="8436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63"/>
          <p:cNvGrpSpPr/>
          <p:nvPr/>
        </p:nvGrpSpPr>
        <p:grpSpPr>
          <a:xfrm>
            <a:off x="5054600" y="3882390"/>
            <a:ext cx="2087563" cy="863600"/>
            <a:chOff x="2699792" y="1812566"/>
            <a:chExt cx="2088232" cy="863255"/>
          </a:xfrm>
        </p:grpSpPr>
        <p:sp>
          <p:nvSpPr>
            <p:cNvPr id="39949" name="TextBox 64"/>
            <p:cNvSpPr txBox="1"/>
            <p:nvPr/>
          </p:nvSpPr>
          <p:spPr>
            <a:xfrm>
              <a:off x="2699792" y="1844824"/>
              <a:ext cx="2088232" cy="830997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endParaRPr lang="en-US" altLang="zh-CN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39950" name="Object 50"/>
            <p:cNvGraphicFramePr>
              <a:graphicFrameLocks noChangeAspect="1"/>
            </p:cNvGraphicFramePr>
            <p:nvPr/>
          </p:nvGraphicFramePr>
          <p:xfrm>
            <a:off x="2737586" y="1812566"/>
            <a:ext cx="1734106" cy="842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r:id="rId7" imgW="825500" imgH="393700" progId="Equation.DSMT4">
                    <p:embed/>
                  </p:oleObj>
                </mc:Choice>
                <mc:Fallback>
                  <p:oleObj r:id="rId7" imgW="8255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37586" y="1812566"/>
                          <a:ext cx="1734106" cy="8424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66"/>
          <p:cNvSpPr txBox="1"/>
          <p:nvPr/>
        </p:nvSpPr>
        <p:spPr>
          <a:xfrm>
            <a:off x="7413625" y="3304540"/>
            <a:ext cx="2428875" cy="830263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阴影部分面积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求法：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整体思想</a:t>
            </a:r>
          </a:p>
        </p:txBody>
      </p:sp>
      <p:sp>
        <p:nvSpPr>
          <p:cNvPr id="9237" name="TextBox 67"/>
          <p:cNvSpPr txBox="1"/>
          <p:nvPr/>
        </p:nvSpPr>
        <p:spPr>
          <a:xfrm>
            <a:off x="1814513" y="5022215"/>
            <a:ext cx="1079500" cy="461963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弓形</a:t>
            </a:r>
          </a:p>
        </p:txBody>
      </p:sp>
      <p:sp>
        <p:nvSpPr>
          <p:cNvPr id="9238" name="TextBox 68"/>
          <p:cNvSpPr txBox="1"/>
          <p:nvPr/>
        </p:nvSpPr>
        <p:spPr>
          <a:xfrm>
            <a:off x="3470275" y="5034915"/>
            <a:ext cx="1079500" cy="461963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dist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公式</a:t>
            </a:r>
          </a:p>
        </p:txBody>
      </p:sp>
      <p:sp>
        <p:nvSpPr>
          <p:cNvPr id="70" name="矩形 69"/>
          <p:cNvSpPr/>
          <p:nvPr/>
        </p:nvSpPr>
        <p:spPr>
          <a:xfrm>
            <a:off x="5054600" y="4871720"/>
            <a:ext cx="2663825" cy="89535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弓形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扇形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三角形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弓形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扇形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40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40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三角形</a:t>
            </a:r>
          </a:p>
        </p:txBody>
      </p:sp>
      <p:sp>
        <p:nvSpPr>
          <p:cNvPr id="9240" name="TextBox 70"/>
          <p:cNvSpPr txBox="1"/>
          <p:nvPr/>
        </p:nvSpPr>
        <p:spPr>
          <a:xfrm>
            <a:off x="8113713" y="5130165"/>
            <a:ext cx="1368425" cy="46037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割补法</a:t>
            </a:r>
          </a:p>
        </p:txBody>
      </p:sp>
      <p:sp>
        <p:nvSpPr>
          <p:cNvPr id="9241" name="左大括号 71"/>
          <p:cNvSpPr/>
          <p:nvPr/>
        </p:nvSpPr>
        <p:spPr>
          <a:xfrm>
            <a:off x="3109913" y="2729865"/>
            <a:ext cx="288925" cy="1152525"/>
          </a:xfrm>
          <a:prstGeom prst="leftBrace">
            <a:avLst>
              <a:gd name="adj1" fmla="val 35824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左大括号 72"/>
          <p:cNvSpPr/>
          <p:nvPr/>
        </p:nvSpPr>
        <p:spPr>
          <a:xfrm>
            <a:off x="4694238" y="3234690"/>
            <a:ext cx="288925" cy="1150938"/>
          </a:xfrm>
          <a:prstGeom prst="leftBrace">
            <a:avLst>
              <a:gd name="adj1" fmla="val 35824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3" name="右箭头 73"/>
          <p:cNvSpPr/>
          <p:nvPr/>
        </p:nvSpPr>
        <p:spPr>
          <a:xfrm>
            <a:off x="2967038" y="1507490"/>
            <a:ext cx="358775" cy="215900"/>
          </a:xfrm>
          <a:prstGeom prst="rightArrow">
            <a:avLst>
              <a:gd name="adj1" fmla="val 50000"/>
              <a:gd name="adj2" fmla="val 49706"/>
            </a:avLst>
          </a:prstGeom>
          <a:solidFill>
            <a:srgbClr val="262626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4" name="右箭头 74"/>
          <p:cNvSpPr/>
          <p:nvPr/>
        </p:nvSpPr>
        <p:spPr>
          <a:xfrm>
            <a:off x="2967038" y="5177790"/>
            <a:ext cx="358775" cy="215900"/>
          </a:xfrm>
          <a:prstGeom prst="rightArrow">
            <a:avLst>
              <a:gd name="adj1" fmla="val 50000"/>
              <a:gd name="adj2" fmla="val 49706"/>
            </a:avLst>
          </a:prstGeom>
          <a:solidFill>
            <a:srgbClr val="262626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5" name="右箭头 75"/>
          <p:cNvSpPr/>
          <p:nvPr/>
        </p:nvSpPr>
        <p:spPr>
          <a:xfrm>
            <a:off x="4622800" y="5177790"/>
            <a:ext cx="360363" cy="215900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262626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6" name="右大括号 77"/>
          <p:cNvSpPr/>
          <p:nvPr/>
        </p:nvSpPr>
        <p:spPr>
          <a:xfrm>
            <a:off x="7215188" y="3090228"/>
            <a:ext cx="142875" cy="1295400"/>
          </a:xfrm>
          <a:prstGeom prst="rightBrace">
            <a:avLst>
              <a:gd name="adj1" fmla="val 70444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" name="下箭头 78"/>
          <p:cNvSpPr/>
          <p:nvPr/>
        </p:nvSpPr>
        <p:spPr>
          <a:xfrm>
            <a:off x="2246313" y="2153603"/>
            <a:ext cx="287337" cy="720725"/>
          </a:xfrm>
          <a:prstGeom prst="downArrow">
            <a:avLst>
              <a:gd name="adj1" fmla="val 50000"/>
              <a:gd name="adj2" fmla="val 49945"/>
            </a:avLst>
          </a:prstGeom>
          <a:solidFill>
            <a:srgbClr val="262626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8" name="下箭头 79"/>
          <p:cNvSpPr/>
          <p:nvPr/>
        </p:nvSpPr>
        <p:spPr>
          <a:xfrm>
            <a:off x="2255838" y="4034790"/>
            <a:ext cx="288925" cy="720725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262626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箭头 75"/>
          <p:cNvSpPr/>
          <p:nvPr/>
        </p:nvSpPr>
        <p:spPr>
          <a:xfrm>
            <a:off x="7731125" y="5250815"/>
            <a:ext cx="360363" cy="215900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262626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1" grpId="0" animBg="1"/>
      <p:bldP spid="9232" grpId="0" animBg="1"/>
      <p:bldP spid="9233" grpId="0" animBg="1"/>
      <p:bldP spid="11" grpId="0" animBg="1"/>
      <p:bldP spid="9237" grpId="0" animBg="1"/>
      <p:bldP spid="9238" grpId="0" animBg="1"/>
      <p:bldP spid="70" grpId="0" animBg="1"/>
      <p:bldP spid="9240" grpId="0" animBg="1"/>
      <p:bldP spid="9241" grpId="0" animBg="1"/>
      <p:bldP spid="12" grpId="0" animBg="1"/>
      <p:bldP spid="9243" grpId="0" animBg="1"/>
      <p:bldP spid="9244" grpId="0" animBg="1"/>
      <p:bldP spid="9245" grpId="0" animBg="1"/>
      <p:bldP spid="9246" grpId="0" animBg="1"/>
      <p:bldP spid="9247" grpId="0" animBg="1"/>
      <p:bldP spid="924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0"/>
          <p:cNvSpPr txBox="1"/>
          <p:nvPr/>
        </p:nvSpPr>
        <p:spPr>
          <a:xfrm>
            <a:off x="2884488" y="701993"/>
            <a:ext cx="162083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重要图形</a:t>
            </a:r>
          </a:p>
        </p:txBody>
      </p:sp>
      <p:sp>
        <p:nvSpPr>
          <p:cNvPr id="16" name="TextBox 71"/>
          <p:cNvSpPr txBox="1"/>
          <p:nvPr/>
        </p:nvSpPr>
        <p:spPr>
          <a:xfrm>
            <a:off x="6813550" y="701993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重要结论</a:t>
            </a:r>
          </a:p>
        </p:txBody>
      </p:sp>
      <p:sp>
        <p:nvSpPr>
          <p:cNvPr id="17" name="左右箭头 72"/>
          <p:cNvSpPr/>
          <p:nvPr/>
        </p:nvSpPr>
        <p:spPr>
          <a:xfrm>
            <a:off x="5241925" y="773430"/>
            <a:ext cx="1223963" cy="431800"/>
          </a:xfrm>
          <a:prstGeom prst="leftRightArrow">
            <a:avLst>
              <a:gd name="adj1" fmla="val 50000"/>
              <a:gd name="adj2" fmla="val 49932"/>
            </a:avLst>
          </a:prstGeom>
          <a:solidFill>
            <a:srgbClr val="2740F5"/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矩形 74"/>
          <p:cNvSpPr/>
          <p:nvPr/>
        </p:nvSpPr>
        <p:spPr>
          <a:xfrm>
            <a:off x="1485900" y="1431290"/>
            <a:ext cx="3673475" cy="4679950"/>
          </a:xfrm>
          <a:prstGeom prst="rect">
            <a:avLst/>
          </a:prstGeom>
          <a:noFill/>
          <a:ln w="38100" cap="flat" cmpd="thickThin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6" name="Text Box 12"/>
          <p:cNvSpPr txBox="1"/>
          <p:nvPr/>
        </p:nvSpPr>
        <p:spPr>
          <a:xfrm>
            <a:off x="5521325" y="1588770"/>
            <a:ext cx="1463040" cy="460375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1517" name="矩形 40"/>
          <p:cNvSpPr/>
          <p:nvPr/>
        </p:nvSpPr>
        <p:spPr>
          <a:xfrm>
            <a:off x="5518785" y="2411730"/>
            <a:ext cx="1533525" cy="52197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S</a:t>
            </a:r>
            <a:r>
              <a:rPr lang="zh-CN" altLang="en-US" sz="2800" baseline="-25000">
                <a:latin typeface="黑体" panose="02010609060101010101" pitchFamily="49" charset="-122"/>
                <a:ea typeface="黑体" panose="02010609060101010101" pitchFamily="49" charset="-122"/>
              </a:rPr>
              <a:t>侧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l-GR" altLang="zh-CN" sz="2800">
                <a:latin typeface="Times New Roman" panose="02020603050405020304" pitchFamily="18" charset="0"/>
                <a:ea typeface="华文楷体" panose="02010600040101010101" charset="-122"/>
              </a:rPr>
              <a:t>π</a:t>
            </a:r>
            <a:r>
              <a:rPr lang="en-US" altLang="zh-CN" sz="2800" i="1">
                <a:latin typeface="Times New Roman" panose="02020603050405020304" pitchFamily="18" charset="0"/>
                <a:ea typeface="华文楷体" panose="02010600040101010101" charset="-122"/>
              </a:rPr>
              <a:t>rl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charset="-122"/>
              </a:rPr>
              <a:t>.</a:t>
            </a:r>
            <a:endParaRPr lang="zh-CN" altLang="en-US" sz="2800">
              <a:latin typeface="Arial" panose="020B0604020202020204" pitchFamily="34" charset="0"/>
              <a:ea typeface="华文楷体" panose="02010600040101010101" charset="-122"/>
            </a:endParaRPr>
          </a:p>
        </p:txBody>
      </p:sp>
      <p:sp>
        <p:nvSpPr>
          <p:cNvPr id="21518" name="TextBox 41"/>
          <p:cNvSpPr txBox="1"/>
          <p:nvPr/>
        </p:nvSpPr>
        <p:spPr>
          <a:xfrm>
            <a:off x="5492115" y="3499485"/>
            <a:ext cx="3859530" cy="62992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ts val="42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S </a:t>
            </a:r>
            <a:r>
              <a:rPr lang="zh-CN" altLang="en-US" sz="2800" baseline="-25000">
                <a:latin typeface="黑体" panose="02010609060101010101" pitchFamily="49" charset="-122"/>
                <a:ea typeface="黑体" panose="02010609060101010101" pitchFamily="49" charset="-122"/>
              </a:rPr>
              <a:t>全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charset="-122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S</a:t>
            </a:r>
            <a:r>
              <a:rPr lang="zh-CN" altLang="en-US" sz="2800" baseline="-25000">
                <a:latin typeface="黑体" panose="02010609060101010101" pitchFamily="49" charset="-122"/>
                <a:ea typeface="黑体" panose="02010609060101010101" pitchFamily="49" charset="-122"/>
              </a:rPr>
              <a:t>侧</a:t>
            </a:r>
            <a:r>
              <a:rPr lang="en-US" altLang="zh-CN" sz="2800" baseline="-25000">
                <a:latin typeface="Times New Roman" panose="02020603050405020304" pitchFamily="18" charset="0"/>
                <a:ea typeface="华文楷体" panose="02010600040101010101" charset="-122"/>
              </a:rPr>
              <a:t>+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charset="-122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</a:rPr>
              <a:t>S</a:t>
            </a:r>
            <a:r>
              <a:rPr lang="zh-CN" altLang="en-US" sz="2800" baseline="-25000">
                <a:latin typeface="黑体" panose="02010609060101010101" pitchFamily="49" charset="-122"/>
                <a:ea typeface="黑体" panose="02010609060101010101" pitchFamily="49" charset="-122"/>
              </a:rPr>
              <a:t>底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l-GR" altLang="zh-CN" sz="2800" i="1">
                <a:latin typeface="Times New Roman" panose="02020603050405020304" pitchFamily="18" charset="0"/>
                <a:ea typeface="华文楷体" panose="02010600040101010101" charset="-122"/>
              </a:rPr>
              <a:t> </a:t>
            </a:r>
            <a:r>
              <a:rPr lang="el-GR" altLang="zh-CN" sz="2800">
                <a:latin typeface="Times New Roman" panose="02020603050405020304" pitchFamily="18" charset="0"/>
                <a:ea typeface="华文楷体" panose="02010600040101010101" charset="-122"/>
              </a:rPr>
              <a:t>π</a:t>
            </a:r>
            <a:r>
              <a:rPr lang="en-US" altLang="zh-CN" sz="2800" i="1">
                <a:latin typeface="Times New Roman" panose="02020603050405020304" pitchFamily="18" charset="0"/>
                <a:ea typeface="华文楷体" panose="02010600040101010101" charset="-122"/>
              </a:rPr>
              <a:t>rl+</a:t>
            </a:r>
            <a:r>
              <a:rPr lang="el-GR" altLang="zh-CN" sz="2800">
                <a:latin typeface="Times New Roman" panose="02020603050405020304" pitchFamily="18" charset="0"/>
                <a:ea typeface="华文楷体" panose="02010600040101010101" charset="-122"/>
              </a:rPr>
              <a:t>π</a:t>
            </a:r>
            <a:r>
              <a:rPr lang="en-US" altLang="zh-CN" sz="2800" i="1">
                <a:latin typeface="Times New Roman" panose="02020603050405020304" pitchFamily="18" charset="0"/>
                <a:ea typeface="华文楷体" panose="02010600040101010101" charset="-122"/>
              </a:rPr>
              <a:t>r</a:t>
            </a:r>
            <a:r>
              <a:rPr lang="en-US" altLang="zh-CN" sz="2800" i="1" baseline="30000">
                <a:latin typeface="Times New Roman" panose="02020603050405020304" pitchFamily="18" charset="0"/>
                <a:ea typeface="华文楷体" panose="02010600040101010101" charset="-122"/>
              </a:rPr>
              <a:t>2            </a:t>
            </a:r>
          </a:p>
        </p:txBody>
      </p:sp>
      <p:grpSp>
        <p:nvGrpSpPr>
          <p:cNvPr id="18" name="组合 73"/>
          <p:cNvGrpSpPr/>
          <p:nvPr/>
        </p:nvGrpSpPr>
        <p:grpSpPr>
          <a:xfrm>
            <a:off x="1622425" y="1488440"/>
            <a:ext cx="3392488" cy="2319338"/>
            <a:chOff x="387139" y="1685325"/>
            <a:chExt cx="3392773" cy="2319739"/>
          </a:xfrm>
        </p:grpSpPr>
        <p:grpSp>
          <p:nvGrpSpPr>
            <p:cNvPr id="30727" name="组合 42"/>
            <p:cNvGrpSpPr/>
            <p:nvPr/>
          </p:nvGrpSpPr>
          <p:grpSpPr>
            <a:xfrm>
              <a:off x="387139" y="1772816"/>
              <a:ext cx="2846046" cy="1974817"/>
              <a:chOff x="213715" y="1662259"/>
              <a:chExt cx="3966669" cy="2204222"/>
            </a:xfrm>
          </p:grpSpPr>
          <p:sp>
            <p:nvSpPr>
              <p:cNvPr id="30728" name="Line 3"/>
              <p:cNvSpPr/>
              <p:nvPr/>
            </p:nvSpPr>
            <p:spPr>
              <a:xfrm flipH="1">
                <a:off x="2970709" y="2102768"/>
                <a:ext cx="0" cy="1638300"/>
              </a:xfrm>
              <a:prstGeom prst="line">
                <a:avLst/>
              </a:prstGeom>
              <a:ln w="38100" cap="flat" cmpd="sng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0729" name="AutoShape 4"/>
              <p:cNvSpPr/>
              <p:nvPr/>
            </p:nvSpPr>
            <p:spPr>
              <a:xfrm flipH="1">
                <a:off x="213715" y="1662259"/>
                <a:ext cx="2105662" cy="450144"/>
              </a:xfrm>
              <a:prstGeom prst="borderCallout2">
                <a:avLst>
                  <a:gd name="adj1" fmla="val 54505"/>
                  <a:gd name="adj2" fmla="val -856"/>
                  <a:gd name="adj3" fmla="val 57759"/>
                  <a:gd name="adj4" fmla="val -4125"/>
                  <a:gd name="adj5" fmla="val 156329"/>
                  <a:gd name="adj6" fmla="val -30944"/>
                </a:avLst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r>
                  <a:rPr lang="zh-CN" altLang="en-US" sz="2400">
                    <a:latin typeface="微软雅黑" panose="020B0503020204020204" charset="-122"/>
                    <a:ea typeface="微软雅黑" panose="020B0503020204020204" charset="-122"/>
                  </a:rPr>
                  <a:t>圆锥的高</a:t>
                </a:r>
              </a:p>
            </p:txBody>
          </p:sp>
          <p:sp>
            <p:nvSpPr>
              <p:cNvPr id="30730" name="AutoShape 5"/>
              <p:cNvSpPr/>
              <p:nvPr/>
            </p:nvSpPr>
            <p:spPr>
              <a:xfrm flipH="1">
                <a:off x="216371" y="2787263"/>
                <a:ext cx="1340047" cy="500475"/>
              </a:xfrm>
              <a:prstGeom prst="borderCallout2">
                <a:avLst>
                  <a:gd name="adj1" fmla="val 18745"/>
                  <a:gd name="adj2" fmla="val -8333"/>
                  <a:gd name="adj3" fmla="val 18745"/>
                  <a:gd name="adj4" fmla="val -41667"/>
                  <a:gd name="adj5" fmla="val -31255"/>
                  <a:gd name="adj6" fmla="val -75347"/>
                </a:avLst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r>
                  <a:rPr lang="zh-CN" altLang="en-US" sz="2400">
                    <a:latin typeface="微软雅黑" panose="020B0503020204020204" charset="-122"/>
                    <a:ea typeface="微软雅黑" panose="020B0503020204020204" charset="-122"/>
                  </a:rPr>
                  <a:t>母线</a:t>
                </a:r>
              </a:p>
            </p:txBody>
          </p:sp>
          <p:grpSp>
            <p:nvGrpSpPr>
              <p:cNvPr id="30731" name="Group 16"/>
              <p:cNvGrpSpPr/>
              <p:nvPr/>
            </p:nvGrpSpPr>
            <p:grpSpPr>
              <a:xfrm>
                <a:off x="2937372" y="3350543"/>
                <a:ext cx="1243012" cy="515938"/>
                <a:chOff x="0" y="-40"/>
                <a:chExt cx="783" cy="325"/>
              </a:xfrm>
            </p:grpSpPr>
            <p:sp>
              <p:nvSpPr>
                <p:cNvPr id="30732" name="Line 17"/>
                <p:cNvSpPr/>
                <p:nvPr/>
              </p:nvSpPr>
              <p:spPr>
                <a:xfrm>
                  <a:off x="0" y="230"/>
                  <a:ext cx="783" cy="0"/>
                </a:xfrm>
                <a:prstGeom prst="line">
                  <a:avLst/>
                </a:prstGeom>
                <a:ln w="38100" cap="flat" cmpd="sng">
                  <a:solidFill>
                    <a:srgbClr val="00B05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0733" name="Text Box 18"/>
                <p:cNvSpPr txBox="1"/>
                <p:nvPr/>
              </p:nvSpPr>
              <p:spPr>
                <a:xfrm>
                  <a:off x="261" y="-40"/>
                  <a:ext cx="312" cy="3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r</a:t>
                  </a:r>
                </a:p>
              </p:txBody>
            </p:sp>
          </p:grpSp>
          <p:pic>
            <p:nvPicPr>
              <p:cNvPr id="30734" name="Picture 10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419872" y="2132857"/>
                <a:ext cx="252028" cy="5040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35" name="组合 64"/>
            <p:cNvGrpSpPr/>
            <p:nvPr/>
          </p:nvGrpSpPr>
          <p:grpSpPr>
            <a:xfrm>
              <a:off x="1288884" y="1685325"/>
              <a:ext cx="2491028" cy="2319739"/>
              <a:chOff x="1288884" y="1541309"/>
              <a:chExt cx="2491028" cy="2319739"/>
            </a:xfrm>
          </p:grpSpPr>
          <p:grpSp>
            <p:nvGrpSpPr>
              <p:cNvPr id="30736" name="Group 6"/>
              <p:cNvGrpSpPr/>
              <p:nvPr/>
            </p:nvGrpSpPr>
            <p:grpSpPr>
              <a:xfrm>
                <a:off x="1288884" y="1541309"/>
                <a:ext cx="2491028" cy="2319739"/>
                <a:chOff x="-75" y="0"/>
                <a:chExt cx="2187" cy="1631"/>
              </a:xfrm>
            </p:grpSpPr>
            <p:grpSp>
              <p:nvGrpSpPr>
                <p:cNvPr id="30737" name="Group 7"/>
                <p:cNvGrpSpPr/>
                <p:nvPr/>
              </p:nvGrpSpPr>
              <p:grpSpPr>
                <a:xfrm>
                  <a:off x="192" y="244"/>
                  <a:ext cx="1440" cy="1387"/>
                  <a:chOff x="0" y="0"/>
                  <a:chExt cx="1632" cy="1572"/>
                </a:xfrm>
              </p:grpSpPr>
              <p:sp>
                <p:nvSpPr>
                  <p:cNvPr id="30738" name="Line 8"/>
                  <p:cNvSpPr/>
                  <p:nvPr/>
                </p:nvSpPr>
                <p:spPr>
                  <a:xfrm flipV="1">
                    <a:off x="0" y="0"/>
                    <a:ext cx="768" cy="1296"/>
                  </a:xfrm>
                  <a:prstGeom prst="line">
                    <a:avLst/>
                  </a:prstGeom>
                  <a:ln w="381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grpSp>
                <p:nvGrpSpPr>
                  <p:cNvPr id="30739" name="Group 9"/>
                  <p:cNvGrpSpPr/>
                  <p:nvPr/>
                </p:nvGrpSpPr>
                <p:grpSpPr>
                  <a:xfrm>
                    <a:off x="0" y="0"/>
                    <a:ext cx="1632" cy="1572"/>
                    <a:chOff x="0" y="0"/>
                    <a:chExt cx="1632" cy="1572"/>
                  </a:xfrm>
                </p:grpSpPr>
                <p:sp>
                  <p:nvSpPr>
                    <p:cNvPr id="30740" name="Oval 10"/>
                    <p:cNvSpPr/>
                    <p:nvPr/>
                  </p:nvSpPr>
                  <p:spPr>
                    <a:xfrm>
                      <a:off x="0" y="1044"/>
                      <a:ext cx="1632" cy="528"/>
                    </a:xfrm>
                    <a:prstGeom prst="ellipse">
                      <a:avLst/>
                    </a:pr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0741" name="Line 11"/>
                    <p:cNvSpPr/>
                    <p:nvPr/>
                  </p:nvSpPr>
                  <p:spPr>
                    <a:xfrm flipH="1" flipV="1">
                      <a:off x="768" y="0"/>
                      <a:ext cx="864" cy="1296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</p:grpSp>
            <p:sp>
              <p:nvSpPr>
                <p:cNvPr id="30742" name="Text Box 12"/>
                <p:cNvSpPr txBox="1"/>
                <p:nvPr/>
              </p:nvSpPr>
              <p:spPr>
                <a:xfrm>
                  <a:off x="720" y="0"/>
                  <a:ext cx="480" cy="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</a:p>
              </p:txBody>
            </p:sp>
            <p:sp>
              <p:nvSpPr>
                <p:cNvPr id="30743" name="Text Box 13"/>
                <p:cNvSpPr txBox="1"/>
                <p:nvPr/>
              </p:nvSpPr>
              <p:spPr>
                <a:xfrm>
                  <a:off x="-75" y="1291"/>
                  <a:ext cx="480" cy="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30744" name="Text Box 14"/>
                <p:cNvSpPr txBox="1"/>
                <p:nvPr/>
              </p:nvSpPr>
              <p:spPr>
                <a:xfrm>
                  <a:off x="630" y="1262"/>
                  <a:ext cx="480" cy="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O</a:t>
                  </a:r>
                </a:p>
              </p:txBody>
            </p:sp>
            <p:sp>
              <p:nvSpPr>
                <p:cNvPr id="30745" name="Text Box 15"/>
                <p:cNvSpPr txBox="1"/>
                <p:nvPr/>
              </p:nvSpPr>
              <p:spPr>
                <a:xfrm>
                  <a:off x="1632" y="1286"/>
                  <a:ext cx="480" cy="3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</p:grpSp>
          <p:sp>
            <p:nvSpPr>
              <p:cNvPr id="30746" name="Text Box 18"/>
              <p:cNvSpPr txBox="1"/>
              <p:nvPr/>
            </p:nvSpPr>
            <p:spPr>
              <a:xfrm>
                <a:off x="2056387" y="2564904"/>
                <a:ext cx="355373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</a:p>
            </p:txBody>
          </p:sp>
        </p:grpSp>
      </p:grpSp>
      <p:grpSp>
        <p:nvGrpSpPr>
          <p:cNvPr id="19" name="组合 67"/>
          <p:cNvGrpSpPr/>
          <p:nvPr/>
        </p:nvGrpSpPr>
        <p:grpSpPr>
          <a:xfrm>
            <a:off x="2135188" y="3879215"/>
            <a:ext cx="2709862" cy="2160588"/>
            <a:chOff x="899592" y="3933056"/>
            <a:chExt cx="2709670" cy="2160240"/>
          </a:xfrm>
        </p:grpSpPr>
        <p:grpSp>
          <p:nvGrpSpPr>
            <p:cNvPr id="30748" name="组合 65"/>
            <p:cNvGrpSpPr/>
            <p:nvPr/>
          </p:nvGrpSpPr>
          <p:grpSpPr>
            <a:xfrm>
              <a:off x="899592" y="3933056"/>
              <a:ext cx="2709670" cy="2160240"/>
              <a:chOff x="899592" y="3933056"/>
              <a:chExt cx="2709670" cy="2160240"/>
            </a:xfrm>
          </p:grpSpPr>
          <p:grpSp>
            <p:nvGrpSpPr>
              <p:cNvPr id="30749" name="组合 44"/>
              <p:cNvGrpSpPr/>
              <p:nvPr/>
            </p:nvGrpSpPr>
            <p:grpSpPr>
              <a:xfrm>
                <a:off x="899592" y="3933056"/>
                <a:ext cx="2088232" cy="2160240"/>
                <a:chOff x="4139952" y="1748817"/>
                <a:chExt cx="2692686" cy="2760303"/>
              </a:xfrm>
            </p:grpSpPr>
            <p:grpSp>
              <p:nvGrpSpPr>
                <p:cNvPr id="30750" name="组合 58"/>
                <p:cNvGrpSpPr/>
                <p:nvPr/>
              </p:nvGrpSpPr>
              <p:grpSpPr>
                <a:xfrm>
                  <a:off x="4139952" y="1748817"/>
                  <a:ext cx="2692686" cy="2760303"/>
                  <a:chOff x="4139952" y="1388777"/>
                  <a:chExt cx="2692686" cy="2760303"/>
                </a:xfrm>
              </p:grpSpPr>
              <p:grpSp>
                <p:nvGrpSpPr>
                  <p:cNvPr id="30751" name="Group 24"/>
                  <p:cNvGrpSpPr/>
                  <p:nvPr/>
                </p:nvGrpSpPr>
                <p:grpSpPr>
                  <a:xfrm>
                    <a:off x="4139952" y="2348855"/>
                    <a:ext cx="1336675" cy="1800225"/>
                    <a:chOff x="4241" y="2574"/>
                    <a:chExt cx="648" cy="873"/>
                  </a:xfrm>
                </p:grpSpPr>
                <p:sp>
                  <p:nvSpPr>
                    <p:cNvPr id="30752" name="d37Arc 2"/>
                    <p:cNvSpPr/>
                    <p:nvPr/>
                  </p:nvSpPr>
                  <p:spPr>
                    <a:xfrm>
                      <a:off x="4241" y="3198"/>
                      <a:ext cx="648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791"/>
                        </a:cxn>
                        <a:cxn ang="0">
                          <a:pos x="21585" y="0"/>
                        </a:cxn>
                        <a:cxn ang="0">
                          <a:pos x="43185" y="21600"/>
                        </a:cxn>
                        <a:cxn ang="0">
                          <a:pos x="0" y="20791"/>
                        </a:cxn>
                        <a:cxn ang="0">
                          <a:pos x="21585" y="0"/>
                        </a:cxn>
                        <a:cxn ang="0">
                          <a:pos x="43185" y="21600"/>
                        </a:cxn>
                        <a:cxn ang="0">
                          <a:pos x="21585" y="21600"/>
                        </a:cxn>
                      </a:cxnLst>
                      <a:rect l="0" t="0" r="0" b="0"/>
                      <a:pathLst>
                        <a:path w="43185" h="21600" fill="none">
                          <a:moveTo>
                            <a:pt x="0" y="20791"/>
                          </a:moveTo>
                          <a:cubicBezTo>
                            <a:pt x="435" y="9184"/>
                            <a:pt x="9970" y="-1"/>
                            <a:pt x="21585" y="0"/>
                          </a:cubicBezTo>
                          <a:cubicBezTo>
                            <a:pt x="33514" y="0"/>
                            <a:pt x="43185" y="9670"/>
                            <a:pt x="43185" y="21600"/>
                          </a:cubicBezTo>
                        </a:path>
                        <a:path w="43185" h="21600" stroke="0">
                          <a:moveTo>
                            <a:pt x="0" y="20791"/>
                          </a:moveTo>
                          <a:cubicBezTo>
                            <a:pt x="435" y="9184"/>
                            <a:pt x="9970" y="-1"/>
                            <a:pt x="21585" y="0"/>
                          </a:cubicBezTo>
                          <a:cubicBezTo>
                            <a:pt x="33514" y="0"/>
                            <a:pt x="43185" y="9670"/>
                            <a:pt x="43185" y="21600"/>
                          </a:cubicBezTo>
                          <a:lnTo>
                            <a:pt x="21585" y="21600"/>
                          </a:lnTo>
                          <a:close/>
                        </a:path>
                      </a:pathLst>
                    </a:custGeom>
                    <a:noFill/>
                    <a:ln w="25400" cap="flat" cmpd="sng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3" name="d37Arc 3"/>
                    <p:cNvSpPr/>
                    <p:nvPr/>
                  </p:nvSpPr>
                  <p:spPr>
                    <a:xfrm flipV="1">
                      <a:off x="4242" y="3323"/>
                      <a:ext cx="647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-1" y="20239"/>
                        </a:cxn>
                        <a:cxn ang="0">
                          <a:pos x="21557" y="0"/>
                        </a:cxn>
                        <a:cxn ang="0">
                          <a:pos x="43157" y="21600"/>
                        </a:cxn>
                        <a:cxn ang="0">
                          <a:pos x="-1" y="20239"/>
                        </a:cxn>
                        <a:cxn ang="0">
                          <a:pos x="21557" y="0"/>
                        </a:cxn>
                        <a:cxn ang="0">
                          <a:pos x="43157" y="21600"/>
                        </a:cxn>
                        <a:cxn ang="0">
                          <a:pos x="21557" y="21600"/>
                        </a:cxn>
                      </a:cxnLst>
                      <a:rect l="0" t="0" r="0" b="0"/>
                      <a:pathLst>
                        <a:path w="43157" h="21600" fill="none">
                          <a:moveTo>
                            <a:pt x="-1" y="20239"/>
                          </a:moveTo>
                          <a:cubicBezTo>
                            <a:pt x="717" y="8861"/>
                            <a:pt x="10155" y="-1"/>
                            <a:pt x="21557" y="0"/>
                          </a:cubicBezTo>
                          <a:cubicBezTo>
                            <a:pt x="33486" y="0"/>
                            <a:pt x="43157" y="9670"/>
                            <a:pt x="43157" y="21600"/>
                          </a:cubicBezTo>
                        </a:path>
                        <a:path w="43157" h="21600" stroke="0">
                          <a:moveTo>
                            <a:pt x="-1" y="20239"/>
                          </a:moveTo>
                          <a:cubicBezTo>
                            <a:pt x="717" y="8861"/>
                            <a:pt x="10155" y="-1"/>
                            <a:pt x="21557" y="0"/>
                          </a:cubicBezTo>
                          <a:cubicBezTo>
                            <a:pt x="33486" y="0"/>
                            <a:pt x="43157" y="9670"/>
                            <a:pt x="43157" y="21600"/>
                          </a:cubicBezTo>
                          <a:lnTo>
                            <a:pt x="21557" y="21600"/>
                          </a:lnTo>
                          <a:close/>
                        </a:path>
                      </a:pathLst>
                    </a:custGeom>
                    <a:noFill/>
                    <a:ln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4" name="d37Line 5"/>
                    <p:cNvSpPr/>
                    <p:nvPr/>
                  </p:nvSpPr>
                  <p:spPr>
                    <a:xfrm flipH="1">
                      <a:off x="4241" y="2574"/>
                      <a:ext cx="324" cy="749"/>
                    </a:xfrm>
                    <a:prstGeom prst="line">
                      <a:avLst/>
                    </a:prstGeom>
                    <a:ln w="254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30755" name="d37Line 6"/>
                    <p:cNvSpPr/>
                    <p:nvPr/>
                  </p:nvSpPr>
                  <p:spPr>
                    <a:xfrm>
                      <a:off x="4565" y="2574"/>
                      <a:ext cx="324" cy="749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30756" name="Text Box 25"/>
                  <p:cNvSpPr txBox="1"/>
                  <p:nvPr/>
                </p:nvSpPr>
                <p:spPr>
                  <a:xfrm>
                    <a:off x="4789911" y="2860939"/>
                    <a:ext cx="582612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l</a:t>
                    </a:r>
                  </a:p>
                </p:txBody>
              </p:sp>
              <p:sp>
                <p:nvSpPr>
                  <p:cNvPr id="30757" name="Freeform 26"/>
                  <p:cNvSpPr/>
                  <p:nvPr/>
                </p:nvSpPr>
                <p:spPr>
                  <a:xfrm>
                    <a:off x="4147890" y="3901430"/>
                    <a:ext cx="1328737" cy="15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837" y="0"/>
                      </a:cxn>
                    </a:cxnLst>
                    <a:rect l="0" t="0" r="0" b="0"/>
                    <a:pathLst>
                      <a:path w="837" h="1">
                        <a:moveTo>
                          <a:pt x="0" y="1"/>
                        </a:moveTo>
                        <a:lnTo>
                          <a:pt x="837" y="0"/>
                        </a:lnTo>
                      </a:path>
                    </a:pathLst>
                  </a:cu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8" name="Oval 27"/>
                  <p:cNvSpPr/>
                  <p:nvPr/>
                </p:nvSpPr>
                <p:spPr>
                  <a:xfrm>
                    <a:off x="4755902" y="3883968"/>
                    <a:ext cx="36513" cy="3651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200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59" name="Text Box 28"/>
                  <p:cNvSpPr txBox="1"/>
                  <p:nvPr/>
                </p:nvSpPr>
                <p:spPr>
                  <a:xfrm>
                    <a:off x="4684465" y="3752205"/>
                    <a:ext cx="582612" cy="3968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 i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o</a:t>
                    </a:r>
                  </a:p>
                </p:txBody>
              </p:sp>
              <p:grpSp>
                <p:nvGrpSpPr>
                  <p:cNvPr id="30760" name="Group 36"/>
                  <p:cNvGrpSpPr/>
                  <p:nvPr/>
                </p:nvGrpSpPr>
                <p:grpSpPr>
                  <a:xfrm>
                    <a:off x="4816803" y="1388777"/>
                    <a:ext cx="2015835" cy="2509480"/>
                    <a:chOff x="3281" y="2303"/>
                    <a:chExt cx="1243" cy="1549"/>
                  </a:xfrm>
                </p:grpSpPr>
                <p:sp>
                  <p:nvSpPr>
                    <p:cNvPr id="30761" name="shp1"/>
                    <p:cNvSpPr/>
                    <p:nvPr/>
                  </p:nvSpPr>
                  <p:spPr>
                    <a:xfrm>
                      <a:off x="3281" y="2884"/>
                      <a:ext cx="418" cy="9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18" y="968"/>
                        </a:cxn>
                      </a:cxnLst>
                      <a:rect l="0" t="0" r="0" b="0"/>
                      <a:pathLst>
                        <a:path w="418" h="967">
                          <a:moveTo>
                            <a:pt x="0" y="0"/>
                          </a:moveTo>
                          <a:lnTo>
                            <a:pt x="418" y="968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25400" cap="flat" cmpd="sng">
                      <a:solidFill>
                        <a:srgbClr val="0A2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62" name="shp2"/>
                    <p:cNvSpPr/>
                    <p:nvPr/>
                  </p:nvSpPr>
                  <p:spPr>
                    <a:xfrm>
                      <a:off x="3287" y="2303"/>
                      <a:ext cx="950" cy="593"/>
                    </a:xfrm>
                    <a:custGeom>
                      <a:avLst/>
                      <a:gdLst/>
                      <a:ahLst/>
                      <a:cxnLst>
                        <a:cxn ang="0">
                          <a:pos x="950" y="0"/>
                        </a:cxn>
                        <a:cxn ang="0">
                          <a:pos x="0" y="593"/>
                        </a:cxn>
                      </a:cxnLst>
                      <a:rect l="0" t="0" r="0" b="0"/>
                      <a:pathLst>
                        <a:path w="950" h="593">
                          <a:moveTo>
                            <a:pt x="950" y="0"/>
                          </a:moveTo>
                          <a:lnTo>
                            <a:pt x="0" y="593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25400" cap="flat" cmpd="sng">
                      <a:solidFill>
                        <a:srgbClr val="0A2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63" name="shape2"/>
                    <p:cNvSpPr/>
                    <p:nvPr/>
                  </p:nvSpPr>
                  <p:spPr>
                    <a:xfrm rot="4020000">
                      <a:off x="3354" y="2535"/>
                      <a:ext cx="1226" cy="1099"/>
                    </a:xfrm>
                    <a:custGeom>
                      <a:avLst/>
                      <a:gdLst/>
                      <a:ahLst/>
                      <a:cxnLst>
                        <a:cxn ang="0">
                          <a:pos x="345" y="30"/>
                        </a:cxn>
                        <a:cxn ang="0">
                          <a:pos x="543" y="75"/>
                        </a:cxn>
                        <a:cxn ang="0">
                          <a:pos x="682" y="120"/>
                        </a:cxn>
                        <a:cxn ang="0">
                          <a:pos x="795" y="165"/>
                        </a:cxn>
                        <a:cxn ang="0">
                          <a:pos x="892" y="210"/>
                        </a:cxn>
                        <a:cxn ang="0">
                          <a:pos x="977" y="255"/>
                        </a:cxn>
                        <a:cxn ang="0">
                          <a:pos x="1054" y="300"/>
                        </a:cxn>
                        <a:cxn ang="0">
                          <a:pos x="1123" y="345"/>
                        </a:cxn>
                        <a:cxn ang="0">
                          <a:pos x="1187" y="390"/>
                        </a:cxn>
                        <a:cxn ang="0">
                          <a:pos x="1245" y="435"/>
                        </a:cxn>
                        <a:cxn ang="0">
                          <a:pos x="1300" y="480"/>
                        </a:cxn>
                        <a:cxn ang="0">
                          <a:pos x="1351" y="525"/>
                        </a:cxn>
                        <a:cxn ang="0">
                          <a:pos x="1398" y="570"/>
                        </a:cxn>
                        <a:cxn ang="0">
                          <a:pos x="1443" y="615"/>
                        </a:cxn>
                        <a:cxn ang="0">
                          <a:pos x="1485" y="660"/>
                        </a:cxn>
                        <a:cxn ang="0">
                          <a:pos x="1524" y="705"/>
                        </a:cxn>
                        <a:cxn ang="0">
                          <a:pos x="1561" y="750"/>
                        </a:cxn>
                        <a:cxn ang="0">
                          <a:pos x="1596" y="795"/>
                        </a:cxn>
                        <a:cxn ang="0">
                          <a:pos x="1629" y="840"/>
                        </a:cxn>
                        <a:cxn ang="0">
                          <a:pos x="1660" y="885"/>
                        </a:cxn>
                        <a:cxn ang="0">
                          <a:pos x="1690" y="930"/>
                        </a:cxn>
                        <a:cxn ang="0">
                          <a:pos x="1717" y="975"/>
                        </a:cxn>
                        <a:cxn ang="0">
                          <a:pos x="1743" y="1020"/>
                        </a:cxn>
                        <a:cxn ang="0">
                          <a:pos x="1768" y="1065"/>
                        </a:cxn>
                        <a:cxn ang="0">
                          <a:pos x="1791" y="1110"/>
                        </a:cxn>
                        <a:cxn ang="0">
                          <a:pos x="1813" y="1155"/>
                        </a:cxn>
                        <a:cxn ang="0">
                          <a:pos x="1833" y="1200"/>
                        </a:cxn>
                        <a:cxn ang="0">
                          <a:pos x="1852" y="1245"/>
                        </a:cxn>
                        <a:cxn ang="0">
                          <a:pos x="1870" y="1290"/>
                        </a:cxn>
                        <a:cxn ang="0">
                          <a:pos x="1886" y="1335"/>
                        </a:cxn>
                        <a:cxn ang="0">
                          <a:pos x="1901" y="1380"/>
                        </a:cxn>
                        <a:cxn ang="0">
                          <a:pos x="1916" y="1425"/>
                        </a:cxn>
                        <a:cxn ang="0">
                          <a:pos x="1929" y="1470"/>
                        </a:cxn>
                        <a:cxn ang="0">
                          <a:pos x="1940" y="1515"/>
                        </a:cxn>
                        <a:cxn ang="0">
                          <a:pos x="1951" y="1560"/>
                        </a:cxn>
                        <a:cxn ang="0">
                          <a:pos x="1961" y="1605"/>
                        </a:cxn>
                        <a:cxn ang="0">
                          <a:pos x="1969" y="1650"/>
                        </a:cxn>
                        <a:cxn ang="0">
                          <a:pos x="1977" y="1695"/>
                        </a:cxn>
                        <a:cxn ang="0">
                          <a:pos x="1983" y="1740"/>
                        </a:cxn>
                        <a:cxn ang="0">
                          <a:pos x="1988" y="1785"/>
                        </a:cxn>
                        <a:cxn ang="0">
                          <a:pos x="1993" y="1830"/>
                        </a:cxn>
                        <a:cxn ang="0">
                          <a:pos x="1996" y="1875"/>
                        </a:cxn>
                        <a:cxn ang="0">
                          <a:pos x="1998" y="1920"/>
                        </a:cxn>
                        <a:cxn ang="0">
                          <a:pos x="2000" y="1965"/>
                        </a:cxn>
                        <a:cxn ang="0">
                          <a:pos x="2000" y="2000"/>
                        </a:cxn>
                      </a:cxnLst>
                      <a:rect l="0" t="0" r="0" b="0"/>
                      <a:pathLst>
                        <a:path w="2001" h="2001">
                          <a:moveTo>
                            <a:pt x="0" y="0"/>
                          </a:moveTo>
                          <a:cubicBezTo>
                            <a:pt x="141" y="5"/>
                            <a:pt x="200" y="10"/>
                            <a:pt x="244" y="15"/>
                          </a:cubicBezTo>
                          <a:cubicBezTo>
                            <a:pt x="282" y="20"/>
                            <a:pt x="315" y="25"/>
                            <a:pt x="345" y="30"/>
                          </a:cubicBezTo>
                          <a:cubicBezTo>
                            <a:pt x="373" y="35"/>
                            <a:pt x="398" y="40"/>
                            <a:pt x="422" y="45"/>
                          </a:cubicBezTo>
                          <a:cubicBezTo>
                            <a:pt x="444" y="50"/>
                            <a:pt x="466" y="55"/>
                            <a:pt x="486" y="60"/>
                          </a:cubicBezTo>
                          <a:cubicBezTo>
                            <a:pt x="506" y="65"/>
                            <a:pt x="525" y="70"/>
                            <a:pt x="543" y="75"/>
                          </a:cubicBezTo>
                          <a:cubicBezTo>
                            <a:pt x="560" y="80"/>
                            <a:pt x="577" y="85"/>
                            <a:pt x="593" y="90"/>
                          </a:cubicBezTo>
                          <a:cubicBezTo>
                            <a:pt x="609" y="95"/>
                            <a:pt x="625" y="100"/>
                            <a:pt x="640" y="105"/>
                          </a:cubicBezTo>
                          <a:cubicBezTo>
                            <a:pt x="654" y="110"/>
                            <a:pt x="668" y="115"/>
                            <a:pt x="682" y="120"/>
                          </a:cubicBezTo>
                          <a:cubicBezTo>
                            <a:pt x="696" y="125"/>
                            <a:pt x="709" y="130"/>
                            <a:pt x="722" y="135"/>
                          </a:cubicBezTo>
                          <a:cubicBezTo>
                            <a:pt x="735" y="140"/>
                            <a:pt x="748" y="145"/>
                            <a:pt x="760" y="150"/>
                          </a:cubicBezTo>
                          <a:cubicBezTo>
                            <a:pt x="772" y="155"/>
                            <a:pt x="784" y="160"/>
                            <a:pt x="795" y="165"/>
                          </a:cubicBezTo>
                          <a:cubicBezTo>
                            <a:pt x="807" y="170"/>
                            <a:pt x="818" y="175"/>
                            <a:pt x="829" y="180"/>
                          </a:cubicBezTo>
                          <a:cubicBezTo>
                            <a:pt x="840" y="185"/>
                            <a:pt x="851" y="190"/>
                            <a:pt x="861" y="195"/>
                          </a:cubicBezTo>
                          <a:cubicBezTo>
                            <a:pt x="872" y="200"/>
                            <a:pt x="882" y="205"/>
                            <a:pt x="892" y="210"/>
                          </a:cubicBezTo>
                          <a:cubicBezTo>
                            <a:pt x="902" y="215"/>
                            <a:pt x="912" y="220"/>
                            <a:pt x="922" y="225"/>
                          </a:cubicBezTo>
                          <a:cubicBezTo>
                            <a:pt x="931" y="230"/>
                            <a:pt x="941" y="235"/>
                            <a:pt x="950" y="240"/>
                          </a:cubicBezTo>
                          <a:cubicBezTo>
                            <a:pt x="959" y="245"/>
                            <a:pt x="968" y="250"/>
                            <a:pt x="977" y="255"/>
                          </a:cubicBezTo>
                          <a:cubicBezTo>
                            <a:pt x="986" y="260"/>
                            <a:pt x="995" y="265"/>
                            <a:pt x="1004" y="270"/>
                          </a:cubicBezTo>
                          <a:cubicBezTo>
                            <a:pt x="1012" y="275"/>
                            <a:pt x="1021" y="280"/>
                            <a:pt x="1029" y="285"/>
                          </a:cubicBezTo>
                          <a:cubicBezTo>
                            <a:pt x="1037" y="290"/>
                            <a:pt x="1045" y="295"/>
                            <a:pt x="1054" y="300"/>
                          </a:cubicBezTo>
                          <a:cubicBezTo>
                            <a:pt x="1062" y="305"/>
                            <a:pt x="1070" y="310"/>
                            <a:pt x="1077" y="315"/>
                          </a:cubicBezTo>
                          <a:cubicBezTo>
                            <a:pt x="1085" y="320"/>
                            <a:pt x="1093" y="325"/>
                            <a:pt x="1101" y="330"/>
                          </a:cubicBezTo>
                          <a:cubicBezTo>
                            <a:pt x="1108" y="335"/>
                            <a:pt x="1116" y="340"/>
                            <a:pt x="1123" y="345"/>
                          </a:cubicBezTo>
                          <a:cubicBezTo>
                            <a:pt x="1130" y="350"/>
                            <a:pt x="1138" y="355"/>
                            <a:pt x="1145" y="360"/>
                          </a:cubicBezTo>
                          <a:cubicBezTo>
                            <a:pt x="1152" y="365"/>
                            <a:pt x="1159" y="370"/>
                            <a:pt x="1166" y="375"/>
                          </a:cubicBezTo>
                          <a:cubicBezTo>
                            <a:pt x="1173" y="380"/>
                            <a:pt x="1180" y="385"/>
                            <a:pt x="1187" y="390"/>
                          </a:cubicBezTo>
                          <a:cubicBezTo>
                            <a:pt x="1193" y="395"/>
                            <a:pt x="1200" y="400"/>
                            <a:pt x="1207" y="405"/>
                          </a:cubicBezTo>
                          <a:cubicBezTo>
                            <a:pt x="1213" y="410"/>
                            <a:pt x="1220" y="415"/>
                            <a:pt x="1226" y="420"/>
                          </a:cubicBezTo>
                          <a:cubicBezTo>
                            <a:pt x="1233" y="425"/>
                            <a:pt x="1239" y="430"/>
                            <a:pt x="1245" y="435"/>
                          </a:cubicBezTo>
                          <a:cubicBezTo>
                            <a:pt x="1252" y="440"/>
                            <a:pt x="1258" y="445"/>
                            <a:pt x="1264" y="450"/>
                          </a:cubicBezTo>
                          <a:cubicBezTo>
                            <a:pt x="1270" y="455"/>
                            <a:pt x="1276" y="460"/>
                            <a:pt x="1282" y="465"/>
                          </a:cubicBezTo>
                          <a:cubicBezTo>
                            <a:pt x="1288" y="470"/>
                            <a:pt x="1294" y="475"/>
                            <a:pt x="1300" y="480"/>
                          </a:cubicBezTo>
                          <a:cubicBezTo>
                            <a:pt x="1306" y="485"/>
                            <a:pt x="1311" y="490"/>
                            <a:pt x="1317" y="495"/>
                          </a:cubicBezTo>
                          <a:cubicBezTo>
                            <a:pt x="1323" y="500"/>
                            <a:pt x="1329" y="505"/>
                            <a:pt x="1334" y="510"/>
                          </a:cubicBezTo>
                          <a:cubicBezTo>
                            <a:pt x="1340" y="515"/>
                            <a:pt x="1345" y="520"/>
                            <a:pt x="1351" y="525"/>
                          </a:cubicBezTo>
                          <a:cubicBezTo>
                            <a:pt x="1356" y="530"/>
                            <a:pt x="1362" y="535"/>
                            <a:pt x="1367" y="540"/>
                          </a:cubicBezTo>
                          <a:cubicBezTo>
                            <a:pt x="1372" y="545"/>
                            <a:pt x="1378" y="550"/>
                            <a:pt x="1383" y="555"/>
                          </a:cubicBezTo>
                          <a:cubicBezTo>
                            <a:pt x="1388" y="560"/>
                            <a:pt x="1393" y="565"/>
                            <a:pt x="1398" y="570"/>
                          </a:cubicBezTo>
                          <a:cubicBezTo>
                            <a:pt x="1403" y="575"/>
                            <a:pt x="1408" y="580"/>
                            <a:pt x="1413" y="585"/>
                          </a:cubicBezTo>
                          <a:cubicBezTo>
                            <a:pt x="1418" y="590"/>
                            <a:pt x="1423" y="595"/>
                            <a:pt x="1428" y="600"/>
                          </a:cubicBezTo>
                          <a:cubicBezTo>
                            <a:pt x="1433" y="605"/>
                            <a:pt x="1438" y="610"/>
                            <a:pt x="1443" y="615"/>
                          </a:cubicBezTo>
                          <a:cubicBezTo>
                            <a:pt x="1448" y="620"/>
                            <a:pt x="1452" y="625"/>
                            <a:pt x="1457" y="630"/>
                          </a:cubicBezTo>
                          <a:cubicBezTo>
                            <a:pt x="1462" y="635"/>
                            <a:pt x="1466" y="640"/>
                            <a:pt x="1471" y="645"/>
                          </a:cubicBezTo>
                          <a:cubicBezTo>
                            <a:pt x="1476" y="650"/>
                            <a:pt x="1480" y="655"/>
                            <a:pt x="1485" y="660"/>
                          </a:cubicBezTo>
                          <a:cubicBezTo>
                            <a:pt x="1489" y="665"/>
                            <a:pt x="1494" y="670"/>
                            <a:pt x="1498" y="675"/>
                          </a:cubicBezTo>
                          <a:cubicBezTo>
                            <a:pt x="1503" y="680"/>
                            <a:pt x="1507" y="685"/>
                            <a:pt x="1511" y="690"/>
                          </a:cubicBezTo>
                          <a:cubicBezTo>
                            <a:pt x="1516" y="695"/>
                            <a:pt x="1520" y="700"/>
                            <a:pt x="1524" y="705"/>
                          </a:cubicBezTo>
                          <a:cubicBezTo>
                            <a:pt x="1528" y="710"/>
                            <a:pt x="1533" y="715"/>
                            <a:pt x="1537" y="720"/>
                          </a:cubicBezTo>
                          <a:cubicBezTo>
                            <a:pt x="1541" y="725"/>
                            <a:pt x="1545" y="730"/>
                            <a:pt x="1549" y="735"/>
                          </a:cubicBezTo>
                          <a:cubicBezTo>
                            <a:pt x="1553" y="740"/>
                            <a:pt x="1557" y="745"/>
                            <a:pt x="1561" y="750"/>
                          </a:cubicBezTo>
                          <a:cubicBezTo>
                            <a:pt x="1565" y="755"/>
                            <a:pt x="1569" y="760"/>
                            <a:pt x="1573" y="765"/>
                          </a:cubicBezTo>
                          <a:cubicBezTo>
                            <a:pt x="1577" y="770"/>
                            <a:pt x="1581" y="775"/>
                            <a:pt x="1585" y="780"/>
                          </a:cubicBezTo>
                          <a:cubicBezTo>
                            <a:pt x="1589" y="785"/>
                            <a:pt x="1592" y="790"/>
                            <a:pt x="1596" y="795"/>
                          </a:cubicBezTo>
                          <a:cubicBezTo>
                            <a:pt x="1600" y="800"/>
                            <a:pt x="1604" y="805"/>
                            <a:pt x="1607" y="810"/>
                          </a:cubicBezTo>
                          <a:cubicBezTo>
                            <a:pt x="1611" y="815"/>
                            <a:pt x="1615" y="820"/>
                            <a:pt x="1618" y="825"/>
                          </a:cubicBezTo>
                          <a:cubicBezTo>
                            <a:pt x="1622" y="830"/>
                            <a:pt x="1626" y="835"/>
                            <a:pt x="1629" y="840"/>
                          </a:cubicBezTo>
                          <a:cubicBezTo>
                            <a:pt x="1633" y="845"/>
                            <a:pt x="1636" y="850"/>
                            <a:pt x="1640" y="855"/>
                          </a:cubicBezTo>
                          <a:cubicBezTo>
                            <a:pt x="1643" y="860"/>
                            <a:pt x="1647" y="865"/>
                            <a:pt x="1650" y="870"/>
                          </a:cubicBezTo>
                          <a:cubicBezTo>
                            <a:pt x="1654" y="875"/>
                            <a:pt x="1657" y="880"/>
                            <a:pt x="1660" y="885"/>
                          </a:cubicBezTo>
                          <a:cubicBezTo>
                            <a:pt x="1664" y="890"/>
                            <a:pt x="1667" y="895"/>
                            <a:pt x="1670" y="900"/>
                          </a:cubicBezTo>
                          <a:cubicBezTo>
                            <a:pt x="1674" y="905"/>
                            <a:pt x="1677" y="910"/>
                            <a:pt x="1680" y="915"/>
                          </a:cubicBezTo>
                          <a:cubicBezTo>
                            <a:pt x="1683" y="920"/>
                            <a:pt x="1687" y="925"/>
                            <a:pt x="1690" y="930"/>
                          </a:cubicBezTo>
                          <a:cubicBezTo>
                            <a:pt x="1693" y="935"/>
                            <a:pt x="1696" y="940"/>
                            <a:pt x="1699" y="945"/>
                          </a:cubicBezTo>
                          <a:cubicBezTo>
                            <a:pt x="1702" y="950"/>
                            <a:pt x="1705" y="955"/>
                            <a:pt x="1708" y="960"/>
                          </a:cubicBezTo>
                          <a:cubicBezTo>
                            <a:pt x="1711" y="965"/>
                            <a:pt x="1714" y="970"/>
                            <a:pt x="1717" y="975"/>
                          </a:cubicBezTo>
                          <a:cubicBezTo>
                            <a:pt x="1720" y="980"/>
                            <a:pt x="1723" y="985"/>
                            <a:pt x="1726" y="990"/>
                          </a:cubicBezTo>
                          <a:cubicBezTo>
                            <a:pt x="1729" y="995"/>
                            <a:pt x="1732" y="1000"/>
                            <a:pt x="1735" y="1005"/>
                          </a:cubicBezTo>
                          <a:cubicBezTo>
                            <a:pt x="1738" y="1010"/>
                            <a:pt x="1741" y="1015"/>
                            <a:pt x="1743" y="1020"/>
                          </a:cubicBezTo>
                          <a:cubicBezTo>
                            <a:pt x="1746" y="1025"/>
                            <a:pt x="1749" y="1030"/>
                            <a:pt x="1752" y="1035"/>
                          </a:cubicBezTo>
                          <a:cubicBezTo>
                            <a:pt x="1755" y="1040"/>
                            <a:pt x="1757" y="1045"/>
                            <a:pt x="1760" y="1050"/>
                          </a:cubicBezTo>
                          <a:cubicBezTo>
                            <a:pt x="1763" y="1055"/>
                            <a:pt x="1765" y="1060"/>
                            <a:pt x="1768" y="1065"/>
                          </a:cubicBezTo>
                          <a:cubicBezTo>
                            <a:pt x="1771" y="1070"/>
                            <a:pt x="1773" y="1075"/>
                            <a:pt x="1776" y="1080"/>
                          </a:cubicBezTo>
                          <a:cubicBezTo>
                            <a:pt x="1778" y="1085"/>
                            <a:pt x="1781" y="1090"/>
                            <a:pt x="1784" y="1095"/>
                          </a:cubicBezTo>
                          <a:cubicBezTo>
                            <a:pt x="1786" y="1100"/>
                            <a:pt x="1789" y="1105"/>
                            <a:pt x="1791" y="1110"/>
                          </a:cubicBezTo>
                          <a:cubicBezTo>
                            <a:pt x="1794" y="1115"/>
                            <a:pt x="1796" y="1120"/>
                            <a:pt x="1798" y="1125"/>
                          </a:cubicBezTo>
                          <a:cubicBezTo>
                            <a:pt x="1801" y="1130"/>
                            <a:pt x="1803" y="1135"/>
                            <a:pt x="1806" y="1140"/>
                          </a:cubicBezTo>
                          <a:cubicBezTo>
                            <a:pt x="1808" y="1145"/>
                            <a:pt x="1810" y="1150"/>
                            <a:pt x="1813" y="1155"/>
                          </a:cubicBezTo>
                          <a:cubicBezTo>
                            <a:pt x="1815" y="1160"/>
                            <a:pt x="1817" y="1165"/>
                            <a:pt x="1820" y="1170"/>
                          </a:cubicBezTo>
                          <a:cubicBezTo>
                            <a:pt x="1822" y="1175"/>
                            <a:pt x="1824" y="1180"/>
                            <a:pt x="1826" y="1185"/>
                          </a:cubicBezTo>
                          <a:cubicBezTo>
                            <a:pt x="1829" y="1190"/>
                            <a:pt x="1831" y="1195"/>
                            <a:pt x="1833" y="1200"/>
                          </a:cubicBezTo>
                          <a:cubicBezTo>
                            <a:pt x="1835" y="1205"/>
                            <a:pt x="1837" y="1210"/>
                            <a:pt x="1840" y="1215"/>
                          </a:cubicBezTo>
                          <a:cubicBezTo>
                            <a:pt x="1842" y="1220"/>
                            <a:pt x="1844" y="1225"/>
                            <a:pt x="1846" y="1230"/>
                          </a:cubicBezTo>
                          <a:cubicBezTo>
                            <a:pt x="1848" y="1235"/>
                            <a:pt x="1850" y="1240"/>
                            <a:pt x="1852" y="1245"/>
                          </a:cubicBezTo>
                          <a:cubicBezTo>
                            <a:pt x="1854" y="1250"/>
                            <a:pt x="1856" y="1255"/>
                            <a:pt x="1858" y="1260"/>
                          </a:cubicBezTo>
                          <a:cubicBezTo>
                            <a:pt x="1860" y="1265"/>
                            <a:pt x="1862" y="1270"/>
                            <a:pt x="1864" y="1275"/>
                          </a:cubicBezTo>
                          <a:cubicBezTo>
                            <a:pt x="1866" y="1280"/>
                            <a:pt x="1868" y="1285"/>
                            <a:pt x="1870" y="1290"/>
                          </a:cubicBezTo>
                          <a:cubicBezTo>
                            <a:pt x="1872" y="1295"/>
                            <a:pt x="1874" y="1300"/>
                            <a:pt x="1875" y="1305"/>
                          </a:cubicBezTo>
                          <a:cubicBezTo>
                            <a:pt x="1877" y="1310"/>
                            <a:pt x="1879" y="1315"/>
                            <a:pt x="1881" y="1320"/>
                          </a:cubicBezTo>
                          <a:cubicBezTo>
                            <a:pt x="1883" y="1325"/>
                            <a:pt x="1884" y="1330"/>
                            <a:pt x="1886" y="1335"/>
                          </a:cubicBezTo>
                          <a:cubicBezTo>
                            <a:pt x="1888" y="1340"/>
                            <a:pt x="1890" y="1345"/>
                            <a:pt x="1891" y="1350"/>
                          </a:cubicBezTo>
                          <a:cubicBezTo>
                            <a:pt x="1893" y="1355"/>
                            <a:pt x="1895" y="1360"/>
                            <a:pt x="1897" y="1365"/>
                          </a:cubicBezTo>
                          <a:cubicBezTo>
                            <a:pt x="1898" y="1370"/>
                            <a:pt x="1900" y="1375"/>
                            <a:pt x="1901" y="1380"/>
                          </a:cubicBezTo>
                          <a:cubicBezTo>
                            <a:pt x="1903" y="1385"/>
                            <a:pt x="1905" y="1390"/>
                            <a:pt x="1906" y="1395"/>
                          </a:cubicBezTo>
                          <a:cubicBezTo>
                            <a:pt x="1908" y="1400"/>
                            <a:pt x="1909" y="1405"/>
                            <a:pt x="1911" y="1410"/>
                          </a:cubicBezTo>
                          <a:cubicBezTo>
                            <a:pt x="1913" y="1415"/>
                            <a:pt x="1914" y="1420"/>
                            <a:pt x="1916" y="1425"/>
                          </a:cubicBezTo>
                          <a:cubicBezTo>
                            <a:pt x="1917" y="1430"/>
                            <a:pt x="1919" y="1435"/>
                            <a:pt x="1920" y="1440"/>
                          </a:cubicBezTo>
                          <a:cubicBezTo>
                            <a:pt x="1921" y="1445"/>
                            <a:pt x="1923" y="1450"/>
                            <a:pt x="1924" y="1455"/>
                          </a:cubicBezTo>
                          <a:cubicBezTo>
                            <a:pt x="1926" y="1460"/>
                            <a:pt x="1927" y="1465"/>
                            <a:pt x="1929" y="1470"/>
                          </a:cubicBezTo>
                          <a:cubicBezTo>
                            <a:pt x="1930" y="1475"/>
                            <a:pt x="1931" y="1480"/>
                            <a:pt x="1933" y="1485"/>
                          </a:cubicBezTo>
                          <a:cubicBezTo>
                            <a:pt x="1934" y="1490"/>
                            <a:pt x="1935" y="1495"/>
                            <a:pt x="1936" y="1500"/>
                          </a:cubicBezTo>
                          <a:cubicBezTo>
                            <a:pt x="1938" y="1505"/>
                            <a:pt x="1939" y="1510"/>
                            <a:pt x="1940" y="1515"/>
                          </a:cubicBezTo>
                          <a:cubicBezTo>
                            <a:pt x="1942" y="1520"/>
                            <a:pt x="1943" y="1525"/>
                            <a:pt x="1944" y="1530"/>
                          </a:cubicBezTo>
                          <a:cubicBezTo>
                            <a:pt x="1945" y="1535"/>
                            <a:pt x="1946" y="1540"/>
                            <a:pt x="1948" y="1545"/>
                          </a:cubicBezTo>
                          <a:cubicBezTo>
                            <a:pt x="1949" y="1550"/>
                            <a:pt x="1950" y="1555"/>
                            <a:pt x="1951" y="1560"/>
                          </a:cubicBezTo>
                          <a:cubicBezTo>
                            <a:pt x="1952" y="1565"/>
                            <a:pt x="1953" y="1570"/>
                            <a:pt x="1954" y="1575"/>
                          </a:cubicBezTo>
                          <a:cubicBezTo>
                            <a:pt x="1955" y="1580"/>
                            <a:pt x="1956" y="1585"/>
                            <a:pt x="1958" y="1590"/>
                          </a:cubicBezTo>
                          <a:cubicBezTo>
                            <a:pt x="1959" y="1595"/>
                            <a:pt x="1960" y="1600"/>
                            <a:pt x="1961" y="1605"/>
                          </a:cubicBezTo>
                          <a:cubicBezTo>
                            <a:pt x="1962" y="1610"/>
                            <a:pt x="1963" y="1615"/>
                            <a:pt x="1964" y="1620"/>
                          </a:cubicBezTo>
                          <a:cubicBezTo>
                            <a:pt x="1965" y="1625"/>
                            <a:pt x="1965" y="1630"/>
                            <a:pt x="1966" y="1635"/>
                          </a:cubicBezTo>
                          <a:cubicBezTo>
                            <a:pt x="1967" y="1640"/>
                            <a:pt x="1968" y="1645"/>
                            <a:pt x="1969" y="1650"/>
                          </a:cubicBezTo>
                          <a:cubicBezTo>
                            <a:pt x="1970" y="1655"/>
                            <a:pt x="1971" y="1660"/>
                            <a:pt x="1972" y="1665"/>
                          </a:cubicBezTo>
                          <a:cubicBezTo>
                            <a:pt x="1973" y="1670"/>
                            <a:pt x="1973" y="1675"/>
                            <a:pt x="1974" y="1680"/>
                          </a:cubicBezTo>
                          <a:cubicBezTo>
                            <a:pt x="1975" y="1685"/>
                            <a:pt x="1976" y="1690"/>
                            <a:pt x="1977" y="1695"/>
                          </a:cubicBezTo>
                          <a:cubicBezTo>
                            <a:pt x="1977" y="1700"/>
                            <a:pt x="1978" y="1705"/>
                            <a:pt x="1979" y="1710"/>
                          </a:cubicBezTo>
                          <a:cubicBezTo>
                            <a:pt x="1980" y="1715"/>
                            <a:pt x="1980" y="1720"/>
                            <a:pt x="1981" y="1725"/>
                          </a:cubicBezTo>
                          <a:cubicBezTo>
                            <a:pt x="1982" y="1730"/>
                            <a:pt x="1982" y="1735"/>
                            <a:pt x="1983" y="1740"/>
                          </a:cubicBezTo>
                          <a:cubicBezTo>
                            <a:pt x="1984" y="1745"/>
                            <a:pt x="1984" y="1750"/>
                            <a:pt x="1985" y="1755"/>
                          </a:cubicBezTo>
                          <a:cubicBezTo>
                            <a:pt x="1986" y="1760"/>
                            <a:pt x="1986" y="1765"/>
                            <a:pt x="1987" y="1770"/>
                          </a:cubicBezTo>
                          <a:cubicBezTo>
                            <a:pt x="1987" y="1775"/>
                            <a:pt x="1988" y="1780"/>
                            <a:pt x="1988" y="1785"/>
                          </a:cubicBezTo>
                          <a:cubicBezTo>
                            <a:pt x="1989" y="1790"/>
                            <a:pt x="1989" y="1795"/>
                            <a:pt x="1990" y="1800"/>
                          </a:cubicBezTo>
                          <a:cubicBezTo>
                            <a:pt x="1990" y="1805"/>
                            <a:pt x="1991" y="1810"/>
                            <a:pt x="1991" y="1815"/>
                          </a:cubicBezTo>
                          <a:cubicBezTo>
                            <a:pt x="1992" y="1820"/>
                            <a:pt x="1992" y="1825"/>
                            <a:pt x="1993" y="1830"/>
                          </a:cubicBezTo>
                          <a:cubicBezTo>
                            <a:pt x="1993" y="1835"/>
                            <a:pt x="1994" y="1840"/>
                            <a:pt x="1994" y="1845"/>
                          </a:cubicBezTo>
                          <a:cubicBezTo>
                            <a:pt x="1994" y="1850"/>
                            <a:pt x="1995" y="1855"/>
                            <a:pt x="1995" y="1860"/>
                          </a:cubicBezTo>
                          <a:cubicBezTo>
                            <a:pt x="1995" y="1865"/>
                            <a:pt x="1996" y="1870"/>
                            <a:pt x="1996" y="1875"/>
                          </a:cubicBezTo>
                          <a:cubicBezTo>
                            <a:pt x="1996" y="1880"/>
                            <a:pt x="1997" y="1885"/>
                            <a:pt x="1997" y="1890"/>
                          </a:cubicBezTo>
                          <a:cubicBezTo>
                            <a:pt x="1997" y="1895"/>
                            <a:pt x="1998" y="1900"/>
                            <a:pt x="1998" y="1905"/>
                          </a:cubicBezTo>
                          <a:cubicBezTo>
                            <a:pt x="1998" y="1910"/>
                            <a:pt x="1998" y="1915"/>
                            <a:pt x="1998" y="1920"/>
                          </a:cubicBezTo>
                          <a:cubicBezTo>
                            <a:pt x="1999" y="1925"/>
                            <a:pt x="1999" y="1930"/>
                            <a:pt x="1999" y="1935"/>
                          </a:cubicBezTo>
                          <a:cubicBezTo>
                            <a:pt x="1999" y="1940"/>
                            <a:pt x="1999" y="1945"/>
                            <a:pt x="1999" y="1950"/>
                          </a:cubicBezTo>
                          <a:cubicBezTo>
                            <a:pt x="1999" y="1955"/>
                            <a:pt x="2000" y="1960"/>
                            <a:pt x="2000" y="1965"/>
                          </a:cubicBezTo>
                          <a:cubicBezTo>
                            <a:pt x="2000" y="1970"/>
                            <a:pt x="2000" y="1975"/>
                            <a:pt x="2000" y="1980"/>
                          </a:cubicBezTo>
                          <a:cubicBezTo>
                            <a:pt x="2000" y="1985"/>
                            <a:pt x="2000" y="1990"/>
                            <a:pt x="2000" y="1995"/>
                          </a:cubicBezTo>
                          <a:cubicBezTo>
                            <a:pt x="2000" y="2000"/>
                            <a:pt x="2000" y="2000"/>
                            <a:pt x="2000" y="2000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 w="25400" cap="flat" cmpd="sng">
                      <a:solidFill>
                        <a:srgbClr val="0A2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764" name="Text Box 53"/>
                  <p:cNvSpPr txBox="1"/>
                  <p:nvPr/>
                </p:nvSpPr>
                <p:spPr>
                  <a:xfrm>
                    <a:off x="5238711" y="2132700"/>
                    <a:ext cx="1168353" cy="10010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zh-CN" altLang="en-US">
                        <a:latin typeface="微软雅黑" panose="020B0503020204020204" charset="-122"/>
                        <a:ea typeface="微软雅黑" panose="020B0503020204020204" charset="-122"/>
                      </a:rPr>
                      <a:t>侧面</a:t>
                    </a:r>
                    <a:endParaRPr lang="en-US" altLang="zh-CN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  <a:p>
                    <a:pPr algn="l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zh-CN" altLang="en-US">
                        <a:latin typeface="微软雅黑" panose="020B0503020204020204" charset="-122"/>
                        <a:ea typeface="微软雅黑" panose="020B0503020204020204" charset="-122"/>
                      </a:rPr>
                      <a:t>展开图</a:t>
                    </a:r>
                  </a:p>
                </p:txBody>
              </p:sp>
            </p:grpSp>
            <p:sp>
              <p:nvSpPr>
                <p:cNvPr id="30765" name="Text Box 25"/>
                <p:cNvSpPr txBox="1"/>
                <p:nvPr/>
              </p:nvSpPr>
              <p:spPr>
                <a:xfrm>
                  <a:off x="4860032" y="3861048"/>
                  <a:ext cx="582612" cy="4572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r</a:t>
                  </a:r>
                </a:p>
              </p:txBody>
            </p:sp>
          </p:grpSp>
          <p:sp>
            <p:nvSpPr>
              <p:cNvPr id="30766" name="椭圆 62"/>
              <p:cNvSpPr/>
              <p:nvPr/>
            </p:nvSpPr>
            <p:spPr>
              <a:xfrm>
                <a:off x="2673158" y="4801612"/>
                <a:ext cx="936104" cy="955437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67" name="Text Box 53"/>
            <p:cNvSpPr txBox="1"/>
            <p:nvPr/>
          </p:nvSpPr>
          <p:spPr>
            <a:xfrm>
              <a:off x="2747268" y="5080036"/>
              <a:ext cx="807742" cy="3682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底面</a:t>
              </a:r>
            </a:p>
          </p:txBody>
        </p:sp>
      </p:grpSp>
      <p:sp>
        <p:nvSpPr>
          <p:cNvPr id="20" name="Rectangle 17"/>
          <p:cNvSpPr/>
          <p:nvPr/>
        </p:nvSpPr>
        <p:spPr>
          <a:xfrm>
            <a:off x="5455920" y="4788535"/>
            <a:ext cx="5576570" cy="119888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其侧面展开图扇形的半径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母线的长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</a:p>
          <a:p>
            <a:pPr marL="457200" indent="-4572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侧面展开图扇形的弧长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底面周长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1507" grpId="0" animBg="1"/>
      <p:bldP spid="21516" grpId="0" animBg="1"/>
      <p:bldP spid="21517" grpId="0" animBg="1"/>
      <p:bldP spid="215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4980" y="213360"/>
            <a:ext cx="2044700" cy="521970"/>
            <a:chOff x="752" y="350"/>
            <a:chExt cx="3220" cy="822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获取新知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33705" y="688975"/>
            <a:ext cx="565785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知识点一：弧长和扇形面积的计算</a:t>
            </a:r>
          </a:p>
        </p:txBody>
      </p:sp>
      <p:sp>
        <p:nvSpPr>
          <p:cNvPr id="127023" name="Oval 47"/>
          <p:cNvSpPr>
            <a:spLocks noChangeArrowheads="1"/>
          </p:cNvSpPr>
          <p:nvPr/>
        </p:nvSpPr>
        <p:spPr bwMode="auto">
          <a:xfrm>
            <a:off x="7397442" y="1822450"/>
            <a:ext cx="2357454" cy="23764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7397442" y="1814513"/>
            <a:ext cx="2357454" cy="23764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1" name="Oval 5"/>
          <p:cNvSpPr>
            <a:spLocks noChangeAspect="1" noChangeArrowheads="1"/>
          </p:cNvSpPr>
          <p:nvPr/>
        </p:nvSpPr>
        <p:spPr bwMode="auto">
          <a:xfrm>
            <a:off x="8281670" y="3003550"/>
            <a:ext cx="36513" cy="365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 flipV="1">
            <a:off x="8299133" y="2314563"/>
            <a:ext cx="1241449" cy="70644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8294370" y="3028950"/>
            <a:ext cx="1317650" cy="64293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7"/>
          <p:cNvGrpSpPr/>
          <p:nvPr/>
        </p:nvGrpSpPr>
        <p:grpSpPr>
          <a:xfrm>
            <a:off x="9523121" y="2309813"/>
            <a:ext cx="231775" cy="1323975"/>
            <a:chOff x="4782" y="1791"/>
            <a:chExt cx="146" cy="834"/>
          </a:xfrm>
        </p:grpSpPr>
        <p:sp>
          <p:nvSpPr>
            <p:cNvPr id="126991" name="Freeform 15"/>
            <p:cNvSpPr/>
            <p:nvPr/>
          </p:nvSpPr>
          <p:spPr bwMode="auto">
            <a:xfrm>
              <a:off x="4782" y="1791"/>
              <a:ext cx="146" cy="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08"/>
                </a:cxn>
                <a:cxn ang="0">
                  <a:pos x="126" y="279"/>
                </a:cxn>
                <a:cxn ang="0">
                  <a:pos x="138" y="519"/>
                </a:cxn>
                <a:cxn ang="0">
                  <a:pos x="75" y="750"/>
                </a:cxn>
              </a:cxnLst>
              <a:rect l="0" t="0" r="r" b="b"/>
              <a:pathLst>
                <a:path w="146" h="750">
                  <a:moveTo>
                    <a:pt x="0" y="0"/>
                  </a:moveTo>
                  <a:cubicBezTo>
                    <a:pt x="22" y="30"/>
                    <a:pt x="45" y="61"/>
                    <a:pt x="66" y="108"/>
                  </a:cubicBezTo>
                  <a:cubicBezTo>
                    <a:pt x="87" y="155"/>
                    <a:pt x="114" y="211"/>
                    <a:pt x="126" y="279"/>
                  </a:cubicBezTo>
                  <a:cubicBezTo>
                    <a:pt x="138" y="347"/>
                    <a:pt x="146" y="441"/>
                    <a:pt x="138" y="519"/>
                  </a:cubicBezTo>
                  <a:cubicBezTo>
                    <a:pt x="130" y="597"/>
                    <a:pt x="85" y="712"/>
                    <a:pt x="75" y="75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92" name="Freeform 16"/>
            <p:cNvSpPr/>
            <p:nvPr/>
          </p:nvSpPr>
          <p:spPr bwMode="auto">
            <a:xfrm>
              <a:off x="4812" y="2535"/>
              <a:ext cx="45" cy="9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0"/>
                </a:cxn>
              </a:cxnLst>
              <a:rect l="0" t="0" r="r" b="b"/>
              <a:pathLst>
                <a:path w="45" h="90">
                  <a:moveTo>
                    <a:pt x="45" y="0"/>
                  </a:moveTo>
                  <a:cubicBezTo>
                    <a:pt x="26" y="38"/>
                    <a:pt x="7" y="76"/>
                    <a:pt x="0" y="9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410816" y="1403650"/>
            <a:ext cx="5516880" cy="12909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dirty="0"/>
              <a:t>　一条弧和经过这条</a:t>
            </a:r>
            <a:r>
              <a:rPr lang="zh-CN" altLang="en-US" sz="2800" dirty="0" smtClean="0"/>
              <a:t>弧端点</a:t>
            </a:r>
            <a:r>
              <a:rPr lang="zh-CN" altLang="en-US" sz="2800" dirty="0"/>
              <a:t>的两条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/>
              <a:t>半径所组成的图形叫做</a:t>
            </a:r>
            <a:r>
              <a:rPr lang="zh-CN" altLang="en-US" sz="28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扇形</a:t>
            </a:r>
            <a:r>
              <a:rPr lang="en-US" altLang="zh-CN" sz="32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/>
              <a:t>　</a:t>
            </a:r>
          </a:p>
        </p:txBody>
      </p:sp>
      <p:sp>
        <p:nvSpPr>
          <p:cNvPr id="127015" name="Freeform 39"/>
          <p:cNvSpPr/>
          <p:nvPr/>
        </p:nvSpPr>
        <p:spPr bwMode="auto">
          <a:xfrm>
            <a:off x="8366760" y="2342515"/>
            <a:ext cx="1389380" cy="1267460"/>
          </a:xfrm>
          <a:custGeom>
            <a:avLst/>
            <a:gdLst/>
            <a:ahLst/>
            <a:cxnLst>
              <a:cxn ang="0">
                <a:pos x="585" y="0"/>
              </a:cxn>
              <a:cxn ang="0">
                <a:pos x="657" y="132"/>
              </a:cxn>
              <a:cxn ang="0">
                <a:pos x="693" y="237"/>
              </a:cxn>
              <a:cxn ang="0">
                <a:pos x="711" y="378"/>
              </a:cxn>
              <a:cxn ang="0">
                <a:pos x="705" y="522"/>
              </a:cxn>
              <a:cxn ang="0">
                <a:pos x="666" y="669"/>
              </a:cxn>
              <a:cxn ang="0">
                <a:pos x="603" y="801"/>
              </a:cxn>
              <a:cxn ang="0">
                <a:pos x="0" y="426"/>
              </a:cxn>
              <a:cxn ang="0">
                <a:pos x="585" y="0"/>
              </a:cxn>
            </a:cxnLst>
            <a:rect l="0" t="0" r="r" b="b"/>
            <a:pathLst>
              <a:path w="711" h="801">
                <a:moveTo>
                  <a:pt x="585" y="0"/>
                </a:moveTo>
                <a:lnTo>
                  <a:pt x="657" y="132"/>
                </a:lnTo>
                <a:lnTo>
                  <a:pt x="693" y="237"/>
                </a:lnTo>
                <a:lnTo>
                  <a:pt x="711" y="378"/>
                </a:lnTo>
                <a:lnTo>
                  <a:pt x="705" y="522"/>
                </a:lnTo>
                <a:lnTo>
                  <a:pt x="666" y="669"/>
                </a:lnTo>
                <a:lnTo>
                  <a:pt x="603" y="801"/>
                </a:lnTo>
                <a:lnTo>
                  <a:pt x="0" y="426"/>
                </a:lnTo>
                <a:lnTo>
                  <a:pt x="585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noFill/>
            <a:prstDash val="solid"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6" name="Text Box 40"/>
          <p:cNvSpPr txBox="1">
            <a:spLocks noChangeArrowheads="1"/>
          </p:cNvSpPr>
          <p:nvPr/>
        </p:nvSpPr>
        <p:spPr bwMode="auto">
          <a:xfrm>
            <a:off x="9456446" y="1885936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9456446" y="3571876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7018" name="Text Box 42"/>
          <p:cNvSpPr txBox="1">
            <a:spLocks noChangeArrowheads="1"/>
          </p:cNvSpPr>
          <p:nvPr/>
        </p:nvSpPr>
        <p:spPr bwMode="auto">
          <a:xfrm>
            <a:off x="7943533" y="2736850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27019" name="Text Box 43"/>
          <p:cNvSpPr txBox="1">
            <a:spLocks noChangeArrowheads="1"/>
          </p:cNvSpPr>
          <p:nvPr/>
        </p:nvSpPr>
        <p:spPr bwMode="auto">
          <a:xfrm>
            <a:off x="7326004" y="3814762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7028" name="Text Box 52"/>
          <p:cNvSpPr txBox="1">
            <a:spLocks noChangeArrowheads="1"/>
          </p:cNvSpPr>
          <p:nvPr/>
        </p:nvSpPr>
        <p:spPr bwMode="auto">
          <a:xfrm>
            <a:off x="394970" y="5277485"/>
            <a:ext cx="9001760" cy="1038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dirty="0"/>
              <a:t>　　在同圆或等圆中，由于相等的圆心角所对的弧相等，</a:t>
            </a:r>
          </a:p>
          <a:p>
            <a:pPr algn="l">
              <a:lnSpc>
                <a:spcPct val="110000"/>
              </a:lnSpc>
            </a:pPr>
            <a:r>
              <a:rPr lang="zh-CN" altLang="en-US" sz="2800" dirty="0"/>
              <a:t>所以具有相等圆心角的扇形，其面积也相等</a:t>
            </a:r>
            <a:r>
              <a:rPr lang="en-US" altLang="zh-CN" sz="2800" dirty="0"/>
              <a:t>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73710" y="2599690"/>
            <a:ext cx="5560060" cy="1029970"/>
            <a:chOff x="746" y="4094"/>
            <a:chExt cx="8756" cy="1622"/>
          </a:xfrm>
        </p:grpSpPr>
        <p:sp>
          <p:nvSpPr>
            <p:cNvPr id="127020" name="Text Box 44"/>
            <p:cNvSpPr txBox="1">
              <a:spLocks noChangeArrowheads="1"/>
            </p:cNvSpPr>
            <p:nvPr/>
          </p:nvSpPr>
          <p:spPr bwMode="auto">
            <a:xfrm>
              <a:off x="746" y="4216"/>
              <a:ext cx="8757" cy="150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800" dirty="0"/>
                <a:t>       </a:t>
              </a:r>
              <a:r>
                <a:rPr lang="zh-CN" altLang="en-US" sz="2800" dirty="0"/>
                <a:t>在</a:t>
              </a:r>
              <a:r>
                <a:rPr lang="zh-CN" altLang="en-US" sz="2800" dirty="0">
                  <a:latin typeface="宋体" panose="02010600030101010101" pitchFamily="2" charset="-122"/>
                </a:rPr>
                <a:t>⊙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O</a:t>
              </a:r>
              <a:r>
                <a:rPr lang="zh-CN" altLang="en-US" sz="2800" dirty="0"/>
                <a:t>中，由半径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OA</a:t>
              </a:r>
              <a:r>
                <a:rPr lang="en-US" altLang="zh-CN" sz="2800" dirty="0"/>
                <a:t>,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OB</a:t>
              </a:r>
              <a:r>
                <a:rPr lang="zh-CN" altLang="en-US" sz="2800" dirty="0"/>
                <a:t>和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zh-CN" altLang="en-US" sz="2800" dirty="0"/>
            </a:p>
            <a:p>
              <a:pPr algn="l"/>
              <a:r>
                <a:rPr lang="zh-CN" altLang="en-US" sz="2800" dirty="0"/>
                <a:t>所构成的图形是扇形</a:t>
              </a:r>
              <a:r>
                <a:rPr lang="en-US" altLang="zh-CN" sz="2800" dirty="0"/>
                <a:t>.</a:t>
              </a:r>
            </a:p>
          </p:txBody>
        </p:sp>
        <p:sp>
          <p:nvSpPr>
            <p:cNvPr id="49181" name="Text Box 29"/>
            <p:cNvSpPr txBox="1"/>
            <p:nvPr/>
          </p:nvSpPr>
          <p:spPr>
            <a:xfrm>
              <a:off x="8566" y="4094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055" y="3729355"/>
            <a:ext cx="5695950" cy="1074420"/>
            <a:chOff x="693" y="5873"/>
            <a:chExt cx="8970" cy="1692"/>
          </a:xfrm>
        </p:grpSpPr>
        <p:sp>
          <p:nvSpPr>
            <p:cNvPr id="127025" name="Text Box 49"/>
            <p:cNvSpPr txBox="1">
              <a:spLocks noChangeArrowheads="1"/>
            </p:cNvSpPr>
            <p:nvPr/>
          </p:nvSpPr>
          <p:spPr bwMode="auto">
            <a:xfrm>
              <a:off x="693" y="6065"/>
              <a:ext cx="8970" cy="150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dirty="0"/>
                <a:t>       </a:t>
              </a:r>
              <a:r>
                <a:rPr lang="zh-CN" altLang="en-US" sz="2800" dirty="0"/>
                <a:t>在</a:t>
              </a:r>
              <a:r>
                <a:rPr lang="zh-CN" altLang="en-US" sz="2800" dirty="0">
                  <a:latin typeface="宋体" panose="02010600030101010101" pitchFamily="2" charset="-122"/>
                </a:rPr>
                <a:t>⊙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O</a:t>
              </a:r>
              <a:r>
                <a:rPr lang="zh-CN" altLang="en-US" sz="2800" dirty="0"/>
                <a:t>中，由半径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OA</a:t>
              </a:r>
              <a:r>
                <a:rPr lang="en-US" altLang="zh-CN" sz="2800" dirty="0"/>
                <a:t>,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OB</a:t>
              </a:r>
              <a:r>
                <a:rPr lang="zh-CN" altLang="en-US" sz="2800" dirty="0"/>
                <a:t>和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ACB</a:t>
              </a:r>
              <a:endParaRPr lang="en-US" altLang="zh-CN" sz="2800" dirty="0"/>
            </a:p>
            <a:p>
              <a:pPr algn="l"/>
              <a:r>
                <a:rPr lang="zh-CN" altLang="en-US" sz="2800" dirty="0"/>
                <a:t>所构成的图形是扇形</a:t>
              </a:r>
              <a:r>
                <a:rPr lang="en-US" altLang="zh-CN" sz="2800" dirty="0"/>
                <a:t>.</a:t>
              </a:r>
            </a:p>
          </p:txBody>
        </p:sp>
        <p:sp>
          <p:nvSpPr>
            <p:cNvPr id="7" name="Text Box 29"/>
            <p:cNvSpPr txBox="1"/>
            <p:nvPr/>
          </p:nvSpPr>
          <p:spPr>
            <a:xfrm>
              <a:off x="8612" y="5873"/>
              <a:ext cx="84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</a:rPr>
                <a:t>⌒</a:t>
              </a:r>
            </a:p>
          </p:txBody>
        </p:sp>
      </p:grpSp>
      <p:pic>
        <p:nvPicPr>
          <p:cNvPr id="12702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49100" y="112522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23" grpId="0" animBg="1"/>
      <p:bldP spid="126982" grpId="0" animBg="1"/>
      <p:bldP spid="126983" grpId="0" animBg="1"/>
      <p:bldP spid="1270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368935" y="859790"/>
            <a:ext cx="1008126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弧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是圆的一部分，弧长就是圆周长的一部分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在半径为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的圆中，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360º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的圆心角所对的弧长就是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____________.</a:t>
            </a:r>
          </a:p>
        </p:txBody>
      </p:sp>
      <p:grpSp>
        <p:nvGrpSpPr>
          <p:cNvPr id="27" name="Group 42"/>
          <p:cNvGrpSpPr/>
          <p:nvPr/>
        </p:nvGrpSpPr>
        <p:grpSpPr>
          <a:xfrm>
            <a:off x="5052371" y="1651000"/>
            <a:ext cx="2226557" cy="522288"/>
            <a:chOff x="3753" y="2777"/>
            <a:chExt cx="1406" cy="329"/>
          </a:xfrm>
        </p:grpSpPr>
        <p:graphicFrame>
          <p:nvGraphicFramePr>
            <p:cNvPr id="28" name="Object 44"/>
            <p:cNvGraphicFramePr>
              <a:graphicFrameLocks noChangeAspect="1"/>
            </p:cNvGraphicFramePr>
            <p:nvPr/>
          </p:nvGraphicFramePr>
          <p:xfrm>
            <a:off x="4450" y="2831"/>
            <a:ext cx="70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r:id="rId3" imgW="13411200" imgH="4267200" progId="Equation.DSMT4">
                    <p:embed/>
                  </p:oleObj>
                </mc:Choice>
                <mc:Fallback>
                  <p:oleObj r:id="rId3" imgW="134112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50" y="2831"/>
                          <a:ext cx="709" cy="2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753" y="2777"/>
              <a:ext cx="1383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圆周长              </a:t>
              </a:r>
            </a:p>
          </p:txBody>
        </p:sp>
      </p:grpSp>
      <p:sp>
        <p:nvSpPr>
          <p:cNvPr id="149" name="Rectangle 38"/>
          <p:cNvSpPr>
            <a:spLocks noChangeArrowheads="1"/>
          </p:cNvSpPr>
          <p:nvPr/>
        </p:nvSpPr>
        <p:spPr bwMode="auto">
          <a:xfrm>
            <a:off x="550545" y="2651760"/>
            <a:ext cx="62109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</a:rPr>
              <a:t>）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º</a:t>
            </a:r>
            <a:r>
              <a:rPr lang="zh-CN" altLang="en-US" sz="2800">
                <a:latin typeface="Times New Roman" panose="02020603050405020304" pitchFamily="18" charset="0"/>
              </a:rPr>
              <a:t>的圆心角所对的弧长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l </a:t>
            </a:r>
            <a:r>
              <a:rPr lang="zh-CN" altLang="en-US" sz="2800">
                <a:latin typeface="Times New Roman" panose="02020603050405020304" pitchFamily="18" charset="0"/>
              </a:rPr>
              <a:t>是：</a:t>
            </a:r>
          </a:p>
        </p:txBody>
      </p:sp>
      <p:sp>
        <p:nvSpPr>
          <p:cNvPr id="150" name="Rectangle 39"/>
          <p:cNvSpPr>
            <a:spLocks noChangeArrowheads="1"/>
          </p:cNvSpPr>
          <p:nvPr/>
        </p:nvSpPr>
        <p:spPr bwMode="auto">
          <a:xfrm>
            <a:off x="550594" y="4436155"/>
            <a:ext cx="56159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</a:rPr>
              <a:t>）</a:t>
            </a: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º</a:t>
            </a:r>
            <a:r>
              <a:rPr lang="zh-CN" altLang="en-US" sz="2800">
                <a:latin typeface="Times New Roman" panose="02020603050405020304" pitchFamily="18" charset="0"/>
              </a:rPr>
              <a:t>的圆心角所对的弧长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l </a:t>
            </a:r>
            <a:r>
              <a:rPr lang="zh-CN" altLang="en-US" sz="2800">
                <a:latin typeface="Times New Roman" panose="02020603050405020304" pitchFamily="18" charset="0"/>
              </a:rPr>
              <a:t>是：</a:t>
            </a:r>
          </a:p>
        </p:txBody>
      </p:sp>
      <p:graphicFrame>
        <p:nvGraphicFramePr>
          <p:cNvPr id="151" name="Object 48"/>
          <p:cNvGraphicFramePr>
            <a:graphicFrameLocks noChangeAspect="1"/>
          </p:cNvGraphicFramePr>
          <p:nvPr/>
        </p:nvGraphicFramePr>
        <p:xfrm>
          <a:off x="6017215" y="2550567"/>
          <a:ext cx="245268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5" imgW="29260800" imgH="9448800" progId="Equation.DSMT4">
                  <p:embed/>
                </p:oleObj>
              </mc:Choice>
              <mc:Fallback>
                <p:oleObj r:id="rId5" imgW="292608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7215" y="2550567"/>
                        <a:ext cx="2452687" cy="788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62"/>
          <p:cNvGraphicFramePr>
            <a:graphicFrameLocks noChangeAspect="1"/>
          </p:cNvGraphicFramePr>
          <p:nvPr/>
        </p:nvGraphicFramePr>
        <p:xfrm>
          <a:off x="6067295" y="4336594"/>
          <a:ext cx="251301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7" imgW="29870400" imgH="9448800" progId="Equation.DSMT4">
                  <p:embed/>
                </p:oleObj>
              </mc:Choice>
              <mc:Fallback>
                <p:oleObj r:id="rId7" imgW="298704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67295" y="4336594"/>
                        <a:ext cx="2513012" cy="788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912860" y="1989455"/>
            <a:ext cx="2466340" cy="245872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9" grpId="0"/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272821" y="727529"/>
            <a:ext cx="10662787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扇形是圆周的一部分，扇形面积就是圆面积的一部分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在半径为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的圆中，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360º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的圆心角所对的扇形的面积就是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____________.</a:t>
            </a:r>
          </a:p>
        </p:txBody>
      </p:sp>
      <p:grpSp>
        <p:nvGrpSpPr>
          <p:cNvPr id="33" name="Group 42"/>
          <p:cNvGrpSpPr/>
          <p:nvPr/>
        </p:nvGrpSpPr>
        <p:grpSpPr>
          <a:xfrm>
            <a:off x="7212452" y="1522730"/>
            <a:ext cx="2128374" cy="522288"/>
            <a:chOff x="3475" y="2931"/>
            <a:chExt cx="1344" cy="329"/>
          </a:xfrm>
        </p:grpSpPr>
        <p:graphicFrame>
          <p:nvGraphicFramePr>
            <p:cNvPr id="34" name="Object 44"/>
            <p:cNvGraphicFramePr>
              <a:graphicFrameLocks noChangeAspect="1"/>
            </p:cNvGraphicFramePr>
            <p:nvPr/>
          </p:nvGraphicFramePr>
          <p:xfrm>
            <a:off x="4213" y="2938"/>
            <a:ext cx="60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r:id="rId3" imgW="520700" imgH="203200" progId="Equation.DSMT4">
                    <p:embed/>
                  </p:oleObj>
                </mc:Choice>
                <mc:Fallback>
                  <p:oleObj r:id="rId3" imgW="520700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13" y="2938"/>
                          <a:ext cx="606" cy="2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3475" y="2931"/>
              <a:ext cx="848" cy="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圆面积         </a:t>
              </a:r>
            </a:p>
          </p:txBody>
        </p:sp>
      </p:grpSp>
      <p:sp>
        <p:nvSpPr>
          <p:cNvPr id="149" name="Rectangle 38"/>
          <p:cNvSpPr>
            <a:spLocks noChangeArrowheads="1"/>
          </p:cNvSpPr>
          <p:nvPr/>
        </p:nvSpPr>
        <p:spPr bwMode="auto">
          <a:xfrm>
            <a:off x="100330" y="2731770"/>
            <a:ext cx="62109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</a:rPr>
              <a:t>）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º</a:t>
            </a:r>
            <a:r>
              <a:rPr lang="zh-CN" altLang="en-US" sz="2800">
                <a:latin typeface="Times New Roman" panose="02020603050405020304" pitchFamily="18" charset="0"/>
              </a:rPr>
              <a:t>的圆心角所对的扇形面积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zh-CN" altLang="en-US" sz="2800">
                <a:latin typeface="Times New Roman" panose="02020603050405020304" pitchFamily="18" charset="0"/>
              </a:rPr>
              <a:t>是：</a:t>
            </a:r>
          </a:p>
        </p:txBody>
      </p:sp>
      <p:sp>
        <p:nvSpPr>
          <p:cNvPr id="150" name="Rectangle 39"/>
          <p:cNvSpPr>
            <a:spLocks noChangeArrowheads="1"/>
          </p:cNvSpPr>
          <p:nvPr/>
        </p:nvSpPr>
        <p:spPr bwMode="auto">
          <a:xfrm>
            <a:off x="186104" y="4528230"/>
            <a:ext cx="56254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</a:rPr>
              <a:t>）</a:t>
            </a: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º</a:t>
            </a:r>
            <a:r>
              <a:rPr lang="zh-CN" altLang="en-US" sz="2800">
                <a:latin typeface="Times New Roman" panose="02020603050405020304" pitchFamily="18" charset="0"/>
              </a:rPr>
              <a:t>的圆心角所对的弧长</a:t>
            </a:r>
            <a:r>
              <a:rPr lang="en-US" sz="2800">
                <a:latin typeface="Times New Roman" panose="02020603050405020304" pitchFamily="18" charset="0"/>
              </a:rPr>
              <a:t>S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</a:rPr>
              <a:t>是：</a:t>
            </a:r>
          </a:p>
        </p:txBody>
      </p:sp>
      <p:graphicFrame>
        <p:nvGraphicFramePr>
          <p:cNvPr id="151" name="Object 48"/>
          <p:cNvGraphicFramePr>
            <a:graphicFrameLocks noChangeAspect="1"/>
          </p:cNvGraphicFramePr>
          <p:nvPr/>
        </p:nvGraphicFramePr>
        <p:xfrm>
          <a:off x="6196330" y="2593975"/>
          <a:ext cx="2448560" cy="8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5" imgW="1282700" imgH="419100" progId="Equation.DSMT4">
                  <p:embed/>
                </p:oleObj>
              </mc:Choice>
              <mc:Fallback>
                <p:oleObj r:id="rId5" imgW="12827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6330" y="2593975"/>
                        <a:ext cx="2448560" cy="8077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62"/>
          <p:cNvGraphicFramePr>
            <a:graphicFrameLocks noChangeAspect="1"/>
          </p:cNvGraphicFramePr>
          <p:nvPr/>
        </p:nvGraphicFramePr>
        <p:xfrm>
          <a:off x="5601653" y="4395470"/>
          <a:ext cx="3528695" cy="82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7" imgW="1803400" imgH="419100" progId="Equation.DSMT4">
                  <p:embed/>
                </p:oleObj>
              </mc:Choice>
              <mc:Fallback>
                <p:oleObj r:id="rId7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1653" y="4395470"/>
                        <a:ext cx="3528695" cy="824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136380" y="2414905"/>
            <a:ext cx="2353310" cy="234569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9" grpId="0"/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1590" y="1087755"/>
            <a:ext cx="1654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弧长公式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166495" y="2430780"/>
            <a:ext cx="2814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扇形面积公式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06520" y="862330"/>
            <a:ext cx="3707765" cy="882650"/>
            <a:chOff x="6152" y="1358"/>
            <a:chExt cx="5839" cy="1390"/>
          </a:xfrm>
        </p:grpSpPr>
        <p:graphicFrame>
          <p:nvGraphicFramePr>
            <p:cNvPr id="3075" name="Object 21"/>
            <p:cNvGraphicFramePr>
              <a:graphicFrameLocks noChangeAspect="1"/>
            </p:cNvGraphicFramePr>
            <p:nvPr/>
          </p:nvGraphicFramePr>
          <p:xfrm>
            <a:off x="6152" y="1358"/>
            <a:ext cx="4475" cy="1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r:id="rId4" imgW="1270000" imgH="393700" progId="Equation.DSMT4">
                    <p:embed/>
                  </p:oleObj>
                </mc:Choice>
                <mc:Fallback>
                  <p:oleObj r:id="rId4" imgW="12700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52" y="1358"/>
                          <a:ext cx="4475" cy="1390"/>
                        </a:xfrm>
                        <a:prstGeom prst="rect">
                          <a:avLst/>
                        </a:prstGeom>
                        <a:solidFill>
                          <a:srgbClr val="ADEBEB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1343" y="1843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latin typeface="Calibri" panose="020F0502020204030204" pitchFamily="34" charset="0"/>
                </a:rPr>
                <a:t>①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00170" y="2204085"/>
            <a:ext cx="3695700" cy="939800"/>
            <a:chOff x="6142" y="3471"/>
            <a:chExt cx="5820" cy="1480"/>
          </a:xfrm>
        </p:grpSpPr>
        <p:graphicFrame>
          <p:nvGraphicFramePr>
            <p:cNvPr id="9" name="Object 21"/>
            <p:cNvGraphicFramePr>
              <a:graphicFrameLocks noChangeAspect="1"/>
            </p:cNvGraphicFramePr>
            <p:nvPr/>
          </p:nvGraphicFramePr>
          <p:xfrm>
            <a:off x="6142" y="3471"/>
            <a:ext cx="3759" cy="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r:id="rId6" imgW="1066800" imgH="419100" progId="Equation.DSMT4">
                    <p:embed/>
                  </p:oleObj>
                </mc:Choice>
                <mc:Fallback>
                  <p:oleObj r:id="rId6" imgW="1066800" imgH="419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42" y="3471"/>
                          <a:ext cx="3759" cy="1480"/>
                        </a:xfrm>
                        <a:prstGeom prst="rect">
                          <a:avLst/>
                        </a:prstGeom>
                        <a:solidFill>
                          <a:srgbClr val="ADEBEB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11314" y="391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latin typeface="Calibri" panose="020F0502020204030204" pitchFamily="34" charset="0"/>
                </a:rPr>
                <a:t>②</a:t>
              </a: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200150" y="3314065"/>
            <a:ext cx="9825355" cy="2030095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</a:ln>
        </p:spPr>
        <p:txBody>
          <a:bodyPr wrap="square">
            <a:spAutoFit/>
          </a:bodyPr>
          <a:lstStyle/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i="0" u="none" strike="noStrike" kern="1200" cap="none" spc="0" normalizeH="0" baseline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公式中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的意义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表示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1°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圆心角的倍数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它是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不带单位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公式</a:t>
            </a:r>
            <a:r>
              <a:rPr kumimoji="1"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也揭示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弧长和扇形面积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之间的关系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4980" y="213360"/>
            <a:ext cx="2044700" cy="521970"/>
            <a:chOff x="752" y="350"/>
            <a:chExt cx="3220" cy="822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84835" y="901700"/>
            <a:ext cx="8290560" cy="2503170"/>
            <a:chOff x="921" y="1420"/>
            <a:chExt cx="13056" cy="3942"/>
          </a:xfrm>
        </p:grpSpPr>
        <p:grpSp>
          <p:nvGrpSpPr>
            <p:cNvPr id="4" name="组合 3"/>
            <p:cNvGrpSpPr/>
            <p:nvPr/>
          </p:nvGrpSpPr>
          <p:grpSpPr>
            <a:xfrm>
              <a:off x="921" y="1420"/>
              <a:ext cx="13056" cy="3942"/>
              <a:chOff x="921" y="1420"/>
              <a:chExt cx="13056" cy="3942"/>
            </a:xfrm>
          </p:grpSpPr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921" y="1420"/>
                <a:ext cx="13056" cy="3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 </a:t>
                </a:r>
                <a:r>
                  <a:rPr kumimoji="0" lang="en-US" altLang="zh-CN" sz="280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如图</a:t>
                </a:r>
                <a:r>
                  <a:rPr kumimoji="0" lang="zh-CN" altLang="en-US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⊙</a:t>
                </a:r>
                <a:r>
                  <a:rPr kumimoji="0" lang="en-US" altLang="zh-CN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的半径</a:t>
                </a:r>
                <a:r>
                  <a:rPr kumimoji="0" lang="zh-CN" altLang="en-US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为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 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cm.</a:t>
                </a:r>
                <a:endParaRPr kumimoji="0" lang="zh-CN" altLang="zh-CN" sz="2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(1)</a:t>
                </a:r>
                <a:r>
                  <a:rPr kumimoji="0" lang="zh-CN" altLang="en-US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如果∠</a:t>
                </a:r>
                <a:r>
                  <a:rPr kumimoji="0" lang="en-US" altLang="zh-CN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AOB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=100°</a:t>
                </a:r>
                <a:r>
                  <a:rPr kumimoji="0" lang="zh-CN" altLang="en-US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，求</a:t>
                </a:r>
                <a:r>
                  <a:rPr kumimoji="0" lang="en-US" altLang="zh-CN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AB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的长及扇形</a:t>
                </a:r>
                <a:r>
                  <a:rPr kumimoji="0" lang="en-US" altLang="zh-CN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AOB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的面积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4572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结</a:t>
                </a:r>
                <a:r>
                  <a:rPr kumimoji="0" lang="zh-CN" altLang="en-US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果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保留一位小数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lvl="0" indent="0" algn="l" defTabSz="4572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(2)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已知</a:t>
                </a:r>
                <a:r>
                  <a:rPr kumimoji="0" lang="en-US" altLang="zh-CN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BC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=25 cm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，求</a:t>
                </a:r>
                <a:r>
                  <a:rPr kumimoji="0" lang="zh-CN" altLang="en-US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∠</a:t>
                </a:r>
                <a:r>
                  <a:rPr kumimoji="0" lang="en-US" altLang="zh-CN" sz="28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BOC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的度数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.(</a:t>
                </a:r>
                <a:r>
                  <a:rPr kumimoji="0" lang="zh-CN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结果精</a:t>
                </a:r>
                <a:r>
                  <a:rPr kumimoji="0" lang="en-US" altLang="zh-CN" sz="2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确到1°)</a:t>
                </a:r>
              </a:p>
            </p:txBody>
          </p:sp>
          <p:sp>
            <p:nvSpPr>
              <p:cNvPr id="49181" name="Text Box 29"/>
              <p:cNvSpPr txBox="1"/>
              <p:nvPr/>
            </p:nvSpPr>
            <p:spPr>
              <a:xfrm>
                <a:off x="7043" y="2430"/>
                <a:ext cx="768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rial" panose="020B0604020202020204" pitchFamily="34" charset="0"/>
                  </a:rPr>
                  <a:t>⌒</a:t>
                </a:r>
              </a:p>
            </p:txBody>
          </p:sp>
        </p:grpSp>
        <p:sp>
          <p:nvSpPr>
            <p:cNvPr id="5" name="Text Box 29"/>
            <p:cNvSpPr txBox="1"/>
            <p:nvPr/>
          </p:nvSpPr>
          <p:spPr>
            <a:xfrm>
              <a:off x="2844" y="4322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⌒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29370" y="892810"/>
            <a:ext cx="2518410" cy="267081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08440" y="892810"/>
            <a:ext cx="2518410" cy="2670810"/>
          </a:xfrm>
          <a:prstGeom prst="rect">
            <a:avLst/>
          </a:prstGeom>
        </p:spPr>
      </p:pic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2677160" y="1362075"/>
          <a:ext cx="5990590" cy="72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4" imgW="3340100" imgH="405765" progId="Equation.DSMT4">
                  <p:embed/>
                </p:oleObj>
              </mc:Choice>
              <mc:Fallback>
                <p:oleObj r:id="rId4" imgW="3340100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7160" y="1362075"/>
                        <a:ext cx="5990590" cy="728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483870" y="724535"/>
            <a:ext cx="9256395" cy="4871720"/>
            <a:chOff x="762" y="1141"/>
            <a:chExt cx="14577" cy="7672"/>
          </a:xfrm>
        </p:grpSpPr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762" y="1141"/>
              <a:ext cx="14577" cy="7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解：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(1) </a:t>
              </a:r>
              <a:r>
                <a:rPr kumimoji="0" lang="en-US" altLang="zh-CN" sz="28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=10 cm</a:t>
              </a: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∠</a:t>
              </a:r>
              <a:r>
                <a:rPr kumimoji="0" lang="en-US" altLang="zh-CN" sz="28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AOB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=100°</a:t>
              </a: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，由弧长和扇形面积公式，</a:t>
              </a:r>
            </a:p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得 </a:t>
              </a:r>
            </a:p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所以</a:t>
              </a:r>
              <a:r>
                <a:rPr kumimoji="0" lang="en-US" altLang="zh-CN" sz="28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</a:t>
              </a: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的长约为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17. 4 cm</a:t>
              </a: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，扇形</a:t>
              </a:r>
              <a:r>
                <a:rPr kumimoji="0" lang="en-US" altLang="zh-CN" sz="28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AOB</a:t>
              </a: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的面积约为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87. 2 cm</a:t>
              </a:r>
              <a:r>
                <a:rPr kumimoji="0" lang="en-US" altLang="zh-C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(2)</a:t>
              </a:r>
              <a:r>
                <a:rPr kumimoji="0" lang="en-US" altLang="zh-CN" sz="28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=10 cm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    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=25 cm</a:t>
              </a:r>
              <a:r>
                <a:rPr kumimoji="0" lang="zh-C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，由弧长公式，得 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altLang="zh-CN" sz="2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altLang="zh-CN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所以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∠</a:t>
              </a:r>
              <a:r>
                <a:rPr kumimoji="0" lang="en-US" altLang="zh-CN" sz="28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BOC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约为143°.</a:t>
              </a:r>
            </a:p>
          </p:txBody>
        </p:sp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2600" y="3401"/>
            <a:ext cx="11112" cy="1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r:id="rId6" imgW="3898900" imgH="419100" progId="Equation.DSMT4">
                    <p:embed/>
                  </p:oleObj>
                </mc:Choice>
                <mc:Fallback>
                  <p:oleObj r:id="rId6" imgW="3898900" imgH="419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00" y="3401"/>
                          <a:ext cx="11112" cy="1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4931" y="5759"/>
            <a:ext cx="706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r:id="rId8" imgW="228600" imgH="254000" progId="Equation.DSMT4">
                    <p:embed/>
                  </p:oleObj>
                </mc:Choice>
                <mc:Fallback>
                  <p:oleObj r:id="rId8" imgW="228600" imgH="254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31" y="5759"/>
                          <a:ext cx="706" cy="7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576070" y="4173855"/>
          <a:ext cx="3249295" cy="76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r:id="rId10" imgW="1840865" imgH="431800" progId="Equation.DSMT4">
                  <p:embed/>
                </p:oleObj>
              </mc:Choice>
              <mc:Fallback>
                <p:oleObj r:id="rId10" imgW="1840865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76070" y="4173855"/>
                        <a:ext cx="3249295" cy="762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1" name="Text Box 29"/>
          <p:cNvSpPr txBox="1"/>
          <p:nvPr/>
        </p:nvSpPr>
        <p:spPr>
          <a:xfrm>
            <a:off x="2117090" y="2984500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⌒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29895" y="329565"/>
            <a:ext cx="2044700" cy="521970"/>
            <a:chOff x="752" y="350"/>
            <a:chExt cx="3220" cy="822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获取新知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2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423545" y="921385"/>
            <a:ext cx="446659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知识点二：圆锥的有关计算</a:t>
            </a:r>
          </a:p>
        </p:txBody>
      </p:sp>
      <p:sp>
        <p:nvSpPr>
          <p:cNvPr id="36" name="矩形 35"/>
          <p:cNvSpPr/>
          <p:nvPr/>
        </p:nvSpPr>
        <p:spPr>
          <a:xfrm>
            <a:off x="386080" y="1294765"/>
            <a:ext cx="90239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圆锥是由一个底面和一个侧面围成的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它的底面是一个圆，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侧面是一个曲面</a:t>
            </a:r>
            <a:r>
              <a:rPr lang="en-US" altLang="zh-CN" sz="2800" dirty="0" smtClean="0"/>
              <a:t>.</a:t>
            </a:r>
          </a:p>
        </p:txBody>
      </p:sp>
      <p:sp>
        <p:nvSpPr>
          <p:cNvPr id="37" name="Text Box 2"/>
          <p:cNvSpPr txBox="1"/>
          <p:nvPr/>
        </p:nvSpPr>
        <p:spPr>
          <a:xfrm>
            <a:off x="480060" y="4202430"/>
            <a:ext cx="78066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noProof="1">
                <a:solidFill>
                  <a:srgbClr val="FF0000"/>
                </a:solidFill>
                <a:latin typeface="+mj-lt"/>
                <a:ea typeface="+mj-ea"/>
              </a:rPr>
              <a:t>2.</a:t>
            </a:r>
            <a:r>
              <a:rPr lang="zh-CN" altLang="en-US" sz="2800" noProof="1">
                <a:solidFill>
                  <a:srgbClr val="FF0000"/>
                </a:solidFill>
                <a:latin typeface="+mj-lt"/>
                <a:ea typeface="+mj-ea"/>
              </a:rPr>
              <a:t>圆锥的母线</a:t>
            </a:r>
            <a:r>
              <a:rPr lang="en-US" altLang="zh-CN" sz="2800" noProof="1">
                <a:solidFill>
                  <a:srgbClr val="FF0000"/>
                </a:solidFill>
                <a:latin typeface="+mj-lt"/>
                <a:ea typeface="+mj-ea"/>
              </a:rPr>
              <a:t>(</a:t>
            </a:r>
            <a:r>
              <a:rPr lang="zh-CN" altLang="en-US" sz="2800" noProof="1">
                <a:solidFill>
                  <a:srgbClr val="FF0000"/>
                </a:solidFill>
                <a:latin typeface="+mj-lt"/>
                <a:ea typeface="+mj-ea"/>
              </a:rPr>
              <a:t>如图</a:t>
            </a:r>
            <a:r>
              <a:rPr lang="en-US" altLang="zh-CN" sz="2800" i="1" noProof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altLang="zh-CN" sz="2800" noProof="1">
                <a:solidFill>
                  <a:srgbClr val="FF0000"/>
                </a:solidFill>
                <a:latin typeface="+mj-lt"/>
                <a:ea typeface="+mj-ea"/>
              </a:rPr>
              <a:t>)</a:t>
            </a:r>
            <a:endParaRPr lang="zh-CN" altLang="en-US" sz="2800" noProof="1">
              <a:solidFill>
                <a:srgbClr val="0000FF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noProof="1" smtClean="0">
                <a:latin typeface="+mj-lt"/>
                <a:ea typeface="+mj-ea"/>
              </a:rPr>
              <a:t>把</a:t>
            </a:r>
            <a:r>
              <a:rPr lang="zh-CN" altLang="en-US" sz="2800" noProof="1">
                <a:latin typeface="+mj-lt"/>
                <a:ea typeface="+mj-ea"/>
              </a:rPr>
              <a:t>连接</a:t>
            </a:r>
            <a:r>
              <a:rPr lang="zh-CN" altLang="en-US" sz="2800" noProof="1">
                <a:solidFill>
                  <a:srgbClr val="0000FF"/>
                </a:solidFill>
                <a:latin typeface="+mj-lt"/>
                <a:ea typeface="+mj-ea"/>
              </a:rPr>
              <a:t>圆锥顶点</a:t>
            </a:r>
            <a:r>
              <a:rPr lang="zh-CN" altLang="en-US" sz="2800" noProof="1">
                <a:latin typeface="+mj-lt"/>
                <a:ea typeface="+mj-ea"/>
              </a:rPr>
              <a:t>和</a:t>
            </a:r>
            <a:r>
              <a:rPr lang="zh-CN" altLang="en-US" sz="2800" noProof="1">
                <a:solidFill>
                  <a:srgbClr val="0000FF"/>
                </a:solidFill>
                <a:latin typeface="+mj-lt"/>
                <a:ea typeface="+mj-ea"/>
              </a:rPr>
              <a:t>底面圆周上的任意一点</a:t>
            </a:r>
            <a:r>
              <a:rPr lang="zh-CN" altLang="en-US" sz="2800" noProof="1">
                <a:latin typeface="+mj-lt"/>
                <a:ea typeface="+mj-ea"/>
              </a:rPr>
              <a:t>的</a:t>
            </a:r>
            <a:r>
              <a:rPr lang="zh-CN" altLang="en-US" sz="2800" noProof="1">
                <a:solidFill>
                  <a:srgbClr val="0000FF"/>
                </a:solidFill>
                <a:latin typeface="+mj-lt"/>
                <a:ea typeface="+mj-ea"/>
              </a:rPr>
              <a:t>线段</a:t>
            </a:r>
            <a:r>
              <a:rPr lang="zh-CN" altLang="en-US" sz="2800" noProof="1">
                <a:latin typeface="+mj-lt"/>
                <a:ea typeface="+mj-ea"/>
              </a:rPr>
              <a:t>叫做圆锥的母线</a:t>
            </a:r>
            <a:r>
              <a:rPr lang="zh-CN" altLang="en-US" sz="2800" noProof="1">
                <a:solidFill>
                  <a:schemeClr val="tx2"/>
                </a:solidFill>
                <a:latin typeface="+mj-lt"/>
                <a:ea typeface="+mj-ea"/>
              </a:rPr>
              <a:t>。 </a:t>
            </a:r>
          </a:p>
        </p:txBody>
      </p:sp>
      <p:sp>
        <p:nvSpPr>
          <p:cNvPr id="38" name="Text Box 3"/>
          <p:cNvSpPr txBox="1"/>
          <p:nvPr/>
        </p:nvSpPr>
        <p:spPr>
          <a:xfrm>
            <a:off x="460375" y="2734945"/>
            <a:ext cx="45834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noProof="1">
                <a:solidFill>
                  <a:srgbClr val="FF0000"/>
                </a:solidFill>
                <a:latin typeface="+mj-lt"/>
                <a:ea typeface="+mj-ea"/>
              </a:rPr>
              <a:t>1.</a:t>
            </a:r>
            <a:r>
              <a:rPr lang="zh-CN" altLang="en-US" sz="2800" noProof="1">
                <a:solidFill>
                  <a:srgbClr val="FF0000"/>
                </a:solidFill>
                <a:latin typeface="+mj-lt"/>
                <a:ea typeface="+mj-ea"/>
              </a:rPr>
              <a:t>圆锥的高</a:t>
            </a:r>
            <a:r>
              <a:rPr lang="en-US" altLang="zh-CN" sz="2800" noProof="1">
                <a:solidFill>
                  <a:srgbClr val="FF0000"/>
                </a:solidFill>
                <a:latin typeface="+mj-lt"/>
                <a:ea typeface="+mj-ea"/>
              </a:rPr>
              <a:t>(</a:t>
            </a:r>
            <a:r>
              <a:rPr lang="zh-CN" altLang="en-US" sz="2800" noProof="1">
                <a:solidFill>
                  <a:srgbClr val="FF0000"/>
                </a:solidFill>
                <a:latin typeface="+mj-lt"/>
                <a:ea typeface="+mj-ea"/>
              </a:rPr>
              <a:t>如图</a:t>
            </a:r>
            <a:r>
              <a:rPr lang="en-US" altLang="zh-CN" sz="2800" i="1" noProof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en-US" altLang="zh-CN" sz="2800" noProof="1">
                <a:solidFill>
                  <a:srgbClr val="FF0000"/>
                </a:solidFill>
                <a:latin typeface="+mj-lt"/>
                <a:ea typeface="+mj-ea"/>
              </a:rPr>
              <a:t>)</a:t>
            </a:r>
            <a:endParaRPr lang="zh-CN" altLang="en-US" sz="2800" noProof="1">
              <a:solidFill>
                <a:srgbClr val="0000FF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noProof="1">
                <a:latin typeface="+mj-lt"/>
                <a:ea typeface="+mj-ea"/>
              </a:rPr>
              <a:t>连接</a:t>
            </a:r>
            <a:r>
              <a:rPr lang="zh-CN" altLang="en-US" sz="2800" noProof="1">
                <a:solidFill>
                  <a:srgbClr val="0000FF"/>
                </a:solidFill>
                <a:latin typeface="+mj-lt"/>
                <a:ea typeface="+mj-ea"/>
              </a:rPr>
              <a:t>顶点</a:t>
            </a:r>
            <a:r>
              <a:rPr lang="zh-CN" altLang="en-US" sz="2800" noProof="1">
                <a:latin typeface="+mj-lt"/>
                <a:ea typeface="+mj-ea"/>
              </a:rPr>
              <a:t>与</a:t>
            </a:r>
            <a:r>
              <a:rPr lang="zh-CN" altLang="en-US" sz="2800" noProof="1">
                <a:solidFill>
                  <a:srgbClr val="0000FF"/>
                </a:solidFill>
                <a:latin typeface="+mj-lt"/>
                <a:ea typeface="+mj-ea"/>
              </a:rPr>
              <a:t>底面圆心</a:t>
            </a:r>
            <a:r>
              <a:rPr lang="zh-CN" altLang="en-US" sz="2800" noProof="1">
                <a:latin typeface="+mj-lt"/>
                <a:ea typeface="+mj-ea"/>
              </a:rPr>
              <a:t>的</a:t>
            </a:r>
            <a:r>
              <a:rPr lang="zh-CN" altLang="en-US" sz="2800" noProof="1">
                <a:solidFill>
                  <a:srgbClr val="0000FF"/>
                </a:solidFill>
                <a:latin typeface="+mj-lt"/>
                <a:ea typeface="+mj-ea"/>
              </a:rPr>
              <a:t>线段</a:t>
            </a:r>
            <a:r>
              <a:rPr lang="en-US" altLang="zh-CN" sz="2800" noProof="1">
                <a:solidFill>
                  <a:schemeClr val="tx2"/>
                </a:solidFill>
                <a:latin typeface="+mj-lt"/>
                <a:ea typeface="+mj-ea"/>
              </a:rPr>
              <a:t>. </a:t>
            </a:r>
          </a:p>
        </p:txBody>
      </p:sp>
      <p:grpSp>
        <p:nvGrpSpPr>
          <p:cNvPr id="39" name="Group 35"/>
          <p:cNvGrpSpPr/>
          <p:nvPr/>
        </p:nvGrpSpPr>
        <p:grpSpPr>
          <a:xfrm>
            <a:off x="8704484" y="2839542"/>
            <a:ext cx="1905000" cy="2705100"/>
            <a:chOff x="0" y="0"/>
            <a:chExt cx="1200" cy="1704"/>
          </a:xfrm>
        </p:grpSpPr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6" y="1368"/>
              <a:ext cx="1182" cy="336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rgbClr val="993366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0" y="0"/>
              <a:ext cx="576" cy="15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576" y="0"/>
              <a:ext cx="624" cy="15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9063713" y="5005797"/>
            <a:ext cx="1066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9695084" y="5268417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Group 36"/>
          <p:cNvGrpSpPr/>
          <p:nvPr/>
        </p:nvGrpSpPr>
        <p:grpSpPr>
          <a:xfrm>
            <a:off x="9618884" y="2906217"/>
            <a:ext cx="304800" cy="2438400"/>
            <a:chOff x="0" y="0"/>
            <a:chExt cx="192" cy="1536"/>
          </a:xfrm>
        </p:grpSpPr>
        <p:grpSp>
          <p:nvGrpSpPr>
            <p:cNvPr id="46" name="Group 32"/>
            <p:cNvGrpSpPr/>
            <p:nvPr/>
          </p:nvGrpSpPr>
          <p:grpSpPr>
            <a:xfrm>
              <a:off x="48" y="1344"/>
              <a:ext cx="144" cy="144"/>
              <a:chOff x="0" y="0"/>
              <a:chExt cx="144" cy="144"/>
            </a:xfrm>
          </p:grpSpPr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0" y="8"/>
                <a:ext cx="14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 flipH="1">
                <a:off x="144" y="0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0" y="0"/>
              <a:ext cx="48" cy="15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9895109" y="5133705"/>
            <a:ext cx="6096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9621424" y="2842082"/>
            <a:ext cx="990600" cy="2438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9230627" y="3913599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0163442" y="3799299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5" name="矩形 54"/>
          <p:cNvSpPr/>
          <p:nvPr/>
        </p:nvSpPr>
        <p:spPr>
          <a:xfrm>
            <a:off x="3877948" y="5642277"/>
            <a:ext cx="493903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/>
              <a:t>在△</a:t>
            </a:r>
            <a:r>
              <a:rPr lang="en-US" altLang="zh-CN" sz="28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800" smtClean="0"/>
              <a:t>中，有：</a:t>
            </a:r>
            <a:r>
              <a:rPr lang="en-US" altLang="zh-CN" sz="2800" smtClean="0"/>
              <a:t>__________.</a:t>
            </a:r>
            <a:endParaRPr lang="zh-CN" altLang="en-US" sz="2800" smtClean="0"/>
          </a:p>
        </p:txBody>
      </p:sp>
      <p:sp>
        <p:nvSpPr>
          <p:cNvPr id="56" name="矩形 55"/>
          <p:cNvSpPr/>
          <p:nvPr/>
        </p:nvSpPr>
        <p:spPr>
          <a:xfrm>
            <a:off x="6827269" y="5716541"/>
            <a:ext cx="15671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zh-CN" sz="2800" baseline="30000" noProof="1" smtClean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noProof="1" smtClean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aseline="30000" noProof="1" smtClean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noProof="1" smtClean="0">
                <a:solidFill>
                  <a:srgbClr val="FF0000"/>
                </a:solidFill>
                <a:latin typeface="宋体" panose="02010600030101010101" pitchFamily="2" charset="-122"/>
              </a:rPr>
              <a:t>+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aseline="30000" noProof="1" smtClean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44" grpId="0" animBg="1"/>
      <p:bldP spid="50" grpId="0"/>
      <p:bldP spid="51" grpId="0" animBg="1"/>
      <p:bldP spid="52" grpId="0"/>
      <p:bldP spid="53" grpId="0"/>
      <p:bldP spid="55" grpId="0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宽屏</PresentationFormat>
  <Paragraphs>167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2021-07-01T11:19:00Z</cp:lastPrinted>
  <dcterms:created xsi:type="dcterms:W3CDTF">2021-07-01T11:19:00Z</dcterms:created>
  <dcterms:modified xsi:type="dcterms:W3CDTF">2023-01-16T18:59:33Z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49F4A28AEB57411ABCA1E5B2B98AB6DD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