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25"/>
  </p:notesMasterIdLst>
  <p:sldIdLst>
    <p:sldId id="503" r:id="rId2"/>
    <p:sldId id="268" r:id="rId3"/>
    <p:sldId id="257" r:id="rId4"/>
    <p:sldId id="303" r:id="rId5"/>
    <p:sldId id="506" r:id="rId6"/>
    <p:sldId id="307" r:id="rId7"/>
    <p:sldId id="308" r:id="rId8"/>
    <p:sldId id="507" r:id="rId9"/>
    <p:sldId id="310" r:id="rId10"/>
    <p:sldId id="311" r:id="rId11"/>
    <p:sldId id="488" r:id="rId12"/>
    <p:sldId id="305" r:id="rId13"/>
    <p:sldId id="312" r:id="rId14"/>
    <p:sldId id="489" r:id="rId15"/>
    <p:sldId id="490" r:id="rId16"/>
    <p:sldId id="491" r:id="rId17"/>
    <p:sldId id="492" r:id="rId18"/>
    <p:sldId id="313" r:id="rId19"/>
    <p:sldId id="493" r:id="rId20"/>
    <p:sldId id="314" r:id="rId21"/>
    <p:sldId id="315" r:id="rId22"/>
    <p:sldId id="474" r:id="rId23"/>
    <p:sldId id="494" r:id="rId24"/>
  </p:sldIdLst>
  <p:sldSz cx="9144000" cy="5143500" type="screen16x9"/>
  <p:notesSz cx="7104063" cy="10234613"/>
  <p:embeddedFontLst>
    <p:embeddedFont>
      <p:font typeface="Calibri" panose="020F0502020204030204" pitchFamily="34" charset="0"/>
      <p:regular r:id="rId26"/>
      <p:bold r:id="rId27"/>
      <p:italic r:id="rId28"/>
      <p:boldItalic r:id="rId29"/>
    </p:embeddedFont>
    <p:embeddedFont>
      <p:font typeface="楷体" panose="02010609060101010101" pitchFamily="49" charset="-122"/>
      <p:regular r:id="rId30"/>
    </p:embeddedFont>
    <p:embeddedFont>
      <p:font typeface="微软雅黑" panose="020B0503020204020204" pitchFamily="34" charset="-122"/>
      <p:regular r:id="rId31"/>
      <p:bold r:id="rId32"/>
    </p:embeddedFont>
  </p:embeddedFontLst>
  <p:custDataLst>
    <p:tags r:id="rId33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488">
          <p15:clr>
            <a:srgbClr val="A4A3A4"/>
          </p15:clr>
        </p15:guide>
        <p15:guide id="2" pos="3064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新课标第一网" initials="新" lastIdx="8" clrIdx="0"/>
  <p:cmAuthor id="2" name="Administrator" initials="A" lastIdx="3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C4D1F"/>
    <a:srgbClr val="CAD97E"/>
    <a:srgbClr val="007CC2"/>
    <a:srgbClr val="202020"/>
    <a:srgbClr val="323232"/>
    <a:srgbClr val="CC3300"/>
    <a:srgbClr val="CC0000"/>
    <a:srgbClr val="FF3300"/>
    <a:srgbClr val="990000"/>
    <a:srgbClr val="FF8D4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06" d="100"/>
          <a:sy n="106" d="100"/>
        </p:scale>
        <p:origin x="-102" y="-702"/>
      </p:cViewPr>
      <p:guideLst>
        <p:guide orient="horz" pos="1488"/>
        <p:guide pos="3064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68" d="100"/>
        <a:sy n="168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1.fntdata"/><Relationship Id="rId21" Type="http://schemas.openxmlformats.org/officeDocument/2006/relationships/slide" Target="slides/slide20.xml"/><Relationship Id="rId34" Type="http://schemas.openxmlformats.org/officeDocument/2006/relationships/commentAuthors" Target="commentAuthor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33" Type="http://schemas.openxmlformats.org/officeDocument/2006/relationships/tags" Target="tags/tag1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4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7.fntdata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3.fntdata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6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2.fntdata"/><Relationship Id="rId30" Type="http://schemas.openxmlformats.org/officeDocument/2006/relationships/font" Target="fonts/font5.fntdata"/><Relationship Id="rId35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290" cy="51349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4023812" y="0"/>
            <a:ext cx="3078290" cy="51349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482121" y="1279287"/>
            <a:ext cx="6139503" cy="34540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710375" y="4925254"/>
            <a:ext cx="5682996" cy="402975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9720804"/>
            <a:ext cx="3078290" cy="5134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4023812" y="9720804"/>
            <a:ext cx="3078290" cy="5134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409575" y="754063"/>
            <a:ext cx="5854700" cy="3294062"/>
          </a:xfrm>
        </p:spPr>
      </p:sp>
      <p:sp>
        <p:nvSpPr>
          <p:cNvPr id="18434" name="备注占位符 2"/>
          <p:cNvSpPr>
            <a:spLocks noGrp="1"/>
          </p:cNvSpPr>
          <p:nvPr>
            <p:ph type="body"/>
          </p:nvPr>
        </p:nvSpPr>
        <p:spPr>
          <a:xfrm>
            <a:off x="538163" y="4387850"/>
            <a:ext cx="5780087" cy="3952875"/>
          </a:xfrm>
        </p:spPr>
        <p:txBody>
          <a:bodyPr wrap="square" lIns="91440" tIns="45720" rIns="91440" bIns="45720" anchor="t"/>
          <a:lstStyle/>
          <a:p>
            <a:pPr lvl="0"/>
            <a:endParaRPr lang="zh-CN" altLang="en-US" dirty="0"/>
          </a:p>
        </p:txBody>
      </p:sp>
      <p:sp>
        <p:nvSpPr>
          <p:cNvPr id="4" name="灯片编号占位符 3"/>
          <p:cNvSpPr txBox="1">
            <a:spLocks noGrp="1"/>
          </p:cNvSpPr>
          <p:nvPr>
            <p:ph type="sldNum" sz="quarter"/>
          </p:nvPr>
        </p:nvSpPr>
        <p:spPr bwMode="auto"/>
        <p:txBody>
          <a:bodyPr wrap="square" lIns="91440" tIns="45720" rIns="91440" bIns="45720" numCol="1" anchor="t" anchorCtr="0" compatLnSpc="1"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F884C24E-36B7-4C03-A175-CE7F2B09675B}" type="slidenum">
              <a:rPr kumimoji="0" lang="zh-CN" altLang="en-US" sz="1200" b="0" i="0" u="none" strike="noStrike" kern="1200" cap="none" spc="0" normalizeH="0" baseline="0" noProof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ea"/>
                <a:sym typeface="+mn-ea"/>
              </a:rPr>
              <a:t>4</a:t>
            </a:fld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ea"/>
              <a:sym typeface="+mn-ea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409575" y="754063"/>
            <a:ext cx="5854700" cy="3294062"/>
          </a:xfrm>
        </p:spPr>
      </p:sp>
      <p:sp>
        <p:nvSpPr>
          <p:cNvPr id="37890" name="备注占位符 2"/>
          <p:cNvSpPr>
            <a:spLocks noGrp="1"/>
          </p:cNvSpPr>
          <p:nvPr>
            <p:ph type="body"/>
          </p:nvPr>
        </p:nvSpPr>
        <p:spPr>
          <a:xfrm>
            <a:off x="538163" y="4387850"/>
            <a:ext cx="5780087" cy="3952875"/>
          </a:xfrm>
        </p:spPr>
        <p:txBody>
          <a:bodyPr wrap="square" lIns="91440" tIns="45720" rIns="91440" bIns="45720" anchor="t"/>
          <a:lstStyle/>
          <a:p>
            <a:pPr lvl="0"/>
            <a:endParaRPr lang="zh-CN" altLang="en-US" dirty="0"/>
          </a:p>
        </p:txBody>
      </p:sp>
      <p:sp>
        <p:nvSpPr>
          <p:cNvPr id="4" name="灯片编号占位符 3"/>
          <p:cNvSpPr txBox="1">
            <a:spLocks noGrp="1"/>
          </p:cNvSpPr>
          <p:nvPr>
            <p:ph type="sldNum" sz="quarter"/>
          </p:nvPr>
        </p:nvSpPr>
        <p:spPr bwMode="auto"/>
        <p:txBody>
          <a:bodyPr wrap="square" lIns="91440" tIns="45720" rIns="91440" bIns="45720" numCol="1" anchor="t" anchorCtr="0" compatLnSpc="1"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905F6A85-45AD-4C42-9A0E-46B659E9B2F6}" type="slidenum">
              <a:rPr kumimoji="0" lang="zh-CN" altLang="en-US" sz="1200" b="0" i="0" u="none" strike="noStrike" kern="1200" cap="none" spc="0" normalizeH="0" baseline="0" noProof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ea"/>
                <a:sym typeface="+mn-ea"/>
              </a:rPr>
              <a:t>21</a:t>
            </a:fld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ea"/>
              <a:sym typeface="+mn-ea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409575" y="754063"/>
            <a:ext cx="5854700" cy="3294062"/>
          </a:xfrm>
        </p:spPr>
      </p:sp>
      <p:sp>
        <p:nvSpPr>
          <p:cNvPr id="18434" name="备注占位符 2"/>
          <p:cNvSpPr>
            <a:spLocks noGrp="1"/>
          </p:cNvSpPr>
          <p:nvPr>
            <p:ph type="body"/>
          </p:nvPr>
        </p:nvSpPr>
        <p:spPr>
          <a:xfrm>
            <a:off x="538163" y="4387850"/>
            <a:ext cx="5780087" cy="3952875"/>
          </a:xfrm>
        </p:spPr>
        <p:txBody>
          <a:bodyPr wrap="square" lIns="91440" tIns="45720" rIns="91440" bIns="45720" anchor="t"/>
          <a:lstStyle/>
          <a:p>
            <a:pPr lvl="0"/>
            <a:endParaRPr lang="zh-CN" altLang="en-US" dirty="0"/>
          </a:p>
        </p:txBody>
      </p:sp>
      <p:sp>
        <p:nvSpPr>
          <p:cNvPr id="4" name="灯片编号占位符 3"/>
          <p:cNvSpPr txBox="1">
            <a:spLocks noGrp="1"/>
          </p:cNvSpPr>
          <p:nvPr>
            <p:ph type="sldNum" sz="quarter"/>
          </p:nvPr>
        </p:nvSpPr>
        <p:spPr bwMode="auto"/>
        <p:txBody>
          <a:bodyPr wrap="square" lIns="91440" tIns="45720" rIns="91440" bIns="45720" numCol="1" anchor="t" anchorCtr="0" compatLnSpc="1"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F884C24E-36B7-4C03-A175-CE7F2B09675B}" type="slidenum">
              <a:rPr kumimoji="0" lang="zh-CN" altLang="en-US" sz="1200" b="0" i="0" u="none" strike="noStrike" kern="1200" cap="none" spc="0" normalizeH="0" baseline="0" noProof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ea"/>
                <a:sym typeface="+mn-ea"/>
              </a:rPr>
              <a:t>5</a:t>
            </a:fld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ea"/>
              <a:sym typeface="+mn-ea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409575" y="754063"/>
            <a:ext cx="5854700" cy="3294062"/>
          </a:xfrm>
        </p:spPr>
      </p:sp>
      <p:sp>
        <p:nvSpPr>
          <p:cNvPr id="27650" name="备注占位符 2"/>
          <p:cNvSpPr>
            <a:spLocks noGrp="1"/>
          </p:cNvSpPr>
          <p:nvPr>
            <p:ph type="body"/>
          </p:nvPr>
        </p:nvSpPr>
        <p:spPr>
          <a:xfrm>
            <a:off x="538163" y="4387850"/>
            <a:ext cx="5780087" cy="3952875"/>
          </a:xfrm>
        </p:spPr>
        <p:txBody>
          <a:bodyPr wrap="square" lIns="91440" tIns="45720" rIns="91440" bIns="45720" anchor="t"/>
          <a:lstStyle/>
          <a:p>
            <a:pPr lvl="0"/>
            <a:endParaRPr lang="zh-CN" altLang="en-US" dirty="0"/>
          </a:p>
        </p:txBody>
      </p:sp>
      <p:sp>
        <p:nvSpPr>
          <p:cNvPr id="4" name="灯片编号占位符 3"/>
          <p:cNvSpPr txBox="1">
            <a:spLocks noGrp="1"/>
          </p:cNvSpPr>
          <p:nvPr>
            <p:ph type="sldNum" sz="quarter"/>
          </p:nvPr>
        </p:nvSpPr>
        <p:spPr bwMode="auto"/>
        <p:txBody>
          <a:bodyPr wrap="square" lIns="91440" tIns="45720" rIns="91440" bIns="45720" numCol="1" anchor="t" anchorCtr="0" compatLnSpc="1"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0219A544-91FC-4FC9-BE9D-7D02AA971395}" type="slidenum">
              <a:rPr kumimoji="0" lang="zh-CN" altLang="en-US" sz="1200" b="0" i="0" u="none" strike="noStrike" kern="1200" cap="none" spc="0" normalizeH="0" baseline="0" noProof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ea"/>
                <a:sym typeface="+mn-ea"/>
              </a:rPr>
              <a:t>9</a:t>
            </a:fld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ea"/>
              <a:sym typeface="+mn-ea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409575" y="754063"/>
            <a:ext cx="5854700" cy="3294062"/>
          </a:xfrm>
        </p:spPr>
      </p:sp>
      <p:sp>
        <p:nvSpPr>
          <p:cNvPr id="29698" name="备注占位符 2"/>
          <p:cNvSpPr>
            <a:spLocks noGrp="1"/>
          </p:cNvSpPr>
          <p:nvPr>
            <p:ph type="body"/>
          </p:nvPr>
        </p:nvSpPr>
        <p:spPr>
          <a:xfrm>
            <a:off x="538163" y="4387850"/>
            <a:ext cx="5780087" cy="3952875"/>
          </a:xfrm>
        </p:spPr>
        <p:txBody>
          <a:bodyPr wrap="square" lIns="91440" tIns="45720" rIns="91440" bIns="45720" anchor="t"/>
          <a:lstStyle/>
          <a:p>
            <a:pPr lvl="0"/>
            <a:endParaRPr lang="zh-CN" altLang="en-US" dirty="0"/>
          </a:p>
        </p:txBody>
      </p:sp>
      <p:sp>
        <p:nvSpPr>
          <p:cNvPr id="4" name="灯片编号占位符 3"/>
          <p:cNvSpPr txBox="1">
            <a:spLocks noGrp="1"/>
          </p:cNvSpPr>
          <p:nvPr>
            <p:ph type="sldNum" sz="quarter"/>
          </p:nvPr>
        </p:nvSpPr>
        <p:spPr bwMode="auto"/>
        <p:txBody>
          <a:bodyPr wrap="square" lIns="91440" tIns="45720" rIns="91440" bIns="45720" numCol="1" anchor="t" anchorCtr="0" compatLnSpc="1"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8D022585-1795-418F-97AF-1222624A1184}" type="slidenum">
              <a:rPr kumimoji="0" lang="zh-CN" altLang="en-US" sz="1200" b="0" i="0" u="none" strike="noStrike" kern="1200" cap="none" spc="0" normalizeH="0" baseline="0" noProof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ea"/>
                <a:sym typeface="+mn-ea"/>
              </a:rPr>
              <a:t>10</a:t>
            </a:fld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ea"/>
              <a:sym typeface="+mn-ea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482600" y="1279525"/>
            <a:ext cx="6138863" cy="34544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AFD6E000-E1EA-45E9-A096-208594CF606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charset="0"/>
                <a:ea typeface="宋体" panose="02010600030101010101" pitchFamily="2" charset="-122"/>
                <a:cs typeface="+mn-cs"/>
              </a:rPr>
              <a:t>11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409575" y="754063"/>
            <a:ext cx="5854700" cy="3294062"/>
          </a:xfrm>
        </p:spPr>
      </p:sp>
      <p:sp>
        <p:nvSpPr>
          <p:cNvPr id="31746" name="备注占位符 2"/>
          <p:cNvSpPr>
            <a:spLocks noGrp="1"/>
          </p:cNvSpPr>
          <p:nvPr>
            <p:ph type="body"/>
          </p:nvPr>
        </p:nvSpPr>
        <p:spPr>
          <a:xfrm>
            <a:off x="538163" y="4387850"/>
            <a:ext cx="5780087" cy="3952875"/>
          </a:xfrm>
        </p:spPr>
        <p:txBody>
          <a:bodyPr wrap="square" lIns="91440" tIns="45720" rIns="91440" bIns="45720" anchor="t"/>
          <a:lstStyle/>
          <a:p>
            <a:pPr lvl="0"/>
            <a:endParaRPr lang="zh-CN" altLang="en-US" dirty="0"/>
          </a:p>
        </p:txBody>
      </p:sp>
      <p:sp>
        <p:nvSpPr>
          <p:cNvPr id="4" name="灯片编号占位符 3"/>
          <p:cNvSpPr txBox="1">
            <a:spLocks noGrp="1"/>
          </p:cNvSpPr>
          <p:nvPr>
            <p:ph type="sldNum" sz="quarter"/>
          </p:nvPr>
        </p:nvSpPr>
        <p:spPr bwMode="auto"/>
        <p:txBody>
          <a:bodyPr wrap="square" lIns="91440" tIns="45720" rIns="91440" bIns="45720" numCol="1" anchor="t" anchorCtr="0" compatLnSpc="1"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DABEFCAD-19E0-462C-AFC3-BCBC76C6C2D7}" type="slidenum">
              <a:rPr kumimoji="0" lang="zh-CN" altLang="en-US" sz="1200" b="0" i="0" u="none" strike="noStrike" kern="1200" cap="none" spc="0" normalizeH="0" baseline="0" noProof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ea"/>
                <a:sym typeface="+mn-ea"/>
              </a:rPr>
              <a:t>13</a:t>
            </a:fld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ea"/>
              <a:sym typeface="+mn-ea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409575" y="754063"/>
            <a:ext cx="5854700" cy="3294062"/>
          </a:xfrm>
        </p:spPr>
      </p:sp>
      <p:sp>
        <p:nvSpPr>
          <p:cNvPr id="33794" name="备注占位符 2"/>
          <p:cNvSpPr>
            <a:spLocks noGrp="1"/>
          </p:cNvSpPr>
          <p:nvPr>
            <p:ph type="body"/>
          </p:nvPr>
        </p:nvSpPr>
        <p:spPr>
          <a:xfrm>
            <a:off x="538163" y="4387850"/>
            <a:ext cx="5780087" cy="3952875"/>
          </a:xfrm>
        </p:spPr>
        <p:txBody>
          <a:bodyPr wrap="square" lIns="91440" tIns="45720" rIns="91440" bIns="45720" anchor="t"/>
          <a:lstStyle/>
          <a:p>
            <a:pPr lvl="0"/>
            <a:endParaRPr lang="zh-CN" altLang="en-US" dirty="0"/>
          </a:p>
        </p:txBody>
      </p:sp>
      <p:sp>
        <p:nvSpPr>
          <p:cNvPr id="4" name="灯片编号占位符 3"/>
          <p:cNvSpPr txBox="1">
            <a:spLocks noGrp="1"/>
          </p:cNvSpPr>
          <p:nvPr>
            <p:ph type="sldNum" sz="quarter"/>
          </p:nvPr>
        </p:nvSpPr>
        <p:spPr bwMode="auto"/>
        <p:txBody>
          <a:bodyPr wrap="square" lIns="91440" tIns="45720" rIns="91440" bIns="45720" numCol="1" anchor="t" anchorCtr="0" compatLnSpc="1"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87EB3965-1C54-4130-B46C-82DBBAA28ABD}" type="slidenum">
              <a:rPr kumimoji="0" lang="zh-CN" altLang="en-US" sz="1200" b="0" i="0" u="none" strike="noStrike" kern="1200" cap="none" spc="0" normalizeH="0" baseline="0" noProof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ea"/>
                <a:sym typeface="+mn-ea"/>
              </a:rPr>
              <a:t>18</a:t>
            </a:fld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ea"/>
              <a:sym typeface="+mn-ea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409575" y="754063"/>
            <a:ext cx="5854700" cy="3294062"/>
          </a:xfrm>
        </p:spPr>
      </p:sp>
      <p:sp>
        <p:nvSpPr>
          <p:cNvPr id="33794" name="备注占位符 2"/>
          <p:cNvSpPr>
            <a:spLocks noGrp="1"/>
          </p:cNvSpPr>
          <p:nvPr>
            <p:ph type="body"/>
          </p:nvPr>
        </p:nvSpPr>
        <p:spPr>
          <a:xfrm>
            <a:off x="538163" y="4387850"/>
            <a:ext cx="5780087" cy="3952875"/>
          </a:xfrm>
        </p:spPr>
        <p:txBody>
          <a:bodyPr wrap="square" lIns="91440" tIns="45720" rIns="91440" bIns="45720" anchor="t"/>
          <a:lstStyle/>
          <a:p>
            <a:pPr lvl="0"/>
            <a:endParaRPr lang="zh-CN" altLang="en-US" dirty="0"/>
          </a:p>
        </p:txBody>
      </p:sp>
      <p:sp>
        <p:nvSpPr>
          <p:cNvPr id="4" name="灯片编号占位符 3"/>
          <p:cNvSpPr txBox="1">
            <a:spLocks noGrp="1"/>
          </p:cNvSpPr>
          <p:nvPr>
            <p:ph type="sldNum" sz="quarter"/>
          </p:nvPr>
        </p:nvSpPr>
        <p:spPr bwMode="auto"/>
        <p:txBody>
          <a:bodyPr wrap="square" lIns="91440" tIns="45720" rIns="91440" bIns="45720" numCol="1" anchor="t" anchorCtr="0" compatLnSpc="1"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87EB3965-1C54-4130-B46C-82DBBAA28ABD}" type="slidenum">
              <a:rPr kumimoji="0" lang="zh-CN" altLang="en-US" sz="1200" b="0" i="0" u="none" strike="noStrike" kern="1200" cap="none" spc="0" normalizeH="0" baseline="0" noProof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ea"/>
                <a:sym typeface="+mn-ea"/>
              </a:rPr>
              <a:t>19</a:t>
            </a:fld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ea"/>
              <a:sym typeface="+mn-ea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409575" y="754063"/>
            <a:ext cx="5854700" cy="3294062"/>
          </a:xfrm>
        </p:spPr>
      </p:sp>
      <p:sp>
        <p:nvSpPr>
          <p:cNvPr id="35842" name="备注占位符 2"/>
          <p:cNvSpPr>
            <a:spLocks noGrp="1"/>
          </p:cNvSpPr>
          <p:nvPr>
            <p:ph type="body"/>
          </p:nvPr>
        </p:nvSpPr>
        <p:spPr>
          <a:xfrm>
            <a:off x="538163" y="4387850"/>
            <a:ext cx="5780087" cy="3952875"/>
          </a:xfrm>
        </p:spPr>
        <p:txBody>
          <a:bodyPr wrap="square" lIns="91440" tIns="45720" rIns="91440" bIns="45720" anchor="t"/>
          <a:lstStyle/>
          <a:p>
            <a:pPr lvl="0"/>
            <a:endParaRPr lang="zh-CN" altLang="en-US" dirty="0"/>
          </a:p>
        </p:txBody>
      </p:sp>
      <p:sp>
        <p:nvSpPr>
          <p:cNvPr id="4" name="灯片编号占位符 3"/>
          <p:cNvSpPr txBox="1">
            <a:spLocks noGrp="1"/>
          </p:cNvSpPr>
          <p:nvPr>
            <p:ph type="sldNum" sz="quarter"/>
          </p:nvPr>
        </p:nvSpPr>
        <p:spPr bwMode="auto"/>
        <p:txBody>
          <a:bodyPr wrap="square" lIns="91440" tIns="45720" rIns="91440" bIns="45720" numCol="1" anchor="t" anchorCtr="0" compatLnSpc="1"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5F557D94-051E-4F14-AD0B-E3C4A314AE56}" type="slidenum">
              <a:rPr kumimoji="0" lang="zh-CN" altLang="en-US" sz="1200" b="0" i="0" u="none" strike="noStrike" kern="1200" cap="none" spc="0" normalizeH="0" baseline="0" noProof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ea"/>
                <a:sym typeface="+mn-ea"/>
              </a:rPr>
              <a:t>20</a:t>
            </a:fld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ea"/>
              <a:sym typeface="+mn-ea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3_自定义版式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tags" Target="../tags/tag4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tags" Target="../tags/tag7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tags" Target="../tags/tag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tags" Target="../tags/tag6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tags" Target="../tags/tag2.xml"/><Relationship Id="rId30" Type="http://schemas.openxmlformats.org/officeDocument/2006/relationships/tags" Target="../tags/tag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rotWithShape="0">
          <a:gsLst>
            <a:gs pos="0">
              <a:srgbClr val="FFFFFF"/>
            </a:gs>
            <a:gs pos="100000">
              <a:srgbClr val="DCDCDC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27"/>
            </p:custDataLst>
          </p:nvPr>
        </p:nvSpPr>
        <p:spPr>
          <a:xfrm>
            <a:off x="502412" y="324000"/>
            <a:ext cx="8139178" cy="486000"/>
          </a:xfrm>
          <a:prstGeom prst="rect">
            <a:avLst/>
          </a:prstGeom>
        </p:spPr>
        <p:txBody>
          <a:bodyPr vert="horz" lIns="101600" tIns="38100" rIns="76200" bIns="38100" rtlCol="0" anchor="ctr" anchorCtr="0">
            <a:noAutofit/>
          </a:bodyPr>
          <a:lstStyle/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28"/>
            </p:custDataLst>
          </p:nvPr>
        </p:nvSpPr>
        <p:spPr>
          <a:xfrm>
            <a:off x="502412" y="972000"/>
            <a:ext cx="8139178" cy="3780000"/>
          </a:xfrm>
          <a:prstGeom prst="rect">
            <a:avLst/>
          </a:prstGeo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29"/>
            </p:custDataLst>
          </p:nvPr>
        </p:nvSpPr>
        <p:spPr>
          <a:xfrm>
            <a:off x="659807" y="4762375"/>
            <a:ext cx="2025000" cy="237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0FBDFE-C587-4B4C-A407-44438C67B59E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30"/>
            </p:custDataLst>
          </p:nvPr>
        </p:nvSpPr>
        <p:spPr>
          <a:xfrm>
            <a:off x="3087000" y="4762375"/>
            <a:ext cx="2970000" cy="237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31"/>
            </p:custDataLst>
          </p:nvPr>
        </p:nvSpPr>
        <p:spPr>
          <a:xfrm>
            <a:off x="6457950" y="4762375"/>
            <a:ext cx="2025000" cy="237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  <p:sp>
        <p:nvSpPr>
          <p:cNvPr id="7" name="KSO_TEMPLATE" hidden="1"/>
          <p:cNvSpPr/>
          <p:nvPr>
            <p:custDataLst>
              <p:tags r:id="rId32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  <p:sldLayoutId id="2147483668" r:id="rId20"/>
    <p:sldLayoutId id="2147483669" r:id="rId21"/>
    <p:sldLayoutId id="2147483670" r:id="rId22"/>
    <p:sldLayoutId id="2147483671" r:id="rId23"/>
    <p:sldLayoutId id="2147483672" r:id="rId24"/>
    <p:sldLayoutId id="2147483673" r:id="rId25"/>
  </p:sldLayoutIdLst>
  <p:txStyles>
    <p:titleStyle>
      <a:lvl1pPr algn="l" defTabSz="685800" rtl="0" eaLnBrk="1" fontAlgn="auto" latinLnBrk="0" hangingPunct="1">
        <a:lnSpc>
          <a:spcPct val="100000"/>
        </a:lnSpc>
        <a:spcBef>
          <a:spcPct val="0"/>
        </a:spcBef>
        <a:buNone/>
        <a:defRPr sz="2100" b="1" u="none" strike="noStrike" kern="1200" cap="none" spc="200" normalizeH="0">
          <a:solidFill>
            <a:schemeClr val="tx1"/>
          </a:solidFill>
          <a:uFillTx/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200" u="none" strike="noStrike" kern="1200" cap="none" spc="150" normalizeH="0" baseline="0">
          <a:solidFill>
            <a:schemeClr val="tx1"/>
          </a:solidFill>
          <a:uFillTx/>
          <a:latin typeface="+mn-lt"/>
          <a:ea typeface="+mn-ea"/>
          <a:cs typeface="+mn-cs"/>
        </a:defRPr>
      </a:lvl1pPr>
      <a:lvl2pPr marL="514350" indent="-171450" algn="l" defTabSz="6858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tabLst>
          <a:tab pos="1207135" algn="l"/>
        </a:tabLst>
        <a:defRPr sz="1200" u="none" strike="noStrike" kern="1200" cap="none" spc="150" normalizeH="0" baseline="0">
          <a:solidFill>
            <a:schemeClr val="tx1"/>
          </a:solidFill>
          <a:uFillTx/>
          <a:latin typeface="+mn-lt"/>
          <a:ea typeface="+mn-ea"/>
          <a:cs typeface="+mn-cs"/>
        </a:defRPr>
      </a:lvl2pPr>
      <a:lvl3pPr marL="857250" indent="-171450" algn="l" defTabSz="6858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200" u="none" strike="noStrike" kern="1200" cap="none" spc="150" normalizeH="0" baseline="0">
          <a:solidFill>
            <a:schemeClr val="tx1"/>
          </a:solidFill>
          <a:uFillTx/>
          <a:latin typeface="+mn-lt"/>
          <a:ea typeface="+mn-ea"/>
          <a:cs typeface="+mn-cs"/>
        </a:defRPr>
      </a:lvl3pPr>
      <a:lvl4pPr marL="1200150" indent="-171450" algn="l" defTabSz="6858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200" u="none" strike="noStrike" kern="1200" cap="none" spc="150" normalizeH="0" baseline="0">
          <a:solidFill>
            <a:schemeClr val="tx1"/>
          </a:solidFill>
          <a:uFillTx/>
          <a:latin typeface="+mn-lt"/>
          <a:ea typeface="+mn-ea"/>
          <a:cs typeface="+mn-cs"/>
        </a:defRPr>
      </a:lvl4pPr>
      <a:lvl5pPr marL="1543050" indent="-171450" algn="l" defTabSz="6858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200" u="none" strike="noStrike" kern="1200" cap="none" spc="150" normalizeH="0" baseline="0">
          <a:solidFill>
            <a:schemeClr val="tx1"/>
          </a:solidFill>
          <a:uFillTx/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15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9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0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4"/>
          <p:cNvSpPr txBox="1"/>
          <p:nvPr/>
        </p:nvSpPr>
        <p:spPr>
          <a:xfrm>
            <a:off x="0" y="1433346"/>
            <a:ext cx="9144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5400" b="1" dirty="0">
                <a:solidFill>
                  <a:schemeClr val="bg1"/>
                </a:solidFill>
                <a:sym typeface="+mn-ea"/>
              </a:rPr>
              <a:t>圆的面积（二）</a:t>
            </a:r>
            <a:endParaRPr lang="zh-CN" altLang="en-US" sz="5400" b="1" dirty="0">
              <a:solidFill>
                <a:schemeClr val="bg1"/>
              </a:solidFill>
            </a:endParaRPr>
          </a:p>
        </p:txBody>
      </p:sp>
      <p:sp>
        <p:nvSpPr>
          <p:cNvPr id="10" name="矩形 9"/>
          <p:cNvSpPr/>
          <p:nvPr/>
        </p:nvSpPr>
        <p:spPr>
          <a:xfrm>
            <a:off x="2273300" y="3383671"/>
            <a:ext cx="4597400" cy="33718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CN" altLang="en-US" sz="1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课堂导</a:t>
            </a:r>
            <a:r>
              <a:rPr lang="zh-CN" altLang="en-US" sz="16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入</a:t>
            </a:r>
            <a:r>
              <a:rPr lang="en-US" altLang="zh-CN" sz="16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-</a:t>
            </a:r>
            <a:r>
              <a:rPr lang="zh-CN" altLang="en-US" sz="1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新知</a:t>
            </a:r>
            <a:r>
              <a:rPr lang="zh-CN" altLang="en-US" sz="16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探究</a:t>
            </a:r>
            <a:r>
              <a:rPr lang="en-US" altLang="zh-CN" sz="16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-</a:t>
            </a:r>
            <a:r>
              <a:rPr lang="zh-CN" altLang="en-US" sz="1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课堂</a:t>
            </a:r>
            <a:r>
              <a:rPr lang="zh-CN" altLang="en-US" sz="16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练习</a:t>
            </a:r>
            <a:r>
              <a:rPr lang="en-US" altLang="zh-CN" sz="16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-</a:t>
            </a:r>
            <a:r>
              <a:rPr lang="zh-CN" altLang="en-US" sz="1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课堂</a:t>
            </a:r>
            <a:r>
              <a:rPr lang="zh-CN" altLang="en-US" sz="16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小结</a:t>
            </a:r>
            <a:r>
              <a:rPr lang="en-US" altLang="zh-CN" sz="16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-</a:t>
            </a:r>
            <a:r>
              <a:rPr lang="zh-CN" altLang="en-US" sz="16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课堂作业</a:t>
            </a:r>
            <a:endParaRPr lang="zh-CN" altLang="en-US" sz="16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0" y="4243792"/>
            <a:ext cx="9144000" cy="4298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ctr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000" b="1" kern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WWW.PPT818.COM</a:t>
            </a:r>
            <a:endParaRPr lang="en-US" altLang="zh-CN" sz="2000" b="1" kern="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extBox 4"/>
          <p:cNvSpPr txBox="1"/>
          <p:nvPr/>
        </p:nvSpPr>
        <p:spPr>
          <a:xfrm>
            <a:off x="660076" y="593097"/>
            <a:ext cx="7161896" cy="95313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r>
              <a:rPr lang="zh-CN" altLang="en-US" sz="2800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把</a:t>
            </a:r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圆形茶杯垫片沿直线剪开，得到两个近似的三角形，再拼成平行四边形。</a:t>
            </a:r>
          </a:p>
        </p:txBody>
      </p:sp>
      <p:pic>
        <p:nvPicPr>
          <p:cNvPr id="28675" name="图片 13" descr="17.png"/>
          <p:cNvPicPr>
            <a:picLocks noChangeAspect="1"/>
          </p:cNvPicPr>
          <p:nvPr/>
        </p:nvPicPr>
        <p:blipFill>
          <a:blip r:embed="rId3" cstate="email">
            <a:lum bright="-29999"/>
          </a:blip>
          <a:srcRect/>
          <a:stretch>
            <a:fillRect/>
          </a:stretch>
        </p:blipFill>
        <p:spPr>
          <a:xfrm>
            <a:off x="477520" y="1791970"/>
            <a:ext cx="8079740" cy="2339340"/>
          </a:xfrm>
          <a:prstGeom prst="rect">
            <a:avLst/>
          </a:prstGeom>
          <a:noFill/>
          <a:ln w="9525">
            <a:noFill/>
          </a:ln>
        </p:spPr>
      </p:pic>
      <p:grpSp>
        <p:nvGrpSpPr>
          <p:cNvPr id="12" name="组合 14"/>
          <p:cNvGrpSpPr/>
          <p:nvPr/>
        </p:nvGrpSpPr>
        <p:grpSpPr>
          <a:xfrm>
            <a:off x="4089528" y="3104348"/>
            <a:ext cx="404862" cy="748281"/>
            <a:chOff x="6062" y="6244"/>
            <a:chExt cx="850" cy="1571"/>
          </a:xfrm>
        </p:grpSpPr>
        <p:sp>
          <p:nvSpPr>
            <p:cNvPr id="28678" name="文本框 15"/>
            <p:cNvSpPr txBox="1"/>
            <p:nvPr/>
          </p:nvSpPr>
          <p:spPr>
            <a:xfrm>
              <a:off x="6193" y="6244"/>
              <a:ext cx="460" cy="837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>
              <a:spAutoFit/>
            </a:bodyPr>
            <a:lstStyle/>
            <a:p>
              <a:r>
                <a:rPr lang="en-US" altLang="zh-CN" sz="2000" b="1" dirty="0">
                  <a:solidFill>
                    <a:srgbClr val="FF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C</a:t>
              </a:r>
            </a:p>
          </p:txBody>
        </p:sp>
        <p:cxnSp>
          <p:nvCxnSpPr>
            <p:cNvPr id="14" name="直接连接符 13"/>
            <p:cNvCxnSpPr/>
            <p:nvPr/>
          </p:nvCxnSpPr>
          <p:spPr>
            <a:xfrm>
              <a:off x="6062" y="6977"/>
              <a:ext cx="850" cy="0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8680" name="文本框 17"/>
            <p:cNvSpPr txBox="1"/>
            <p:nvPr/>
          </p:nvSpPr>
          <p:spPr>
            <a:xfrm>
              <a:off x="6257" y="6978"/>
              <a:ext cx="460" cy="837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>
              <a:spAutoFit/>
            </a:bodyPr>
            <a:lstStyle/>
            <a:p>
              <a:r>
                <a:rPr lang="en-US" altLang="zh-CN" sz="2000" b="1" dirty="0">
                  <a:solidFill>
                    <a:srgbClr val="FF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2</a:t>
              </a:r>
            </a:p>
          </p:txBody>
        </p:sp>
      </p:grpSp>
      <p:sp>
        <p:nvSpPr>
          <p:cNvPr id="4" name="文本框 3"/>
          <p:cNvSpPr txBox="1"/>
          <p:nvPr/>
        </p:nvSpPr>
        <p:spPr>
          <a:xfrm>
            <a:off x="6469971" y="3154608"/>
            <a:ext cx="378665" cy="598805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r>
              <a:rPr lang="en-US" altLang="zh-CN" sz="3300" dirty="0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</a:rPr>
              <a:t>r</a:t>
            </a:r>
            <a:endParaRPr lang="zh-CN" altLang="en-US" sz="3300" dirty="0">
              <a:solidFill>
                <a:srgbClr val="FF0000"/>
              </a:solidFill>
              <a:latin typeface="楷体" panose="02010609060101010101" charset="-122"/>
              <a:ea typeface="楷体" panose="02010609060101010101" charset="-122"/>
            </a:endParaRPr>
          </a:p>
        </p:txBody>
      </p:sp>
      <p:sp>
        <p:nvSpPr>
          <p:cNvPr id="18" name="文本框 17"/>
          <p:cNvSpPr txBox="1"/>
          <p:nvPr/>
        </p:nvSpPr>
        <p:spPr>
          <a:xfrm>
            <a:off x="5336906" y="3607907"/>
            <a:ext cx="1012306" cy="600164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r>
              <a:rPr lang="en-US" altLang="zh-CN" sz="3300" dirty="0" smtClean="0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</a:rPr>
              <a:t>πr</a:t>
            </a:r>
            <a:endParaRPr lang="zh-CN" altLang="en-US" sz="3300" dirty="0">
              <a:solidFill>
                <a:srgbClr val="FF0000"/>
              </a:solidFill>
              <a:latin typeface="楷体" panose="02010609060101010101" charset="-122"/>
              <a:ea typeface="楷体" panose="02010609060101010101" charset="-122"/>
            </a:endParaRPr>
          </a:p>
        </p:txBody>
      </p:sp>
      <p:sp>
        <p:nvSpPr>
          <p:cNvPr id="19" name="文本框 18"/>
          <p:cNvSpPr txBox="1"/>
          <p:nvPr/>
        </p:nvSpPr>
        <p:spPr>
          <a:xfrm>
            <a:off x="6377015" y="3609266"/>
            <a:ext cx="378665" cy="598805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r>
              <a:rPr lang="en-US" altLang="zh-CN" sz="3300" dirty="0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</a:rPr>
              <a:t>r</a:t>
            </a:r>
            <a:endParaRPr lang="zh-CN" altLang="en-US" sz="3300" dirty="0">
              <a:solidFill>
                <a:srgbClr val="FF0000"/>
              </a:solidFill>
              <a:latin typeface="楷体" panose="02010609060101010101" charset="-122"/>
              <a:ea typeface="楷体" panose="02010609060101010101" charset="-122"/>
            </a:endParaRPr>
          </a:p>
        </p:txBody>
      </p:sp>
      <p:sp>
        <p:nvSpPr>
          <p:cNvPr id="22" name="文本框 21"/>
          <p:cNvSpPr txBox="1"/>
          <p:nvPr/>
        </p:nvSpPr>
        <p:spPr>
          <a:xfrm>
            <a:off x="7115916" y="3647568"/>
            <a:ext cx="1241975" cy="52197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r>
              <a:rPr lang="en-US" altLang="zh-CN" sz="28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πr</a:t>
            </a:r>
            <a:r>
              <a:rPr lang="en-US" altLang="zh-CN" sz="2800" baseline="300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endParaRPr lang="zh-CN" altLang="en-US" sz="2800" baseline="30000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1" name="任意多边形 20"/>
          <p:cNvSpPr/>
          <p:nvPr/>
        </p:nvSpPr>
        <p:spPr>
          <a:xfrm>
            <a:off x="89796" y="592926"/>
            <a:ext cx="538386" cy="593398"/>
          </a:xfrm>
          <a:custGeom>
            <a:avLst/>
            <a:gdLst>
              <a:gd name="connsiteX0" fmla="*/ 0 w 538386"/>
              <a:gd name="connsiteY0" fmla="*/ 0 h 593398"/>
              <a:gd name="connsiteX1" fmla="*/ 241687 w 538386"/>
              <a:gd name="connsiteY1" fmla="*/ 0 h 593398"/>
              <a:gd name="connsiteX2" fmla="*/ 538386 w 538386"/>
              <a:gd name="connsiteY2" fmla="*/ 296699 h 593398"/>
              <a:gd name="connsiteX3" fmla="*/ 241687 w 538386"/>
              <a:gd name="connsiteY3" fmla="*/ 593398 h 593398"/>
              <a:gd name="connsiteX4" fmla="*/ 0 w 538386"/>
              <a:gd name="connsiteY4" fmla="*/ 593398 h 5933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38386" h="593398">
                <a:moveTo>
                  <a:pt x="0" y="0"/>
                </a:moveTo>
                <a:lnTo>
                  <a:pt x="241687" y="0"/>
                </a:lnTo>
                <a:cubicBezTo>
                  <a:pt x="405549" y="0"/>
                  <a:pt x="538386" y="132837"/>
                  <a:pt x="538386" y="296699"/>
                </a:cubicBezTo>
                <a:cubicBezTo>
                  <a:pt x="538386" y="460561"/>
                  <a:pt x="405549" y="593398"/>
                  <a:pt x="241687" y="593398"/>
                </a:cubicBezTo>
                <a:lnTo>
                  <a:pt x="0" y="593398"/>
                </a:lnTo>
                <a:close/>
              </a:path>
            </a:pathLst>
          </a:custGeom>
          <a:solidFill>
            <a:srgbClr val="A1C4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8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8" grpId="0"/>
      <p:bldP spid="19" grpId="0"/>
      <p:bldP spid="2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extBox 5"/>
          <p:cNvSpPr txBox="1"/>
          <p:nvPr/>
        </p:nvSpPr>
        <p:spPr>
          <a:xfrm>
            <a:off x="628015" y="593090"/>
            <a:ext cx="7404735" cy="95313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淘气用两根长度都是</a:t>
            </a: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62.8cm</a:t>
            </a: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的铁丝分别围成正方形和圆，它们围成的面积一样大吗？</a:t>
            </a:r>
          </a:p>
        </p:txBody>
      </p:sp>
      <p:sp>
        <p:nvSpPr>
          <p:cNvPr id="21" name="任意多边形 20"/>
          <p:cNvSpPr/>
          <p:nvPr/>
        </p:nvSpPr>
        <p:spPr>
          <a:xfrm>
            <a:off x="89796" y="592926"/>
            <a:ext cx="538386" cy="593398"/>
          </a:xfrm>
          <a:custGeom>
            <a:avLst/>
            <a:gdLst>
              <a:gd name="connsiteX0" fmla="*/ 0 w 538386"/>
              <a:gd name="connsiteY0" fmla="*/ 0 h 593398"/>
              <a:gd name="connsiteX1" fmla="*/ 241687 w 538386"/>
              <a:gd name="connsiteY1" fmla="*/ 0 h 593398"/>
              <a:gd name="connsiteX2" fmla="*/ 538386 w 538386"/>
              <a:gd name="connsiteY2" fmla="*/ 296699 h 593398"/>
              <a:gd name="connsiteX3" fmla="*/ 241687 w 538386"/>
              <a:gd name="connsiteY3" fmla="*/ 593398 h 593398"/>
              <a:gd name="connsiteX4" fmla="*/ 0 w 538386"/>
              <a:gd name="connsiteY4" fmla="*/ 593398 h 5933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38386" h="593398">
                <a:moveTo>
                  <a:pt x="0" y="0"/>
                </a:moveTo>
                <a:lnTo>
                  <a:pt x="241687" y="0"/>
                </a:lnTo>
                <a:cubicBezTo>
                  <a:pt x="405549" y="0"/>
                  <a:pt x="538386" y="132837"/>
                  <a:pt x="538386" y="296699"/>
                </a:cubicBezTo>
                <a:cubicBezTo>
                  <a:pt x="538386" y="460561"/>
                  <a:pt x="405549" y="593398"/>
                  <a:pt x="241687" y="593398"/>
                </a:cubicBezTo>
                <a:lnTo>
                  <a:pt x="0" y="593398"/>
                </a:lnTo>
                <a:close/>
              </a:path>
            </a:pathLst>
          </a:custGeom>
          <a:solidFill>
            <a:srgbClr val="A1C4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8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3</a:t>
            </a:r>
          </a:p>
        </p:txBody>
      </p:sp>
      <p:sp>
        <p:nvSpPr>
          <p:cNvPr id="3" name="圆角矩形标注 2"/>
          <p:cNvSpPr/>
          <p:nvPr/>
        </p:nvSpPr>
        <p:spPr>
          <a:xfrm>
            <a:off x="2062480" y="1546225"/>
            <a:ext cx="6050280" cy="3233420"/>
          </a:xfrm>
          <a:prstGeom prst="wedgeRoundRectCallout">
            <a:avLst>
              <a:gd name="adj1" fmla="val -54544"/>
              <a:gd name="adj2" fmla="val -2611"/>
              <a:gd name="adj3" fmla="val 16667"/>
            </a:avLst>
          </a:prstGeom>
          <a:solidFill>
            <a:srgbClr val="FCF0DF"/>
          </a:solidFill>
          <a:ln>
            <a:solidFill>
              <a:srgbClr val="DA947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base" latinLnBrk="0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lang="zh-CN" altLang="en-US" sz="28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正方形：62.8÷4=15.7(cm)</a:t>
            </a:r>
            <a:endParaRPr kumimoji="0" lang="zh-CN" altLang="en-US" sz="2800" b="0" i="0" u="none" strike="noStrike" kern="1200" cap="none" spc="0" normalizeH="0" baseline="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marL="0" marR="0" lvl="0" indent="0" algn="l" defTabSz="914400" rtl="0" eaLnBrk="1" fontAlgn="base" latinLnBrk="0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lang="zh-CN" altLang="en-US" sz="28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             15.7×15.7=246.49(cm</a:t>
            </a:r>
            <a:r>
              <a:rPr lang="zh-CN" altLang="en-US" sz="2800" baseline="300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2</a:t>
            </a:r>
            <a:r>
              <a:rPr lang="zh-CN" altLang="en-US" sz="28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)</a:t>
            </a:r>
            <a:endParaRPr kumimoji="0" lang="zh-CN" altLang="en-US" sz="2800" b="0" i="0" u="none" strike="noStrike" kern="1200" cap="none" spc="0" normalizeH="0" baseline="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marL="0" marR="0" lvl="0" indent="0" algn="l" defTabSz="914400" rtl="0" eaLnBrk="1" fontAlgn="base" latinLnBrk="0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lang="zh-CN" altLang="en-US" sz="28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      圆：62.8÷3.14÷2=10(cm)</a:t>
            </a:r>
            <a:endParaRPr kumimoji="0" lang="zh-CN" altLang="en-US" sz="2800" b="0" i="0" u="none" strike="noStrike" kern="1200" cap="none" spc="0" normalizeH="0" baseline="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marL="0" marR="0" lvl="0" indent="0" algn="l" defTabSz="914400" rtl="0" eaLnBrk="1" fontAlgn="base" latinLnBrk="0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lang="zh-CN" altLang="en-US" sz="28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             3.14×</a:t>
            </a:r>
            <a:r>
              <a:rPr lang="zh-CN" altLang="en-US" sz="2800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10</a:t>
            </a:r>
            <a:r>
              <a:rPr lang="en-US" altLang="zh-CN" sz="28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²</a:t>
            </a:r>
            <a:r>
              <a:rPr lang="zh-CN" altLang="en-US" sz="2800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=</a:t>
            </a:r>
            <a:r>
              <a:rPr lang="zh-CN" altLang="en-US" sz="28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314(cm</a:t>
            </a:r>
            <a:r>
              <a:rPr lang="zh-CN" altLang="en-US" sz="2800" baseline="300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2</a:t>
            </a:r>
            <a:r>
              <a:rPr lang="zh-CN" altLang="en-US" sz="28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)</a:t>
            </a:r>
            <a:endParaRPr kumimoji="0" lang="zh-CN" altLang="en-US" sz="2800" b="0" i="0" u="none" strike="noStrike" kern="1200" cap="none" spc="0" normalizeH="0" baseline="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marL="0" marR="0" lvl="0" indent="0" algn="l" defTabSz="914400" rtl="0" eaLnBrk="1" fontAlgn="base" latinLnBrk="0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lang="zh-CN" altLang="en-US" sz="28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             因为314&gt;246.49，</a:t>
            </a:r>
            <a:endParaRPr kumimoji="0" lang="zh-CN" altLang="en-US" sz="2800" b="0" i="0" u="none" strike="noStrike" kern="1200" cap="none" spc="0" normalizeH="0" baseline="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marL="0" marR="0" lvl="0" indent="0" algn="l" defTabSz="914400" rtl="0" eaLnBrk="1" fontAlgn="base" latinLnBrk="0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lang="zh-CN" altLang="en-US" sz="28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             所以圆的面积大。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圆角矩形 7"/>
          <p:cNvSpPr/>
          <p:nvPr/>
        </p:nvSpPr>
        <p:spPr>
          <a:xfrm>
            <a:off x="1581150" y="673100"/>
            <a:ext cx="6953250" cy="3945890"/>
          </a:xfrm>
          <a:prstGeom prst="roundRect">
            <a:avLst>
              <a:gd name="adj" fmla="val 8426"/>
            </a:avLst>
          </a:prstGeom>
          <a:solidFill>
            <a:srgbClr val="A1C4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>
              <a:lnSpc>
                <a:spcPct val="140000"/>
              </a:lnSpc>
            </a:pPr>
            <a:r>
              <a:rPr lang="zh-CN" altLang="en-US" sz="28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1.在计算有关面积的实际问题时要把问题转化成圆，找到圆的半径，就能计算出面积了。</a:t>
            </a:r>
          </a:p>
          <a:p>
            <a:pPr algn="l">
              <a:lnSpc>
                <a:spcPct val="130000"/>
              </a:lnSpc>
            </a:pPr>
            <a:r>
              <a:rPr lang="zh-CN" altLang="en-US" sz="28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2.如果已知圆的周长，要计算圆的面积，就要先用周长除以π，求出直径，再除以2求出半径，再利用圆面积公式计算面积。</a:t>
            </a:r>
            <a:endParaRPr lang="zh-CN" altLang="zh-CN" sz="28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圆角矩形标注 2"/>
          <p:cNvSpPr/>
          <p:nvPr/>
        </p:nvSpPr>
        <p:spPr>
          <a:xfrm>
            <a:off x="2609850" y="1954530"/>
            <a:ext cx="5907405" cy="2845435"/>
          </a:xfrm>
          <a:prstGeom prst="wedgeRoundRectCallout">
            <a:avLst>
              <a:gd name="adj1" fmla="val -55417"/>
              <a:gd name="adj2" fmla="val 31745"/>
              <a:gd name="adj3" fmla="val 16667"/>
            </a:avLst>
          </a:prstGeom>
          <a:solidFill>
            <a:srgbClr val="FCF0DF"/>
          </a:solidFill>
          <a:ln>
            <a:solidFill>
              <a:srgbClr val="DA947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base" latinLnBrk="0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lang="zh-CN" altLang="en-US" sz="28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周长：</a:t>
            </a:r>
            <a:r>
              <a:rPr lang="zh-CN" altLang="en-US" sz="2800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3.</a:t>
            </a:r>
            <a:r>
              <a:rPr lang="en-US" altLang="zh-CN" sz="2800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1</a:t>
            </a:r>
            <a:r>
              <a:rPr lang="zh-CN" altLang="en-US" sz="2800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4</a:t>
            </a:r>
            <a:r>
              <a:rPr lang="zh-CN" altLang="en-US" sz="28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×61.5≈193.1（m）</a:t>
            </a:r>
            <a:endParaRPr lang="zh-CN" altLang="en-US" sz="280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algn="l"/>
            <a:r>
              <a:rPr lang="zh-CN" altLang="en-US" sz="28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面积：</a:t>
            </a:r>
            <a:r>
              <a:rPr lang="zh-CN" altLang="en-US" sz="2800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3.</a:t>
            </a:r>
            <a:r>
              <a:rPr lang="en-US" altLang="zh-CN" sz="2800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1</a:t>
            </a:r>
            <a:r>
              <a:rPr lang="zh-CN" altLang="en-US" sz="2800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4</a:t>
            </a:r>
            <a:r>
              <a:rPr lang="zh-CN" altLang="en-US" sz="28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×（61.5÷2</a:t>
            </a:r>
            <a:r>
              <a:rPr lang="zh-CN" altLang="en-US" sz="2800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）</a:t>
            </a:r>
            <a:r>
              <a:rPr lang="en-US" altLang="zh-CN" sz="2800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²</a:t>
            </a:r>
            <a:endParaRPr lang="zh-CN" altLang="en-US" sz="280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marL="0" marR="0" lvl="0" indent="0" algn="l" defTabSz="914400" rtl="0" eaLnBrk="1" fontAlgn="base" latinLnBrk="0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lang="zh-CN" altLang="en-US" sz="28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        =3.14</a:t>
            </a:r>
            <a:r>
              <a:rPr lang="zh-CN" altLang="en-US" sz="2800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×</a:t>
            </a:r>
            <a:r>
              <a:rPr lang="en-US" altLang="zh-CN" sz="2800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945.5625</a:t>
            </a:r>
          </a:p>
          <a:p>
            <a:pPr marL="0" marR="0" lvl="0" indent="0" algn="l" defTabSz="914400" rtl="0" eaLnBrk="1" fontAlgn="base" latinLnBrk="0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lang="en-US" altLang="zh-CN" sz="28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 </a:t>
            </a:r>
            <a:r>
              <a:rPr lang="en-US" altLang="zh-CN" sz="2800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       </a:t>
            </a:r>
            <a:r>
              <a:rPr lang="zh-CN" altLang="en-US" sz="2800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≈</a:t>
            </a:r>
            <a:r>
              <a:rPr lang="zh-CN" altLang="en-US" sz="28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2969.1（m</a:t>
            </a:r>
            <a:r>
              <a:rPr lang="zh-CN" altLang="en-US" sz="2800" baseline="300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2</a:t>
            </a:r>
            <a:r>
              <a:rPr lang="zh-CN" altLang="en-US" sz="28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）       </a:t>
            </a:r>
          </a:p>
          <a:p>
            <a:pPr algn="l"/>
            <a:r>
              <a:rPr lang="zh-CN" altLang="en-US" sz="28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答：周长是193.1</a:t>
            </a:r>
            <a:r>
              <a:rPr lang="zh-CN" altLang="en-US" sz="2800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m，面积</a:t>
            </a:r>
            <a:r>
              <a:rPr lang="zh-CN" altLang="en-US" sz="28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是2969.1m</a:t>
            </a:r>
            <a:r>
              <a:rPr lang="zh-CN" altLang="en-US" sz="2800" baseline="300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2</a:t>
            </a:r>
            <a:r>
              <a:rPr lang="zh-CN" altLang="en-US" sz="28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 。</a:t>
            </a:r>
          </a:p>
        </p:txBody>
      </p:sp>
      <p:sp>
        <p:nvSpPr>
          <p:cNvPr id="30722" name="TextBox 4"/>
          <p:cNvSpPr txBox="1"/>
          <p:nvPr/>
        </p:nvSpPr>
        <p:spPr>
          <a:xfrm>
            <a:off x="567055" y="540385"/>
            <a:ext cx="8009890" cy="138366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fontAlgn="auto"/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北京天坛公园的回音壁是闻名世界的声学奇迹，它是一道圆形围墙。圆的直径约为</a:t>
            </a:r>
            <a:r>
              <a:rPr lang="en-US" altLang="zh-CN" sz="28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61.5</a:t>
            </a:r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米，周长与面积分别是多少？（结果保留一位小数）。</a:t>
            </a:r>
          </a:p>
        </p:txBody>
      </p:sp>
      <p:pic>
        <p:nvPicPr>
          <p:cNvPr id="30723" name="Picture 7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392430" y="2080260"/>
            <a:ext cx="2042795" cy="11176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1" name="任意多边形 20"/>
          <p:cNvSpPr/>
          <p:nvPr/>
        </p:nvSpPr>
        <p:spPr>
          <a:xfrm>
            <a:off x="89796" y="592926"/>
            <a:ext cx="538386" cy="593398"/>
          </a:xfrm>
          <a:custGeom>
            <a:avLst/>
            <a:gdLst>
              <a:gd name="connsiteX0" fmla="*/ 0 w 538386"/>
              <a:gd name="connsiteY0" fmla="*/ 0 h 593398"/>
              <a:gd name="connsiteX1" fmla="*/ 241687 w 538386"/>
              <a:gd name="connsiteY1" fmla="*/ 0 h 593398"/>
              <a:gd name="connsiteX2" fmla="*/ 538386 w 538386"/>
              <a:gd name="connsiteY2" fmla="*/ 296699 h 593398"/>
              <a:gd name="connsiteX3" fmla="*/ 241687 w 538386"/>
              <a:gd name="connsiteY3" fmla="*/ 593398 h 593398"/>
              <a:gd name="connsiteX4" fmla="*/ 0 w 538386"/>
              <a:gd name="connsiteY4" fmla="*/ 593398 h 5933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38386" h="593398">
                <a:moveTo>
                  <a:pt x="0" y="0"/>
                </a:moveTo>
                <a:lnTo>
                  <a:pt x="241687" y="0"/>
                </a:lnTo>
                <a:cubicBezTo>
                  <a:pt x="405549" y="0"/>
                  <a:pt x="538386" y="132837"/>
                  <a:pt x="538386" y="296699"/>
                </a:cubicBezTo>
                <a:cubicBezTo>
                  <a:pt x="538386" y="460561"/>
                  <a:pt x="405549" y="593398"/>
                  <a:pt x="241687" y="593398"/>
                </a:cubicBezTo>
                <a:lnTo>
                  <a:pt x="0" y="593398"/>
                </a:lnTo>
                <a:close/>
              </a:path>
            </a:pathLst>
          </a:custGeom>
          <a:solidFill>
            <a:srgbClr val="A1C4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8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endParaRPr lang="zh-CN" altLang="en-US" sz="28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628182" y="592926"/>
            <a:ext cx="7992888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spAutoFit/>
          </a:bodyPr>
          <a:lstStyle>
            <a:lvl1pPr indent="1778000" algn="l" rtl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defRPr>
            </a:lvl1pPr>
            <a:lvl2pPr algn="l" rtl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defRPr>
            </a:lvl2pPr>
            <a:lvl3pPr algn="l" rtl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defRPr>
            </a:lvl3pPr>
            <a:lvl4pPr algn="l" rtl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defRPr>
            </a:lvl4pPr>
            <a:lvl5pPr algn="l" rtl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defRPr>
            </a:lvl5pPr>
            <a:lvl6pPr algn="l" rtl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defRPr>
            </a:lvl6pPr>
            <a:lvl7pPr algn="l" rtl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defRPr>
            </a:lvl7pPr>
            <a:lvl8pPr algn="l" rtl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defRPr>
            </a:lvl8pPr>
            <a:lvl9pPr algn="l" rtl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defRPr>
            </a:lvl9pPr>
          </a:lstStyle>
          <a:p>
            <a:pPr indent="0" fontAlgn="base">
              <a:spcBef>
                <a:spcPct val="0"/>
              </a:spcBef>
              <a:spcAft>
                <a:spcPct val="0"/>
              </a:spcAft>
            </a:pPr>
            <a:r>
              <a:rPr lang="zh-CN" altLang="zh-CN" sz="2800" dirty="0" smtClean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2" charset="0"/>
              </a:rPr>
              <a:t>下图时钟分针长</a:t>
            </a:r>
            <a:r>
              <a:rPr lang="en-US" altLang="zh-CN" sz="2800" dirty="0" smtClean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2" charset="0"/>
              </a:rPr>
              <a:t>10</a:t>
            </a:r>
            <a:r>
              <a:rPr lang="zh-CN" altLang="en-US" sz="2800" dirty="0" smtClean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2" charset="0"/>
              </a:rPr>
              <a:t>厘米，那么分针走一圈扫过的面积是多少平方厘米？</a:t>
            </a:r>
            <a:endParaRPr lang="zh-CN" altLang="en-US" sz="2800" dirty="0" smtClean="0">
              <a:solidFill>
                <a:prstClr val="black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8193" name="Picture 1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971709" y="2141100"/>
            <a:ext cx="1828800" cy="1895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任意多边形 20"/>
          <p:cNvSpPr/>
          <p:nvPr/>
        </p:nvSpPr>
        <p:spPr>
          <a:xfrm>
            <a:off x="89796" y="592926"/>
            <a:ext cx="538386" cy="593398"/>
          </a:xfrm>
          <a:custGeom>
            <a:avLst/>
            <a:gdLst>
              <a:gd name="connsiteX0" fmla="*/ 0 w 538386"/>
              <a:gd name="connsiteY0" fmla="*/ 0 h 593398"/>
              <a:gd name="connsiteX1" fmla="*/ 241687 w 538386"/>
              <a:gd name="connsiteY1" fmla="*/ 0 h 593398"/>
              <a:gd name="connsiteX2" fmla="*/ 538386 w 538386"/>
              <a:gd name="connsiteY2" fmla="*/ 296699 h 593398"/>
              <a:gd name="connsiteX3" fmla="*/ 241687 w 538386"/>
              <a:gd name="connsiteY3" fmla="*/ 593398 h 593398"/>
              <a:gd name="connsiteX4" fmla="*/ 0 w 538386"/>
              <a:gd name="connsiteY4" fmla="*/ 593398 h 5933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38386" h="593398">
                <a:moveTo>
                  <a:pt x="0" y="0"/>
                </a:moveTo>
                <a:lnTo>
                  <a:pt x="241687" y="0"/>
                </a:lnTo>
                <a:cubicBezTo>
                  <a:pt x="405549" y="0"/>
                  <a:pt x="538386" y="132837"/>
                  <a:pt x="538386" y="296699"/>
                </a:cubicBezTo>
                <a:cubicBezTo>
                  <a:pt x="538386" y="460561"/>
                  <a:pt x="405549" y="593398"/>
                  <a:pt x="241687" y="593398"/>
                </a:cubicBezTo>
                <a:lnTo>
                  <a:pt x="0" y="593398"/>
                </a:lnTo>
                <a:close/>
              </a:path>
            </a:pathLst>
          </a:custGeom>
          <a:solidFill>
            <a:srgbClr val="A1C4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8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</a:p>
        </p:txBody>
      </p:sp>
      <p:sp>
        <p:nvSpPr>
          <p:cNvPr id="2" name="圆角矩形标注 1"/>
          <p:cNvSpPr/>
          <p:nvPr/>
        </p:nvSpPr>
        <p:spPr>
          <a:xfrm>
            <a:off x="3236595" y="1669415"/>
            <a:ext cx="3865880" cy="2644775"/>
          </a:xfrm>
          <a:prstGeom prst="wedgeRoundRectCallout">
            <a:avLst>
              <a:gd name="adj1" fmla="val 57046"/>
              <a:gd name="adj2" fmla="val 31776"/>
              <a:gd name="adj3" fmla="val 16667"/>
            </a:avLst>
          </a:prstGeom>
          <a:solidFill>
            <a:srgbClr val="E1EFE2"/>
          </a:solidFill>
          <a:ln>
            <a:solidFill>
              <a:srgbClr val="DA947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en-US" altLang="zh-CN" sz="2800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3.14×10</a:t>
            </a:r>
            <a:r>
              <a:rPr lang="en-US" altLang="zh-CN" sz="2800" baseline="30000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2</a:t>
            </a:r>
            <a:endParaRPr lang="zh-CN" altLang="en-US" sz="2800" baseline="3000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algn="l"/>
            <a:r>
              <a:rPr lang="en-US" altLang="zh-CN" sz="2800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＝3.14×100</a:t>
            </a:r>
            <a:endParaRPr lang="en-US" altLang="zh-CN" sz="2800" dirty="0" smtClean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algn="l"/>
            <a:r>
              <a:rPr lang="en-US" altLang="zh-CN" sz="2800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＝314（cm</a:t>
            </a:r>
            <a:r>
              <a:rPr lang="en-US" altLang="zh-CN" sz="2800" baseline="30000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2</a:t>
            </a:r>
            <a:r>
              <a:rPr lang="en-US" altLang="zh-CN" sz="2800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）</a:t>
            </a:r>
            <a:endParaRPr lang="en-US" altLang="zh-CN" sz="2800" dirty="0" smtClean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algn="l"/>
            <a:endParaRPr lang="en-US" altLang="zh-CN" sz="2800" dirty="0" smtClean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  <a:p>
            <a:pPr algn="l"/>
            <a:r>
              <a:rPr lang="en-US" altLang="zh-CN" sz="2800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答：是314平方厘米。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ldLvl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628015" y="593090"/>
            <a:ext cx="7828280" cy="9531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zh-CN" altLang="en-US" sz="2800" dirty="0" smtClean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鼓楼</a:t>
            </a:r>
            <a:r>
              <a:rPr lang="zh-CN" altLang="en-US" sz="28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中心岛是半径 </a:t>
            </a:r>
            <a:r>
              <a:rPr lang="en-US" altLang="zh-CN" sz="28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10</a:t>
            </a:r>
            <a:r>
              <a:rPr lang="zh-CN" altLang="en-US" sz="28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米的圆，它的占地面积</a:t>
            </a:r>
            <a:r>
              <a:rPr lang="zh-CN" altLang="en-US" sz="2800" dirty="0" smtClean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是多少平方米</a:t>
            </a:r>
            <a:r>
              <a:rPr lang="zh-CN" altLang="en-US" sz="28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？</a:t>
            </a:r>
          </a:p>
        </p:txBody>
      </p:sp>
      <p:sp>
        <p:nvSpPr>
          <p:cNvPr id="21" name="任意多边形 20"/>
          <p:cNvSpPr/>
          <p:nvPr/>
        </p:nvSpPr>
        <p:spPr>
          <a:xfrm>
            <a:off x="89796" y="592926"/>
            <a:ext cx="538386" cy="593398"/>
          </a:xfrm>
          <a:custGeom>
            <a:avLst/>
            <a:gdLst>
              <a:gd name="connsiteX0" fmla="*/ 0 w 538386"/>
              <a:gd name="connsiteY0" fmla="*/ 0 h 593398"/>
              <a:gd name="connsiteX1" fmla="*/ 241687 w 538386"/>
              <a:gd name="connsiteY1" fmla="*/ 0 h 593398"/>
              <a:gd name="connsiteX2" fmla="*/ 538386 w 538386"/>
              <a:gd name="connsiteY2" fmla="*/ 296699 h 593398"/>
              <a:gd name="connsiteX3" fmla="*/ 241687 w 538386"/>
              <a:gd name="connsiteY3" fmla="*/ 593398 h 593398"/>
              <a:gd name="connsiteX4" fmla="*/ 0 w 538386"/>
              <a:gd name="connsiteY4" fmla="*/ 593398 h 5933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38386" h="593398">
                <a:moveTo>
                  <a:pt x="0" y="0"/>
                </a:moveTo>
                <a:lnTo>
                  <a:pt x="241687" y="0"/>
                </a:lnTo>
                <a:cubicBezTo>
                  <a:pt x="405549" y="0"/>
                  <a:pt x="538386" y="132837"/>
                  <a:pt x="538386" y="296699"/>
                </a:cubicBezTo>
                <a:cubicBezTo>
                  <a:pt x="538386" y="460561"/>
                  <a:pt x="405549" y="593398"/>
                  <a:pt x="241687" y="593398"/>
                </a:cubicBezTo>
                <a:lnTo>
                  <a:pt x="0" y="593398"/>
                </a:lnTo>
                <a:close/>
              </a:path>
            </a:pathLst>
          </a:custGeom>
          <a:solidFill>
            <a:srgbClr val="A1C4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8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3</a:t>
            </a:r>
          </a:p>
        </p:txBody>
      </p:sp>
      <p:sp>
        <p:nvSpPr>
          <p:cNvPr id="9" name="圆角矩形标注 8"/>
          <p:cNvSpPr/>
          <p:nvPr/>
        </p:nvSpPr>
        <p:spPr>
          <a:xfrm>
            <a:off x="2865120" y="1864995"/>
            <a:ext cx="4113530" cy="2682240"/>
          </a:xfrm>
          <a:prstGeom prst="wedgeRoundRectCallout">
            <a:avLst>
              <a:gd name="adj1" fmla="val -57486"/>
              <a:gd name="adj2" fmla="val 31036"/>
              <a:gd name="adj3" fmla="val 16667"/>
            </a:avLst>
          </a:prstGeom>
          <a:solidFill>
            <a:srgbClr val="FFF9B0"/>
          </a:solidFill>
          <a:ln>
            <a:solidFill>
              <a:srgbClr val="85CCC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fontAlgn="base">
              <a:lnSpc>
                <a:spcPct val="14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zh-CN" altLang="en-US" sz="28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3.14×10</a:t>
            </a:r>
            <a:r>
              <a:rPr lang="zh-CN" altLang="en-US" sz="2800" baseline="300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2 </a:t>
            </a:r>
            <a:r>
              <a:rPr lang="zh-CN" altLang="en-US" sz="28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   </a:t>
            </a:r>
            <a:endParaRPr lang="zh-CN" altLang="en-US" sz="280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fontAlgn="base">
              <a:lnSpc>
                <a:spcPct val="14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zh-CN" altLang="en-US" sz="28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=3.14×100</a:t>
            </a:r>
            <a:endParaRPr lang="zh-CN" altLang="en-US" sz="280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fontAlgn="base">
              <a:lnSpc>
                <a:spcPct val="14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zh-CN" altLang="en-US" sz="28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=314 （平方米）</a:t>
            </a:r>
          </a:p>
          <a:p>
            <a:pPr fontAlgn="base">
              <a:lnSpc>
                <a:spcPct val="14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zh-CN" altLang="en-US" sz="28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答：是314平方米。</a:t>
            </a:r>
            <a:endParaRPr lang="en-US" altLang="zh-CN" sz="2800" dirty="0" smtClean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ldLvl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圆角矩形标注 6"/>
          <p:cNvSpPr/>
          <p:nvPr/>
        </p:nvSpPr>
        <p:spPr>
          <a:xfrm>
            <a:off x="2764790" y="1857375"/>
            <a:ext cx="4241800" cy="2845435"/>
          </a:xfrm>
          <a:prstGeom prst="wedgeRoundRectCallout">
            <a:avLst>
              <a:gd name="adj1" fmla="val -55417"/>
              <a:gd name="adj2" fmla="val 31745"/>
              <a:gd name="adj3" fmla="val 16667"/>
            </a:avLst>
          </a:prstGeom>
          <a:solidFill>
            <a:srgbClr val="FCF0DF"/>
          </a:solidFill>
          <a:ln>
            <a:solidFill>
              <a:srgbClr val="DA947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base" latinLnBrk="0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lang="en-US" altLang="zh-CN" sz="2800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  </a:t>
            </a:r>
            <a:r>
              <a:rPr lang="zh-CN" altLang="en-US" sz="28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3.14×3</a:t>
            </a:r>
            <a:r>
              <a:rPr lang="zh-CN" altLang="en-US" sz="2800" baseline="300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2  </a:t>
            </a:r>
            <a:r>
              <a:rPr lang="zh-CN" altLang="en-US" sz="28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  </a:t>
            </a:r>
            <a:endParaRPr lang="zh-CN" altLang="en-US" sz="280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zh-CN" altLang="en-US" sz="28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=3.14×9</a:t>
            </a:r>
            <a:endParaRPr lang="zh-CN" altLang="en-US" sz="280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zh-CN" altLang="en-US" sz="28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=28.26 （平方米）</a:t>
            </a:r>
          </a:p>
          <a:p>
            <a:pPr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zh-CN" altLang="en-US" sz="28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答：是28.26平方米。</a:t>
            </a:r>
          </a:p>
        </p:txBody>
      </p:sp>
      <p:sp>
        <p:nvSpPr>
          <p:cNvPr id="2" name="矩形 1"/>
          <p:cNvSpPr/>
          <p:nvPr/>
        </p:nvSpPr>
        <p:spPr>
          <a:xfrm>
            <a:off x="628015" y="593090"/>
            <a:ext cx="7904480" cy="1383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zh-CN" altLang="en-US" sz="28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一只羊栓在一块草地中央的树桩上，树桩到羊颈的绳长是 </a:t>
            </a:r>
            <a:r>
              <a:rPr lang="en-US" altLang="zh-CN" sz="28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</a:t>
            </a:r>
            <a:r>
              <a:rPr lang="zh-CN" altLang="en-US" sz="28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米。这只羊可以吃</a:t>
            </a:r>
            <a:r>
              <a:rPr lang="zh-CN" altLang="en-US" sz="2800" dirty="0" smtClean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到多少平方米</a:t>
            </a:r>
            <a:r>
              <a:rPr lang="zh-CN" altLang="en-US" sz="28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地面的</a:t>
            </a:r>
            <a:r>
              <a:rPr lang="zh-CN" altLang="en-US" sz="2800" dirty="0" smtClean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草？</a:t>
            </a:r>
            <a:endParaRPr lang="zh-CN" altLang="en-US" sz="2800" dirty="0">
              <a:solidFill>
                <a:prstClr val="black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1" name="任意多边形 20"/>
          <p:cNvSpPr/>
          <p:nvPr/>
        </p:nvSpPr>
        <p:spPr>
          <a:xfrm>
            <a:off x="89796" y="592926"/>
            <a:ext cx="538386" cy="593398"/>
          </a:xfrm>
          <a:custGeom>
            <a:avLst/>
            <a:gdLst>
              <a:gd name="connsiteX0" fmla="*/ 0 w 538386"/>
              <a:gd name="connsiteY0" fmla="*/ 0 h 593398"/>
              <a:gd name="connsiteX1" fmla="*/ 241687 w 538386"/>
              <a:gd name="connsiteY1" fmla="*/ 0 h 593398"/>
              <a:gd name="connsiteX2" fmla="*/ 538386 w 538386"/>
              <a:gd name="connsiteY2" fmla="*/ 296699 h 593398"/>
              <a:gd name="connsiteX3" fmla="*/ 241687 w 538386"/>
              <a:gd name="connsiteY3" fmla="*/ 593398 h 593398"/>
              <a:gd name="connsiteX4" fmla="*/ 0 w 538386"/>
              <a:gd name="connsiteY4" fmla="*/ 593398 h 5933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38386" h="593398">
                <a:moveTo>
                  <a:pt x="0" y="0"/>
                </a:moveTo>
                <a:lnTo>
                  <a:pt x="241687" y="0"/>
                </a:lnTo>
                <a:cubicBezTo>
                  <a:pt x="405549" y="0"/>
                  <a:pt x="538386" y="132837"/>
                  <a:pt x="538386" y="296699"/>
                </a:cubicBezTo>
                <a:cubicBezTo>
                  <a:pt x="538386" y="460561"/>
                  <a:pt x="405549" y="593398"/>
                  <a:pt x="241687" y="593398"/>
                </a:cubicBezTo>
                <a:lnTo>
                  <a:pt x="0" y="593398"/>
                </a:lnTo>
                <a:close/>
              </a:path>
            </a:pathLst>
          </a:custGeom>
          <a:solidFill>
            <a:srgbClr val="A1C4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4</a:t>
            </a:r>
            <a:endParaRPr lang="en-US" sz="28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ldLvl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640512" y="592991"/>
            <a:ext cx="7272808" cy="9531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zh-CN" altLang="en-US" sz="2800" dirty="0" smtClean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小</a:t>
            </a:r>
            <a:r>
              <a:rPr lang="zh-CN" altLang="en-US" sz="28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华量得一根树干的周长是</a:t>
            </a:r>
            <a:r>
              <a:rPr lang="en-US" altLang="zh-CN" sz="28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75.36</a:t>
            </a:r>
            <a:r>
              <a:rPr lang="zh-CN" altLang="en-US" sz="28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厘米，这根树干的横截面大约</a:t>
            </a:r>
            <a:r>
              <a:rPr lang="zh-CN" altLang="en-US" sz="2800" dirty="0" smtClean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是</a:t>
            </a:r>
            <a:r>
              <a:rPr lang="zh-CN" altLang="en-US" sz="28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多少</a:t>
            </a:r>
            <a:r>
              <a:rPr lang="zh-CN" altLang="en-US" sz="2800" dirty="0" smtClean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平方厘米</a:t>
            </a:r>
            <a:r>
              <a:rPr lang="zh-CN" altLang="en-US" sz="28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？</a:t>
            </a:r>
          </a:p>
        </p:txBody>
      </p:sp>
      <p:sp>
        <p:nvSpPr>
          <p:cNvPr id="21" name="任意多边形 20"/>
          <p:cNvSpPr/>
          <p:nvPr/>
        </p:nvSpPr>
        <p:spPr>
          <a:xfrm>
            <a:off x="89796" y="592926"/>
            <a:ext cx="538386" cy="593398"/>
          </a:xfrm>
          <a:custGeom>
            <a:avLst/>
            <a:gdLst>
              <a:gd name="connsiteX0" fmla="*/ 0 w 538386"/>
              <a:gd name="connsiteY0" fmla="*/ 0 h 593398"/>
              <a:gd name="connsiteX1" fmla="*/ 241687 w 538386"/>
              <a:gd name="connsiteY1" fmla="*/ 0 h 593398"/>
              <a:gd name="connsiteX2" fmla="*/ 538386 w 538386"/>
              <a:gd name="connsiteY2" fmla="*/ 296699 h 593398"/>
              <a:gd name="connsiteX3" fmla="*/ 241687 w 538386"/>
              <a:gd name="connsiteY3" fmla="*/ 593398 h 593398"/>
              <a:gd name="connsiteX4" fmla="*/ 0 w 538386"/>
              <a:gd name="connsiteY4" fmla="*/ 593398 h 5933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38386" h="593398">
                <a:moveTo>
                  <a:pt x="0" y="0"/>
                </a:moveTo>
                <a:lnTo>
                  <a:pt x="241687" y="0"/>
                </a:lnTo>
                <a:cubicBezTo>
                  <a:pt x="405549" y="0"/>
                  <a:pt x="538386" y="132837"/>
                  <a:pt x="538386" y="296699"/>
                </a:cubicBezTo>
                <a:cubicBezTo>
                  <a:pt x="538386" y="460561"/>
                  <a:pt x="405549" y="593398"/>
                  <a:pt x="241687" y="593398"/>
                </a:cubicBezTo>
                <a:lnTo>
                  <a:pt x="0" y="593398"/>
                </a:lnTo>
                <a:close/>
              </a:path>
            </a:pathLst>
          </a:custGeom>
          <a:solidFill>
            <a:srgbClr val="A1C4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5</a:t>
            </a:r>
            <a:endParaRPr lang="en-US" sz="28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" name="圆角矩形标注 8"/>
          <p:cNvSpPr/>
          <p:nvPr/>
        </p:nvSpPr>
        <p:spPr>
          <a:xfrm>
            <a:off x="1292860" y="1669415"/>
            <a:ext cx="5809615" cy="2980055"/>
          </a:xfrm>
          <a:prstGeom prst="wedgeRoundRectCallout">
            <a:avLst>
              <a:gd name="adj1" fmla="val 57046"/>
              <a:gd name="adj2" fmla="val 31776"/>
              <a:gd name="adj3" fmla="val 16667"/>
            </a:avLst>
          </a:prstGeom>
          <a:solidFill>
            <a:srgbClr val="E1EFE2"/>
          </a:solidFill>
          <a:ln>
            <a:solidFill>
              <a:srgbClr val="DA947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en-US" altLang="zh-CN" sz="2800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75.36÷3.14=24（厘米）  24÷2=12（厘米） </a:t>
            </a:r>
          </a:p>
          <a:p>
            <a:pPr fontAlgn="base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en-US" altLang="zh-CN" sz="2800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 3.14×12</a:t>
            </a:r>
            <a:r>
              <a:rPr lang="en-US" altLang="zh-CN" sz="28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²</a:t>
            </a:r>
            <a:r>
              <a:rPr lang="en-US" altLang="zh-CN" sz="2800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    </a:t>
            </a:r>
            <a:endParaRPr lang="en-US" altLang="zh-CN" sz="2800" dirty="0" smtClean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fontAlgn="base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en-US" altLang="zh-CN" sz="2800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=3.14×144=452.16 （平方厘米）</a:t>
            </a:r>
            <a:endParaRPr lang="en-US" altLang="zh-CN" sz="2800" dirty="0" smtClean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en-US" altLang="zh-CN" sz="2800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答：是452.16平方</a:t>
            </a:r>
            <a:r>
              <a:rPr lang="zh-CN" altLang="en-US" sz="2800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厘</a:t>
            </a:r>
            <a:r>
              <a:rPr lang="en-US" altLang="zh-CN" sz="2800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米。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ldLvl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extBox 4"/>
          <p:cNvSpPr txBox="1"/>
          <p:nvPr/>
        </p:nvSpPr>
        <p:spPr>
          <a:xfrm>
            <a:off x="628064" y="593110"/>
            <a:ext cx="7656830" cy="138366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fontAlgn="auto"/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一个运动场跑道的形状与大小如图。两边是半圆形，中间是长方形，这个运动场的占地面积是多少？</a:t>
            </a:r>
          </a:p>
        </p:txBody>
      </p:sp>
      <p:pic>
        <p:nvPicPr>
          <p:cNvPr id="32772" name="Picture 2"/>
          <p:cNvPicPr>
            <a:picLocks noChangeAspect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082654" y="2186675"/>
            <a:ext cx="4613410" cy="1782424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1" name="任意多边形 20"/>
          <p:cNvSpPr/>
          <p:nvPr/>
        </p:nvSpPr>
        <p:spPr>
          <a:xfrm>
            <a:off x="89796" y="592926"/>
            <a:ext cx="538386" cy="593398"/>
          </a:xfrm>
          <a:custGeom>
            <a:avLst/>
            <a:gdLst>
              <a:gd name="connsiteX0" fmla="*/ 0 w 538386"/>
              <a:gd name="connsiteY0" fmla="*/ 0 h 593398"/>
              <a:gd name="connsiteX1" fmla="*/ 241687 w 538386"/>
              <a:gd name="connsiteY1" fmla="*/ 0 h 593398"/>
              <a:gd name="connsiteX2" fmla="*/ 538386 w 538386"/>
              <a:gd name="connsiteY2" fmla="*/ 296699 h 593398"/>
              <a:gd name="connsiteX3" fmla="*/ 241687 w 538386"/>
              <a:gd name="connsiteY3" fmla="*/ 593398 h 593398"/>
              <a:gd name="connsiteX4" fmla="*/ 0 w 538386"/>
              <a:gd name="connsiteY4" fmla="*/ 593398 h 5933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38386" h="593398">
                <a:moveTo>
                  <a:pt x="0" y="0"/>
                </a:moveTo>
                <a:lnTo>
                  <a:pt x="241687" y="0"/>
                </a:lnTo>
                <a:cubicBezTo>
                  <a:pt x="405549" y="0"/>
                  <a:pt x="538386" y="132837"/>
                  <a:pt x="538386" y="296699"/>
                </a:cubicBezTo>
                <a:cubicBezTo>
                  <a:pt x="538386" y="460561"/>
                  <a:pt x="405549" y="593398"/>
                  <a:pt x="241687" y="593398"/>
                </a:cubicBezTo>
                <a:lnTo>
                  <a:pt x="0" y="593398"/>
                </a:lnTo>
                <a:close/>
              </a:path>
            </a:pathLst>
          </a:custGeom>
          <a:solidFill>
            <a:srgbClr val="A1C4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6</a:t>
            </a:r>
            <a:endParaRPr lang="en-US" sz="28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圆角矩形标注 8"/>
          <p:cNvSpPr/>
          <p:nvPr/>
        </p:nvSpPr>
        <p:spPr>
          <a:xfrm>
            <a:off x="2001520" y="702310"/>
            <a:ext cx="6807200" cy="3926840"/>
          </a:xfrm>
          <a:prstGeom prst="wedgeRoundRectCallout">
            <a:avLst>
              <a:gd name="adj1" fmla="val -53901"/>
              <a:gd name="adj2" fmla="val 30788"/>
              <a:gd name="adj3" fmla="val 16667"/>
            </a:avLst>
          </a:prstGeom>
          <a:solidFill>
            <a:srgbClr val="FFF9B0"/>
          </a:solidFill>
          <a:ln>
            <a:solidFill>
              <a:srgbClr val="85CCC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fontAlgn="base">
              <a:lnSpc>
                <a:spcPct val="14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zh-CN" altLang="en-US" sz="28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长方形面积：50×20＝1000（m</a:t>
            </a:r>
            <a:r>
              <a:rPr lang="zh-CN" altLang="en-US" sz="2800" baseline="300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2</a:t>
            </a:r>
            <a:r>
              <a:rPr lang="zh-CN" altLang="en-US" sz="28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）</a:t>
            </a:r>
            <a:endParaRPr lang="zh-CN" altLang="en-US" sz="280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algn="l" fontAlgn="base">
              <a:lnSpc>
                <a:spcPct val="140000"/>
              </a:lnSpc>
              <a:buClrTx/>
              <a:buSzTx/>
              <a:buFont typeface="Arial" panose="020B0604020202020204" pitchFamily="34" charset="0"/>
              <a:buNone/>
            </a:pPr>
            <a:r>
              <a:rPr lang="zh-CN" altLang="en-US" sz="28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圆面积： 3.14×（20÷2）</a:t>
            </a:r>
            <a:r>
              <a:rPr lang="zh-CN" altLang="en-US" sz="2800" baseline="300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2</a:t>
            </a:r>
            <a:endParaRPr lang="zh-CN" altLang="en-US" sz="280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algn="l" fontAlgn="base">
              <a:lnSpc>
                <a:spcPct val="140000"/>
              </a:lnSpc>
              <a:buClrTx/>
              <a:buSzTx/>
              <a:buFont typeface="Arial" panose="020B0604020202020204" pitchFamily="34" charset="0"/>
              <a:buNone/>
            </a:pPr>
            <a:r>
              <a:rPr lang="zh-CN" altLang="en-US" sz="28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            =3.14×100=314（m</a:t>
            </a:r>
            <a:r>
              <a:rPr lang="zh-CN" altLang="en-US" sz="2800" baseline="300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2</a:t>
            </a:r>
            <a:r>
              <a:rPr lang="zh-CN" altLang="en-US" sz="28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）</a:t>
            </a:r>
            <a:endParaRPr lang="zh-CN" altLang="en-US" sz="280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algn="l" fontAlgn="base">
              <a:lnSpc>
                <a:spcPct val="140000"/>
              </a:lnSpc>
              <a:buClrTx/>
              <a:buSzTx/>
              <a:buFont typeface="Arial" panose="020B0604020202020204" pitchFamily="34" charset="0"/>
              <a:buNone/>
            </a:pPr>
            <a:r>
              <a:rPr lang="zh-CN" altLang="en-US" sz="28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占地面积：1000＋314＝1314（m</a:t>
            </a:r>
            <a:r>
              <a:rPr lang="zh-CN" altLang="en-US" sz="2800" baseline="300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2</a:t>
            </a:r>
            <a:r>
              <a:rPr lang="zh-CN" altLang="en-US" sz="28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）</a:t>
            </a:r>
            <a:endParaRPr lang="zh-CN" altLang="en-US" sz="280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algn="l" fontAlgn="base">
              <a:lnSpc>
                <a:spcPct val="140000"/>
              </a:lnSpc>
              <a:buClrTx/>
              <a:buSzTx/>
              <a:buFont typeface="Arial" panose="020B0604020202020204" pitchFamily="34" charset="0"/>
              <a:buNone/>
            </a:pPr>
            <a:endParaRPr lang="zh-CN" altLang="en-US" sz="280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  <a:p>
            <a:pPr algn="l" fontAlgn="base">
              <a:lnSpc>
                <a:spcPct val="140000"/>
              </a:lnSpc>
              <a:buClrTx/>
              <a:buSzTx/>
              <a:buFont typeface="Arial" panose="020B0604020202020204" pitchFamily="34" charset="0"/>
              <a:buNone/>
            </a:pPr>
            <a:r>
              <a:rPr lang="zh-CN" altLang="en-US" sz="28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答：这个运动场的占地面积是1314m</a:t>
            </a:r>
            <a:r>
              <a:rPr lang="zh-CN" altLang="en-US" sz="2800" baseline="300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2</a:t>
            </a:r>
            <a:r>
              <a:rPr lang="zh-CN" altLang="en-US" sz="28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。</a:t>
            </a:r>
            <a:endParaRPr lang="zh-CN" altLang="en-US" sz="2800" baseline="3000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ldLvl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圆角矩形 2"/>
          <p:cNvSpPr/>
          <p:nvPr/>
        </p:nvSpPr>
        <p:spPr>
          <a:xfrm>
            <a:off x="1314450" y="951230"/>
            <a:ext cx="6777355" cy="3260090"/>
          </a:xfrm>
          <a:prstGeom prst="roundRect">
            <a:avLst/>
          </a:prstGeom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l" fontAlgn="auto">
              <a:lnSpc>
                <a:spcPct val="150000"/>
              </a:lnSpc>
            </a:pPr>
            <a:r>
              <a:rPr lang="en-US" altLang="zh-CN" sz="2400" b="1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1.</a:t>
            </a:r>
            <a:r>
              <a:rPr lang="zh-CN" altLang="en-US" sz="2400" b="1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掌握圆面积计算公式。  </a:t>
            </a:r>
            <a:endParaRPr lang="zh-CN" altLang="en-US" sz="2400" b="1" dirty="0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pPr algn="l" fontAlgn="auto">
              <a:lnSpc>
                <a:spcPct val="150000"/>
              </a:lnSpc>
            </a:pPr>
            <a:r>
              <a:rPr lang="zh-CN" altLang="en-US" sz="2400" b="1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2.能运用圆面积知识解决一些简单实际的问题。 </a:t>
            </a:r>
            <a:endParaRPr lang="zh-CN" altLang="en-US" sz="2400" b="1" dirty="0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pPr algn="l" fontAlgn="auto">
              <a:lnSpc>
                <a:spcPct val="150000"/>
              </a:lnSpc>
            </a:pPr>
            <a:r>
              <a:rPr lang="zh-CN" altLang="en-US" sz="2400" b="1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3.体会“化曲为直”的思想，初步感受极限思想。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TextBox 4"/>
          <p:cNvSpPr txBox="1"/>
          <p:nvPr/>
        </p:nvSpPr>
        <p:spPr>
          <a:xfrm>
            <a:off x="628220" y="628670"/>
            <a:ext cx="5218430" cy="52197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求图中阴影部分的面积。</a:t>
            </a:r>
          </a:p>
        </p:txBody>
      </p:sp>
      <p:pic>
        <p:nvPicPr>
          <p:cNvPr id="34818" name="Picture 2"/>
          <p:cNvPicPr>
            <a:picLocks noChangeAspect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33755" y="1330325"/>
            <a:ext cx="1770380" cy="172529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任意多边形 1"/>
          <p:cNvSpPr/>
          <p:nvPr/>
        </p:nvSpPr>
        <p:spPr>
          <a:xfrm>
            <a:off x="89796" y="592926"/>
            <a:ext cx="538386" cy="593398"/>
          </a:xfrm>
          <a:custGeom>
            <a:avLst/>
            <a:gdLst>
              <a:gd name="connsiteX0" fmla="*/ 0 w 538386"/>
              <a:gd name="connsiteY0" fmla="*/ 0 h 593398"/>
              <a:gd name="connsiteX1" fmla="*/ 241687 w 538386"/>
              <a:gd name="connsiteY1" fmla="*/ 0 h 593398"/>
              <a:gd name="connsiteX2" fmla="*/ 538386 w 538386"/>
              <a:gd name="connsiteY2" fmla="*/ 296699 h 593398"/>
              <a:gd name="connsiteX3" fmla="*/ 241687 w 538386"/>
              <a:gd name="connsiteY3" fmla="*/ 593398 h 593398"/>
              <a:gd name="connsiteX4" fmla="*/ 0 w 538386"/>
              <a:gd name="connsiteY4" fmla="*/ 593398 h 5933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38386" h="593398">
                <a:moveTo>
                  <a:pt x="0" y="0"/>
                </a:moveTo>
                <a:lnTo>
                  <a:pt x="241687" y="0"/>
                </a:lnTo>
                <a:cubicBezTo>
                  <a:pt x="405549" y="0"/>
                  <a:pt x="538386" y="132837"/>
                  <a:pt x="538386" y="296699"/>
                </a:cubicBezTo>
                <a:cubicBezTo>
                  <a:pt x="538386" y="460561"/>
                  <a:pt x="405549" y="593398"/>
                  <a:pt x="241687" y="593398"/>
                </a:cubicBezTo>
                <a:lnTo>
                  <a:pt x="0" y="593398"/>
                </a:lnTo>
                <a:close/>
              </a:path>
            </a:pathLst>
          </a:custGeom>
          <a:solidFill>
            <a:srgbClr val="A1C4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7</a:t>
            </a:r>
            <a:endParaRPr lang="en-US" sz="28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" name="圆角矩形标注 6"/>
          <p:cNvSpPr/>
          <p:nvPr/>
        </p:nvSpPr>
        <p:spPr>
          <a:xfrm>
            <a:off x="2991485" y="1250950"/>
            <a:ext cx="5228590" cy="3555365"/>
          </a:xfrm>
          <a:prstGeom prst="wedgeRoundRectCallout">
            <a:avLst>
              <a:gd name="adj1" fmla="val -55417"/>
              <a:gd name="adj2" fmla="val 31745"/>
              <a:gd name="adj3" fmla="val 16667"/>
            </a:avLst>
          </a:prstGeom>
          <a:solidFill>
            <a:srgbClr val="FCF0DF"/>
          </a:solidFill>
          <a:ln>
            <a:solidFill>
              <a:srgbClr val="DA947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fontAlgn="base">
              <a:lnSpc>
                <a:spcPct val="14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zh-CN" altLang="en-US" sz="28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阴影部分的面积＝大圆面积－小圆面积</a:t>
            </a:r>
          </a:p>
          <a:p>
            <a:pPr fontAlgn="base">
              <a:lnSpc>
                <a:spcPct val="14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zh-CN" altLang="en-US" sz="28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3.14×12</a:t>
            </a:r>
            <a:r>
              <a:rPr lang="zh-CN" altLang="en-US" sz="2800" baseline="300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2</a:t>
            </a:r>
            <a:r>
              <a:rPr lang="zh-CN" altLang="en-US" sz="28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－3.14×8</a:t>
            </a:r>
            <a:r>
              <a:rPr lang="zh-CN" altLang="en-US" sz="2800" baseline="300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2</a:t>
            </a:r>
            <a:endParaRPr lang="zh-CN" altLang="en-US" sz="280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fontAlgn="base">
              <a:lnSpc>
                <a:spcPct val="14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zh-CN" altLang="en-US" sz="28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=3.14×144－3.14×64</a:t>
            </a:r>
            <a:endParaRPr lang="zh-CN" altLang="en-US" sz="280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fontAlgn="base">
              <a:lnSpc>
                <a:spcPct val="14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zh-CN" altLang="en-US" sz="28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=452.16－200.96</a:t>
            </a:r>
            <a:endParaRPr lang="zh-CN" altLang="en-US" sz="280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fontAlgn="base">
              <a:lnSpc>
                <a:spcPct val="14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zh-CN" altLang="en-US" sz="28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=251.2（cm</a:t>
            </a:r>
            <a:r>
              <a:rPr lang="zh-CN" altLang="en-US" sz="2800" baseline="300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2</a:t>
            </a:r>
            <a:r>
              <a:rPr lang="zh-CN" altLang="en-US" sz="28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）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ldLvl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TextBox 4"/>
          <p:cNvSpPr txBox="1"/>
          <p:nvPr/>
        </p:nvSpPr>
        <p:spPr>
          <a:xfrm>
            <a:off x="628015" y="628880"/>
            <a:ext cx="7677785" cy="52197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r>
              <a:rPr lang="zh-CN" altLang="en-US" sz="2800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求</a:t>
            </a:r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下图中阴影部分的面积。</a:t>
            </a:r>
          </a:p>
        </p:txBody>
      </p:sp>
      <p:grpSp>
        <p:nvGrpSpPr>
          <p:cNvPr id="36867" name="组合 3"/>
          <p:cNvGrpSpPr/>
          <p:nvPr/>
        </p:nvGrpSpPr>
        <p:grpSpPr>
          <a:xfrm>
            <a:off x="878205" y="1976989"/>
            <a:ext cx="1969770" cy="1866666"/>
            <a:chOff x="800100" y="2847975"/>
            <a:chExt cx="1843088" cy="1795463"/>
          </a:xfrm>
        </p:grpSpPr>
        <p:pic>
          <p:nvPicPr>
            <p:cNvPr id="36868" name="Picture 3"/>
            <p:cNvPicPr>
              <a:picLocks noChangeAspect="1"/>
            </p:cNvPicPr>
            <p:nvPr/>
          </p:nvPicPr>
          <p:blipFill>
            <a:blip r:embed="rId3" cstate="email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800100" y="2847975"/>
              <a:ext cx="1843088" cy="1795463"/>
            </a:xfrm>
            <a:prstGeom prst="rect">
              <a:avLst/>
            </a:prstGeom>
            <a:noFill/>
            <a:ln w="9525">
              <a:noFill/>
            </a:ln>
          </p:spPr>
        </p:pic>
        <p:cxnSp>
          <p:nvCxnSpPr>
            <p:cNvPr id="30" name="直接连接符 29"/>
            <p:cNvCxnSpPr/>
            <p:nvPr/>
          </p:nvCxnSpPr>
          <p:spPr>
            <a:xfrm rot="16200000" flipH="1">
              <a:off x="1739900" y="2857368"/>
              <a:ext cx="1587" cy="1763712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直接连接符 31"/>
            <p:cNvCxnSpPr/>
            <p:nvPr/>
          </p:nvCxnSpPr>
          <p:spPr>
            <a:xfrm rot="5400000" flipH="1">
              <a:off x="1298511" y="3298628"/>
              <a:ext cx="881191" cy="1587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1" name="任意多边形 20"/>
          <p:cNvSpPr/>
          <p:nvPr/>
        </p:nvSpPr>
        <p:spPr>
          <a:xfrm>
            <a:off x="89796" y="592926"/>
            <a:ext cx="538386" cy="593398"/>
          </a:xfrm>
          <a:custGeom>
            <a:avLst/>
            <a:gdLst>
              <a:gd name="connsiteX0" fmla="*/ 0 w 538386"/>
              <a:gd name="connsiteY0" fmla="*/ 0 h 593398"/>
              <a:gd name="connsiteX1" fmla="*/ 241687 w 538386"/>
              <a:gd name="connsiteY1" fmla="*/ 0 h 593398"/>
              <a:gd name="connsiteX2" fmla="*/ 538386 w 538386"/>
              <a:gd name="connsiteY2" fmla="*/ 296699 h 593398"/>
              <a:gd name="connsiteX3" fmla="*/ 241687 w 538386"/>
              <a:gd name="connsiteY3" fmla="*/ 593398 h 593398"/>
              <a:gd name="connsiteX4" fmla="*/ 0 w 538386"/>
              <a:gd name="connsiteY4" fmla="*/ 593398 h 5933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38386" h="593398">
                <a:moveTo>
                  <a:pt x="0" y="0"/>
                </a:moveTo>
                <a:lnTo>
                  <a:pt x="241687" y="0"/>
                </a:lnTo>
                <a:cubicBezTo>
                  <a:pt x="405549" y="0"/>
                  <a:pt x="538386" y="132837"/>
                  <a:pt x="538386" y="296699"/>
                </a:cubicBezTo>
                <a:cubicBezTo>
                  <a:pt x="538386" y="460561"/>
                  <a:pt x="405549" y="593398"/>
                  <a:pt x="241687" y="593398"/>
                </a:cubicBezTo>
                <a:lnTo>
                  <a:pt x="0" y="593398"/>
                </a:lnTo>
                <a:close/>
              </a:path>
            </a:pathLst>
          </a:custGeom>
          <a:solidFill>
            <a:srgbClr val="A1C4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8</a:t>
            </a:r>
            <a:endParaRPr lang="en-US" sz="28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" name="圆角矩形标注 1"/>
          <p:cNvSpPr/>
          <p:nvPr/>
        </p:nvSpPr>
        <p:spPr>
          <a:xfrm>
            <a:off x="3354070" y="1581150"/>
            <a:ext cx="3408045" cy="2644775"/>
          </a:xfrm>
          <a:prstGeom prst="wedgeRoundRectCallout">
            <a:avLst>
              <a:gd name="adj1" fmla="val 57046"/>
              <a:gd name="adj2" fmla="val 31776"/>
              <a:gd name="adj3" fmla="val 16667"/>
            </a:avLst>
          </a:prstGeom>
          <a:solidFill>
            <a:srgbClr val="E1EFE2"/>
          </a:solidFill>
          <a:ln>
            <a:solidFill>
              <a:srgbClr val="DA947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>
              <a:lnSpc>
                <a:spcPct val="120000"/>
              </a:lnSpc>
            </a:pPr>
            <a:r>
              <a:rPr lang="en-US" altLang="zh-CN" sz="28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3.14×5</a:t>
            </a:r>
            <a:r>
              <a:rPr lang="en-US" altLang="zh-CN" sz="2800" baseline="300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2</a:t>
            </a:r>
            <a:r>
              <a:rPr lang="en-US" altLang="zh-CN" sz="28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-5×2×5</a:t>
            </a:r>
            <a:endParaRPr lang="en-US" altLang="zh-CN" sz="280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algn="l">
              <a:lnSpc>
                <a:spcPct val="120000"/>
              </a:lnSpc>
            </a:pPr>
            <a:r>
              <a:rPr lang="en-US" altLang="zh-CN" sz="28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=78.5-50</a:t>
            </a:r>
            <a:endParaRPr lang="en-US" altLang="zh-CN" sz="280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algn="l">
              <a:lnSpc>
                <a:spcPct val="120000"/>
              </a:lnSpc>
            </a:pPr>
            <a:r>
              <a:rPr lang="en-US" altLang="zh-CN" sz="28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=28.5(cm</a:t>
            </a:r>
            <a:r>
              <a:rPr lang="en-US" altLang="zh-CN" sz="2800" baseline="300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2</a:t>
            </a:r>
            <a:r>
              <a:rPr lang="en-US" altLang="zh-CN" sz="28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)</a:t>
            </a:r>
            <a:endParaRPr lang="en-US" altLang="zh-CN" sz="2800" dirty="0" smtClean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ldLvl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圆角矩形标注 3"/>
          <p:cNvSpPr/>
          <p:nvPr/>
        </p:nvSpPr>
        <p:spPr>
          <a:xfrm>
            <a:off x="2638425" y="1827530"/>
            <a:ext cx="4451350" cy="2809240"/>
          </a:xfrm>
          <a:prstGeom prst="wedgeRoundRectCallout">
            <a:avLst>
              <a:gd name="adj1" fmla="val 55006"/>
              <a:gd name="adj2" fmla="val 24095"/>
              <a:gd name="adj3" fmla="val 16667"/>
            </a:avLst>
          </a:prstGeom>
          <a:solidFill>
            <a:srgbClr val="E1EFE2"/>
          </a:solidFill>
          <a:ln>
            <a:solidFill>
              <a:srgbClr val="DA947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algn="l" defTabSz="914400" rtl="0" eaLnBrk="1" latinLnBrk="0" hangingPunct="1">
              <a:lnSpc>
                <a:spcPct val="120000"/>
              </a:lnSpc>
              <a:buClrTx/>
              <a:buSzTx/>
              <a:buFontTx/>
              <a:buNone/>
            </a:pPr>
            <a:r>
              <a:rPr lang="en-US" altLang="zh-CN" sz="28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3.14×(10×2)</a:t>
            </a:r>
            <a:endParaRPr kumimoji="0" lang="en-US" altLang="zh-CN" sz="2800" b="0" i="0" u="none" strike="noStrike" kern="1200" cap="none" spc="0" normalizeH="0" baseline="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lvl="0" algn="l">
              <a:lnSpc>
                <a:spcPct val="120000"/>
              </a:lnSpc>
              <a:buClrTx/>
              <a:buSzTx/>
              <a:buFontTx/>
            </a:pPr>
            <a:r>
              <a:rPr lang="en-US" altLang="zh-CN" sz="28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=3.14×20</a:t>
            </a:r>
            <a:endParaRPr lang="en-US" altLang="zh-CN" sz="280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marL="0" marR="0" lvl="0" algn="l" defTabSz="914400" rtl="0" eaLnBrk="1" latinLnBrk="0" hangingPunct="1">
              <a:lnSpc>
                <a:spcPct val="120000"/>
              </a:lnSpc>
              <a:buClrTx/>
              <a:buSzTx/>
              <a:buFontTx/>
              <a:buNone/>
            </a:pPr>
            <a:r>
              <a:rPr lang="en-US" altLang="zh-CN" sz="28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=62.8(厘米)</a:t>
            </a:r>
          </a:p>
          <a:p>
            <a:pPr marL="0" marR="0" lvl="0" algn="l" defTabSz="914400" rtl="0" eaLnBrk="1" latinLnBrk="0" hangingPunct="1">
              <a:lnSpc>
                <a:spcPct val="120000"/>
              </a:lnSpc>
              <a:buClrTx/>
              <a:buSzTx/>
              <a:buFontTx/>
              <a:buNone/>
            </a:pPr>
            <a:r>
              <a:rPr lang="en-US" altLang="zh-CN" sz="28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答：分针针尖走过了62.8厘米</a:t>
            </a:r>
            <a:r>
              <a:rPr lang="zh-CN" altLang="en-US" sz="28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。</a:t>
            </a:r>
          </a:p>
        </p:txBody>
      </p:sp>
      <p:sp>
        <p:nvSpPr>
          <p:cNvPr id="26626" name="TextBox 5"/>
          <p:cNvSpPr txBox="1"/>
          <p:nvPr/>
        </p:nvSpPr>
        <p:spPr>
          <a:xfrm>
            <a:off x="628015" y="593187"/>
            <a:ext cx="4453890" cy="60769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lang="zh-CN" altLang="en-US" sz="2800" noProof="0" dirty="0" smtClean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下面的</a:t>
            </a:r>
            <a:r>
              <a:rPr kumimoji="0" lang="zh-CN" alt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钟表</a:t>
            </a: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的分针长</a:t>
            </a: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10cm</a:t>
            </a: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。</a:t>
            </a:r>
          </a:p>
        </p:txBody>
      </p:sp>
      <p:sp>
        <p:nvSpPr>
          <p:cNvPr id="26629" name="TextBox 5"/>
          <p:cNvSpPr txBox="1"/>
          <p:nvPr/>
        </p:nvSpPr>
        <p:spPr>
          <a:xfrm>
            <a:off x="628015" y="1118235"/>
            <a:ext cx="7315835" cy="60769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(1)</a:t>
            </a: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从</a:t>
            </a: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1</a:t>
            </a: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时到</a:t>
            </a: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2</a:t>
            </a: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时，分针针尖走过了多少厘米？</a:t>
            </a: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2" cstate="email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78337" y="2219562"/>
            <a:ext cx="2160270" cy="2025650"/>
          </a:xfrm>
          <a:prstGeom prst="ellipse">
            <a:avLst/>
          </a:prstGeom>
        </p:spPr>
      </p:pic>
      <p:sp>
        <p:nvSpPr>
          <p:cNvPr id="21" name="任意多边形 20"/>
          <p:cNvSpPr/>
          <p:nvPr/>
        </p:nvSpPr>
        <p:spPr>
          <a:xfrm>
            <a:off x="89796" y="592926"/>
            <a:ext cx="538386" cy="593398"/>
          </a:xfrm>
          <a:custGeom>
            <a:avLst/>
            <a:gdLst>
              <a:gd name="connsiteX0" fmla="*/ 0 w 538386"/>
              <a:gd name="connsiteY0" fmla="*/ 0 h 593398"/>
              <a:gd name="connsiteX1" fmla="*/ 241687 w 538386"/>
              <a:gd name="connsiteY1" fmla="*/ 0 h 593398"/>
              <a:gd name="connsiteX2" fmla="*/ 538386 w 538386"/>
              <a:gd name="connsiteY2" fmla="*/ 296699 h 593398"/>
              <a:gd name="connsiteX3" fmla="*/ 241687 w 538386"/>
              <a:gd name="connsiteY3" fmla="*/ 593398 h 593398"/>
              <a:gd name="connsiteX4" fmla="*/ 0 w 538386"/>
              <a:gd name="connsiteY4" fmla="*/ 593398 h 5933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38386" h="593398">
                <a:moveTo>
                  <a:pt x="0" y="0"/>
                </a:moveTo>
                <a:lnTo>
                  <a:pt x="241687" y="0"/>
                </a:lnTo>
                <a:cubicBezTo>
                  <a:pt x="405549" y="0"/>
                  <a:pt x="538386" y="132837"/>
                  <a:pt x="538386" y="296699"/>
                </a:cubicBezTo>
                <a:cubicBezTo>
                  <a:pt x="538386" y="460561"/>
                  <a:pt x="405549" y="593398"/>
                  <a:pt x="241687" y="593398"/>
                </a:cubicBezTo>
                <a:lnTo>
                  <a:pt x="0" y="593398"/>
                </a:lnTo>
                <a:close/>
              </a:path>
            </a:pathLst>
          </a:custGeom>
          <a:solidFill>
            <a:srgbClr val="A1C4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8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9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圆角矩形标注 4"/>
          <p:cNvSpPr/>
          <p:nvPr/>
        </p:nvSpPr>
        <p:spPr>
          <a:xfrm>
            <a:off x="2638425" y="1405890"/>
            <a:ext cx="4451350" cy="3230880"/>
          </a:xfrm>
          <a:prstGeom prst="wedgeRoundRectCallout">
            <a:avLst>
              <a:gd name="adj1" fmla="val 55006"/>
              <a:gd name="adj2" fmla="val 24095"/>
              <a:gd name="adj3" fmla="val 16667"/>
            </a:avLst>
          </a:prstGeom>
          <a:solidFill>
            <a:srgbClr val="E1EFE2"/>
          </a:solidFill>
          <a:ln>
            <a:solidFill>
              <a:srgbClr val="DA947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base" latinLnBrk="0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lang="en-US" altLang="zh-CN" sz="2800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3.14×10²</a:t>
            </a:r>
            <a:endParaRPr kumimoji="0" lang="en-US" altLang="zh-CN" sz="2800" b="0" i="0" u="none" strike="noStrike" kern="1200" cap="none" spc="0" normalizeH="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lvl="0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 sz="28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=3.14×100</a:t>
            </a:r>
            <a:endParaRPr kumimoji="0" lang="en-US" altLang="zh-CN" sz="2800" b="0" i="0" u="none" strike="noStrike" kern="1200" cap="none" spc="0" normalizeH="0" baseline="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marL="0" marR="0" lvl="0" indent="0" algn="l" defTabSz="914400" rtl="0" eaLnBrk="1" fontAlgn="base" latinLnBrk="0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lang="en-US" altLang="zh-CN" sz="28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=314(平方厘米)</a:t>
            </a:r>
          </a:p>
          <a:p>
            <a:pPr marL="0" marR="0" lvl="0" indent="0" algn="l" defTabSz="914400" rtl="0" eaLnBrk="1" fontAlgn="base" latinLnBrk="0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lang="en-US" altLang="zh-CN" sz="280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  <a:p>
            <a:pPr marL="0" marR="0" lvl="0" indent="0" algn="l" defTabSz="914400" rtl="0" eaLnBrk="1" fontAlgn="base" latinLnBrk="0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lang="en-US" altLang="zh-CN" sz="28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答：分针扫过的面积是314平方厘米。</a:t>
            </a:r>
          </a:p>
        </p:txBody>
      </p:sp>
      <p:sp>
        <p:nvSpPr>
          <p:cNvPr id="26629" name="TextBox 5"/>
          <p:cNvSpPr txBox="1"/>
          <p:nvPr/>
        </p:nvSpPr>
        <p:spPr>
          <a:xfrm>
            <a:off x="638175" y="572770"/>
            <a:ext cx="7955915" cy="60769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lang="en-US" altLang="zh-CN" sz="28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(2)</a:t>
            </a:r>
            <a:r>
              <a:rPr lang="zh-CN" altLang="en-US" sz="28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从</a:t>
            </a:r>
            <a:r>
              <a:rPr lang="en-US" altLang="zh-CN" sz="28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1</a:t>
            </a:r>
            <a:r>
              <a:rPr lang="zh-CN" altLang="en-US" sz="28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时到</a:t>
            </a:r>
            <a:r>
              <a:rPr lang="en-US" altLang="zh-CN" sz="28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2</a:t>
            </a:r>
            <a:r>
              <a:rPr lang="zh-CN" altLang="en-US" sz="28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时，分针扫过的面积是多少平方厘米？</a:t>
            </a:r>
            <a:endParaRPr kumimoji="0" lang="zh-CN" alt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pic>
        <p:nvPicPr>
          <p:cNvPr id="11" name="图片 10"/>
          <p:cNvPicPr>
            <a:picLocks noChangeAspect="1"/>
          </p:cNvPicPr>
          <p:nvPr/>
        </p:nvPicPr>
        <p:blipFill>
          <a:blip r:embed="rId2" cstate="email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78337" y="2219562"/>
            <a:ext cx="2160270" cy="2025650"/>
          </a:xfrm>
          <a:prstGeom prst="ellipse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ldLvl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Text Box 10"/>
          <p:cNvSpPr txBox="1"/>
          <p:nvPr/>
        </p:nvSpPr>
        <p:spPr>
          <a:xfrm>
            <a:off x="562401" y="527050"/>
            <a:ext cx="1684655" cy="584835"/>
          </a:xfrm>
          <a:prstGeom prst="rect">
            <a:avLst/>
          </a:prstGeom>
          <a:noFill/>
          <a:ln w="9525">
            <a:noFill/>
          </a:ln>
        </p:spPr>
        <p:txBody>
          <a:bodyPr wrap="square" lIns="90000" tIns="46800" rIns="90000" bIns="46800" anchor="t">
            <a:spAutoFit/>
          </a:bodyPr>
          <a:lstStyle/>
          <a:p>
            <a:r>
              <a:rPr lang="zh-CN" altLang="en-US" sz="3200" b="1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填一填：</a:t>
            </a:r>
          </a:p>
        </p:txBody>
      </p:sp>
      <p:sp>
        <p:nvSpPr>
          <p:cNvPr id="3" name="矩形 3"/>
          <p:cNvSpPr/>
          <p:nvPr/>
        </p:nvSpPr>
        <p:spPr>
          <a:xfrm>
            <a:off x="541655" y="1111885"/>
            <a:ext cx="8060690" cy="344995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fontAlgn="auto">
              <a:lnSpc>
                <a:spcPct val="130000"/>
              </a:lnSpc>
            </a:pPr>
            <a:r>
              <a:rPr lang="en-US" altLang="zh-CN" sz="28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(1)</a:t>
            </a:r>
            <a:r>
              <a:rPr lang="zh-CN" altLang="zh-CN" sz="28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一个圆的半径是</a:t>
            </a:r>
            <a:r>
              <a:rPr lang="en-US" altLang="zh-CN" sz="28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5 cm,</a:t>
            </a:r>
            <a:r>
              <a:rPr lang="zh-CN" altLang="zh-CN" sz="28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它的周长是</a:t>
            </a:r>
            <a:r>
              <a:rPr lang="en-US" altLang="zh-CN" sz="28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(</a:t>
            </a:r>
            <a:r>
              <a:rPr lang="zh-CN" altLang="zh-CN" sz="2800" i="1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　　 </a:t>
            </a:r>
            <a:r>
              <a:rPr lang="en-US" altLang="zh-CN" sz="28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)cm, </a:t>
            </a:r>
          </a:p>
          <a:p>
            <a:pPr fontAlgn="auto">
              <a:lnSpc>
                <a:spcPct val="130000"/>
              </a:lnSpc>
            </a:pPr>
            <a:r>
              <a:rPr lang="en-US" altLang="zh-CN" sz="28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    </a:t>
            </a:r>
            <a:r>
              <a:rPr lang="zh-CN" altLang="zh-CN" sz="28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面积是</a:t>
            </a:r>
            <a:r>
              <a:rPr lang="en-US" altLang="zh-CN" sz="28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(</a:t>
            </a:r>
            <a:r>
              <a:rPr lang="zh-CN" altLang="zh-CN" sz="2800" i="1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　　  </a:t>
            </a:r>
            <a:r>
              <a:rPr lang="en-US" altLang="zh-CN" sz="28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)cm</a:t>
            </a:r>
            <a:r>
              <a:rPr lang="en-US" altLang="zh-CN" sz="2800" baseline="300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2</a:t>
            </a:r>
            <a:r>
              <a:rPr lang="zh-CN" altLang="zh-CN" sz="28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。</a:t>
            </a:r>
          </a:p>
          <a:p>
            <a:pPr fontAlgn="auto">
              <a:lnSpc>
                <a:spcPct val="130000"/>
              </a:lnSpc>
            </a:pPr>
            <a:r>
              <a:rPr lang="en-US" altLang="zh-CN" sz="28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(2)</a:t>
            </a:r>
            <a:r>
              <a:rPr lang="zh-CN" altLang="zh-CN" sz="28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一个圆的直径是</a:t>
            </a:r>
            <a:r>
              <a:rPr lang="en-US" altLang="zh-CN" sz="28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10cm,</a:t>
            </a:r>
            <a:r>
              <a:rPr lang="zh-CN" altLang="zh-CN" sz="28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它的周长是</a:t>
            </a:r>
            <a:r>
              <a:rPr lang="en-US" altLang="zh-CN" sz="28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( </a:t>
            </a:r>
            <a:r>
              <a:rPr lang="zh-CN" altLang="zh-CN" sz="2800" i="1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　   </a:t>
            </a:r>
            <a:r>
              <a:rPr lang="en-US" altLang="zh-CN" sz="28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)cm,</a:t>
            </a:r>
          </a:p>
          <a:p>
            <a:pPr fontAlgn="auto">
              <a:lnSpc>
                <a:spcPct val="130000"/>
              </a:lnSpc>
            </a:pPr>
            <a:r>
              <a:rPr lang="en-US" altLang="zh-CN" sz="28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    </a:t>
            </a:r>
            <a:r>
              <a:rPr lang="zh-CN" altLang="zh-CN" sz="28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面积是</a:t>
            </a:r>
            <a:r>
              <a:rPr lang="en-US" altLang="zh-CN" sz="28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(  </a:t>
            </a:r>
            <a:r>
              <a:rPr lang="zh-CN" altLang="zh-CN" sz="2800" i="1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　   </a:t>
            </a:r>
            <a:r>
              <a:rPr lang="en-US" altLang="zh-CN" sz="28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)cm</a:t>
            </a:r>
            <a:r>
              <a:rPr lang="en-US" altLang="zh-CN" sz="2800" baseline="300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2</a:t>
            </a:r>
            <a:r>
              <a:rPr lang="zh-CN" altLang="zh-CN" sz="28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。</a:t>
            </a:r>
          </a:p>
          <a:p>
            <a:pPr fontAlgn="auto">
              <a:lnSpc>
                <a:spcPct val="130000"/>
              </a:lnSpc>
            </a:pPr>
            <a:r>
              <a:rPr lang="en-US" altLang="zh-CN" sz="28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(3)</a:t>
            </a:r>
            <a:r>
              <a:rPr lang="zh-CN" altLang="zh-CN" sz="28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一个圆的周长是</a:t>
            </a:r>
            <a:r>
              <a:rPr lang="en-US" altLang="zh-CN" sz="28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15.7 m,</a:t>
            </a:r>
            <a:r>
              <a:rPr lang="zh-CN" altLang="zh-CN" sz="28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它的半径是</a:t>
            </a:r>
            <a:r>
              <a:rPr lang="en-US" altLang="zh-CN" sz="28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(</a:t>
            </a:r>
            <a:r>
              <a:rPr lang="zh-CN" altLang="zh-CN" sz="2800" i="1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　　</a:t>
            </a:r>
            <a:r>
              <a:rPr lang="en-US" altLang="zh-CN" sz="28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)m,</a:t>
            </a:r>
          </a:p>
          <a:p>
            <a:pPr fontAlgn="auto">
              <a:lnSpc>
                <a:spcPct val="130000"/>
              </a:lnSpc>
            </a:pPr>
            <a:r>
              <a:rPr lang="en-US" altLang="zh-CN" sz="28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    </a:t>
            </a:r>
            <a:r>
              <a:rPr lang="zh-CN" altLang="zh-CN" sz="28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面积是</a:t>
            </a:r>
            <a:r>
              <a:rPr lang="en-US" altLang="zh-CN" sz="28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(  </a:t>
            </a:r>
            <a:r>
              <a:rPr lang="zh-CN" altLang="zh-CN" sz="2800" i="1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　  　</a:t>
            </a:r>
            <a:r>
              <a:rPr lang="en-US" altLang="zh-CN" sz="28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)m</a:t>
            </a:r>
            <a:r>
              <a:rPr lang="en-US" altLang="zh-CN" sz="2800" baseline="300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2</a:t>
            </a:r>
            <a:r>
              <a:rPr lang="zh-CN" altLang="zh-CN" sz="28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。</a:t>
            </a:r>
            <a:endParaRPr lang="zh-CN" altLang="en-US" sz="2800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17" name="矩形 16"/>
          <p:cNvSpPr/>
          <p:nvPr/>
        </p:nvSpPr>
        <p:spPr>
          <a:xfrm>
            <a:off x="6347143" y="1229360"/>
            <a:ext cx="930275" cy="521970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altLang="zh-CN" sz="280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rPr>
              <a:t>31.4</a:t>
            </a:r>
          </a:p>
        </p:txBody>
      </p:sp>
      <p:sp>
        <p:nvSpPr>
          <p:cNvPr id="11" name="矩形 10"/>
          <p:cNvSpPr/>
          <p:nvPr/>
        </p:nvSpPr>
        <p:spPr>
          <a:xfrm>
            <a:off x="2220278" y="1817370"/>
            <a:ext cx="930275" cy="521970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altLang="zh-CN" sz="280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rPr>
              <a:t>78.5</a:t>
            </a:r>
          </a:p>
        </p:txBody>
      </p:sp>
      <p:sp>
        <p:nvSpPr>
          <p:cNvPr id="12" name="矩形 11"/>
          <p:cNvSpPr/>
          <p:nvPr/>
        </p:nvSpPr>
        <p:spPr>
          <a:xfrm>
            <a:off x="6425565" y="2350770"/>
            <a:ext cx="910590" cy="5219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sz="280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rPr>
              <a:t>31.4</a:t>
            </a:r>
          </a:p>
        </p:txBody>
      </p:sp>
      <p:sp>
        <p:nvSpPr>
          <p:cNvPr id="13" name="矩形 12"/>
          <p:cNvSpPr/>
          <p:nvPr/>
        </p:nvSpPr>
        <p:spPr>
          <a:xfrm>
            <a:off x="2247265" y="2911475"/>
            <a:ext cx="933450" cy="5219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sz="280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rPr>
              <a:t>78.5 </a:t>
            </a:r>
          </a:p>
        </p:txBody>
      </p:sp>
      <p:sp>
        <p:nvSpPr>
          <p:cNvPr id="14" name="矩形 13"/>
          <p:cNvSpPr/>
          <p:nvPr/>
        </p:nvSpPr>
        <p:spPr>
          <a:xfrm>
            <a:off x="6718300" y="3464560"/>
            <a:ext cx="746125" cy="521970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altLang="zh-CN" sz="280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rPr>
              <a:t>2.5</a:t>
            </a:r>
          </a:p>
        </p:txBody>
      </p:sp>
      <p:sp>
        <p:nvSpPr>
          <p:cNvPr id="18" name="矩形 17"/>
          <p:cNvSpPr/>
          <p:nvPr/>
        </p:nvSpPr>
        <p:spPr>
          <a:xfrm>
            <a:off x="2148205" y="4013200"/>
            <a:ext cx="1391920" cy="5219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altLang="zh-CN" sz="280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rPr>
              <a:t>19.625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1" grpId="0"/>
      <p:bldP spid="12" grpId="0"/>
      <p:bldP spid="13" grpId="0"/>
      <p:bldP spid="14" grpId="0"/>
      <p:bldP spid="1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09" name="图片 27" descr="1.png"/>
          <p:cNvPicPr>
            <a:picLocks noChangeAspect="1"/>
          </p:cNvPicPr>
          <p:nvPr/>
        </p:nvPicPr>
        <p:blipFill>
          <a:blip r:embed="rId3" cstate="email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842770" y="1099185"/>
            <a:ext cx="6405245" cy="195643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6" name="圆角矩形标注 5"/>
          <p:cNvSpPr/>
          <p:nvPr/>
        </p:nvSpPr>
        <p:spPr>
          <a:xfrm>
            <a:off x="3851910" y="123322"/>
            <a:ext cx="3023870" cy="792480"/>
          </a:xfrm>
          <a:prstGeom prst="wedgeRoundRectCallou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3" name="组合 37"/>
          <p:cNvGrpSpPr/>
          <p:nvPr/>
        </p:nvGrpSpPr>
        <p:grpSpPr>
          <a:xfrm>
            <a:off x="4069080" y="2112645"/>
            <a:ext cx="1120140" cy="276860"/>
            <a:chOff x="3130548" y="3071651"/>
            <a:chExt cx="1685746" cy="369225"/>
          </a:xfrm>
        </p:grpSpPr>
        <p:cxnSp>
          <p:nvCxnSpPr>
            <p:cNvPr id="33" name="直接连接符 32"/>
            <p:cNvCxnSpPr/>
            <p:nvPr/>
          </p:nvCxnSpPr>
          <p:spPr>
            <a:xfrm rot="5400000">
              <a:off x="2987625" y="3215527"/>
              <a:ext cx="287434" cy="1588"/>
            </a:xfrm>
            <a:prstGeom prst="line">
              <a:avLst/>
            </a:prstGeom>
            <a:ln w="381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直接连接符 33"/>
            <p:cNvCxnSpPr/>
            <p:nvPr/>
          </p:nvCxnSpPr>
          <p:spPr>
            <a:xfrm rot="5400000">
              <a:off x="4671783" y="3218703"/>
              <a:ext cx="287434" cy="1587"/>
            </a:xfrm>
            <a:prstGeom prst="line">
              <a:avLst/>
            </a:prstGeom>
            <a:ln w="381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直接箭头连接符 35"/>
            <p:cNvCxnSpPr/>
            <p:nvPr/>
          </p:nvCxnSpPr>
          <p:spPr>
            <a:xfrm>
              <a:off x="3132136" y="3255228"/>
              <a:ext cx="1682571" cy="1588"/>
            </a:xfrm>
            <a:prstGeom prst="straightConnector1">
              <a:avLst/>
            </a:prstGeom>
            <a:ln w="28575">
              <a:solidFill>
                <a:schemeClr val="bg1"/>
              </a:solidFill>
              <a:headEnd type="triangle" w="lg" len="lg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415" name="TextBox 36"/>
            <p:cNvSpPr txBox="1"/>
            <p:nvPr/>
          </p:nvSpPr>
          <p:spPr>
            <a:xfrm>
              <a:off x="3679326" y="3071651"/>
              <a:ext cx="576000" cy="369225"/>
            </a:xfrm>
            <a:prstGeom prst="rect">
              <a:avLst/>
            </a:prstGeom>
            <a:solidFill>
              <a:schemeClr val="bg1"/>
            </a:solidFill>
            <a:ln w="9525">
              <a:noFill/>
            </a:ln>
          </p:spPr>
          <p:txBody>
            <a:bodyPr lIns="0" tIns="0" rIns="0" bIns="0" anchor="ctr" anchorCtr="1">
              <a:spAutoFit/>
            </a:bodyPr>
            <a:lstStyle/>
            <a:p>
              <a:r>
                <a:rPr lang="en-US" altLang="zh-CN" dirty="0">
                  <a:latin typeface="Arial" panose="020B0604020202020204" pitchFamily="34" charset="0"/>
                  <a:ea typeface="宋体" panose="02010600030101010101" pitchFamily="2" charset="-122"/>
                </a:rPr>
                <a:t>3m</a:t>
              </a:r>
              <a:endParaRPr lang="zh-CN" altLang="en-US" dirty="0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</p:grpSp>
      <p:sp>
        <p:nvSpPr>
          <p:cNvPr id="41" name="TextBox 40"/>
          <p:cNvSpPr txBox="1"/>
          <p:nvPr/>
        </p:nvSpPr>
        <p:spPr>
          <a:xfrm>
            <a:off x="3246120" y="2931292"/>
            <a:ext cx="2256790" cy="52197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r>
              <a:rPr lang="en-US" altLang="zh-CN" sz="28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    3.14×3</a:t>
            </a:r>
            <a:r>
              <a:rPr lang="en-US" altLang="zh-CN" sz="2800" baseline="300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2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3038475" y="3404367"/>
            <a:ext cx="2414270" cy="52197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r>
              <a:rPr lang="en-US" altLang="zh-CN" sz="28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    =3.14×9</a:t>
            </a:r>
            <a:endParaRPr lang="en-US" altLang="zh-CN" sz="2800" baseline="3000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3456305" y="3789177"/>
            <a:ext cx="2522220" cy="52197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r>
              <a:rPr lang="en-US" altLang="zh-CN" sz="28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=28.26</a:t>
            </a:r>
            <a:r>
              <a:rPr lang="zh-CN" altLang="en-US" sz="28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（</a:t>
            </a:r>
            <a:r>
              <a:rPr lang="en-US" altLang="zh-CN" sz="28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m</a:t>
            </a:r>
            <a:r>
              <a:rPr lang="en-US" altLang="zh-CN" sz="2800" baseline="300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2</a:t>
            </a:r>
            <a:r>
              <a:rPr lang="zh-CN" altLang="en-US" sz="28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）</a:t>
            </a:r>
            <a:endParaRPr lang="zh-CN" altLang="en-US" sz="2800" baseline="3000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2201545" y="4252595"/>
            <a:ext cx="5109845" cy="52197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r>
              <a:rPr lang="zh-CN" altLang="en-US" sz="28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答：能浇灌</a:t>
            </a:r>
            <a:r>
              <a:rPr lang="en-US" altLang="zh-CN" sz="28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28.26</a:t>
            </a:r>
            <a:r>
              <a:rPr lang="zh-CN" altLang="en-US" sz="28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平方米的农田。</a:t>
            </a:r>
          </a:p>
        </p:txBody>
      </p:sp>
      <p:sp>
        <p:nvSpPr>
          <p:cNvPr id="2" name="文本框 1"/>
          <p:cNvSpPr txBox="1"/>
          <p:nvPr/>
        </p:nvSpPr>
        <p:spPr>
          <a:xfrm>
            <a:off x="845820" y="462915"/>
            <a:ext cx="7821295" cy="95313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l"/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喷水半径是</a:t>
            </a:r>
            <a:r>
              <a:rPr lang="en-US" altLang="zh-CN" sz="28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3</a:t>
            </a:r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米，喷水头转动一周，能浇多大面积的农田？</a:t>
            </a:r>
            <a:endParaRPr lang="zh-CN" altLang="en-US" sz="2800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434340" y="2837180"/>
            <a:ext cx="1521460" cy="1322070"/>
          </a:xfrm>
          <a:prstGeom prst="rect">
            <a:avLst/>
          </a:prstGeom>
          <a:solidFill>
            <a:srgbClr val="CAD97E"/>
          </a:solidFill>
          <a:ln>
            <a:solidFill>
              <a:srgbClr val="BC4D1F"/>
            </a:solidFill>
          </a:ln>
        </p:spPr>
        <p:txBody>
          <a:bodyPr wrap="square" rtlCol="0" anchor="t">
            <a:spAutoFit/>
          </a:bodyPr>
          <a:lstStyle/>
          <a:p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喷水龙头转动一周，浇灌农田的形状是圆。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/>
      <p:bldP spid="41" grpId="1"/>
      <p:bldP spid="42" grpId="0"/>
      <p:bldP spid="42" grpId="1"/>
      <p:bldP spid="43" grpId="0"/>
      <p:bldP spid="43" grpId="1"/>
      <p:bldP spid="44" grpId="0"/>
      <p:bldP spid="44" grpId="1"/>
      <p:bldP spid="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09" name="图片 27" descr="1.png"/>
          <p:cNvPicPr>
            <a:picLocks noChangeAspect="1"/>
          </p:cNvPicPr>
          <p:nvPr/>
        </p:nvPicPr>
        <p:blipFill>
          <a:blip r:embed="rId3" cstate="email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842770" y="1099185"/>
            <a:ext cx="6405245" cy="195643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6" name="圆角矩形标注 5"/>
          <p:cNvSpPr/>
          <p:nvPr/>
        </p:nvSpPr>
        <p:spPr>
          <a:xfrm>
            <a:off x="3851910" y="123322"/>
            <a:ext cx="3023870" cy="792480"/>
          </a:xfrm>
          <a:prstGeom prst="wedgeRoundRectCallou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3" name="组合 37"/>
          <p:cNvGrpSpPr/>
          <p:nvPr/>
        </p:nvGrpSpPr>
        <p:grpSpPr>
          <a:xfrm>
            <a:off x="4069080" y="2112645"/>
            <a:ext cx="1120140" cy="276860"/>
            <a:chOff x="3130548" y="3071651"/>
            <a:chExt cx="1685746" cy="369225"/>
          </a:xfrm>
        </p:grpSpPr>
        <p:cxnSp>
          <p:nvCxnSpPr>
            <p:cNvPr id="33" name="直接连接符 32"/>
            <p:cNvCxnSpPr/>
            <p:nvPr/>
          </p:nvCxnSpPr>
          <p:spPr>
            <a:xfrm rot="5400000">
              <a:off x="2987625" y="3215527"/>
              <a:ext cx="287434" cy="1588"/>
            </a:xfrm>
            <a:prstGeom prst="line">
              <a:avLst/>
            </a:prstGeom>
            <a:ln w="381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直接连接符 33"/>
            <p:cNvCxnSpPr/>
            <p:nvPr/>
          </p:nvCxnSpPr>
          <p:spPr>
            <a:xfrm rot="5400000">
              <a:off x="4671783" y="3218703"/>
              <a:ext cx="287434" cy="1587"/>
            </a:xfrm>
            <a:prstGeom prst="line">
              <a:avLst/>
            </a:prstGeom>
            <a:ln w="381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直接箭头连接符 35"/>
            <p:cNvCxnSpPr/>
            <p:nvPr/>
          </p:nvCxnSpPr>
          <p:spPr>
            <a:xfrm>
              <a:off x="3132136" y="3255228"/>
              <a:ext cx="1682571" cy="1588"/>
            </a:xfrm>
            <a:prstGeom prst="straightConnector1">
              <a:avLst/>
            </a:prstGeom>
            <a:ln w="28575">
              <a:solidFill>
                <a:schemeClr val="bg1"/>
              </a:solidFill>
              <a:headEnd type="triangle" w="lg" len="lg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415" name="TextBox 36"/>
            <p:cNvSpPr txBox="1"/>
            <p:nvPr/>
          </p:nvSpPr>
          <p:spPr>
            <a:xfrm>
              <a:off x="3679326" y="3071651"/>
              <a:ext cx="576000" cy="369225"/>
            </a:xfrm>
            <a:prstGeom prst="rect">
              <a:avLst/>
            </a:prstGeom>
            <a:solidFill>
              <a:schemeClr val="bg1"/>
            </a:solidFill>
            <a:ln w="9525">
              <a:noFill/>
            </a:ln>
          </p:spPr>
          <p:txBody>
            <a:bodyPr lIns="0" tIns="0" rIns="0" bIns="0" anchor="ctr" anchorCtr="1">
              <a:spAutoFit/>
            </a:bodyPr>
            <a:lstStyle/>
            <a:p>
              <a:r>
                <a:rPr lang="en-US" altLang="zh-CN" dirty="0">
                  <a:latin typeface="Arial" panose="020B0604020202020204" pitchFamily="34" charset="0"/>
                  <a:ea typeface="宋体" panose="02010600030101010101" pitchFamily="2" charset="-122"/>
                </a:rPr>
                <a:t>3m</a:t>
              </a:r>
              <a:endParaRPr lang="zh-CN" altLang="en-US" dirty="0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</p:grpSp>
      <p:sp>
        <p:nvSpPr>
          <p:cNvPr id="2" name="文本框 1"/>
          <p:cNvSpPr txBox="1"/>
          <p:nvPr/>
        </p:nvSpPr>
        <p:spPr>
          <a:xfrm>
            <a:off x="845820" y="462915"/>
            <a:ext cx="7821295" cy="95313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l"/>
            <a:r>
              <a:rPr lang="zh-CN" altLang="en-US" sz="2800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量得圆形</a:t>
            </a:r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羊圈的周长是</a:t>
            </a:r>
            <a:r>
              <a:rPr lang="en-US" altLang="zh-CN" sz="28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125.6</a:t>
            </a:r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米。这个羊圈的面积是多少平方米？</a:t>
            </a:r>
            <a:endParaRPr lang="zh-CN" altLang="en-US" sz="2800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4" name="TextBox 40"/>
          <p:cNvSpPr txBox="1"/>
          <p:nvPr/>
        </p:nvSpPr>
        <p:spPr>
          <a:xfrm>
            <a:off x="1964055" y="3055620"/>
            <a:ext cx="5944235" cy="430530"/>
          </a:xfrm>
          <a:prstGeom prst="rect">
            <a:avLst/>
          </a:prstGeom>
          <a:noFill/>
          <a:ln w="9525">
            <a:noFill/>
          </a:ln>
        </p:spPr>
        <p:txBody>
          <a:bodyPr wrap="square" lIns="0" tIns="0" rIns="0" bIns="0" anchor="t" anchorCtr="1">
            <a:spAutoFit/>
          </a:bodyPr>
          <a:lstStyle/>
          <a:p>
            <a:r>
              <a:rPr lang="zh-CN" altLang="en-US" sz="28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半径：</a:t>
            </a:r>
            <a:r>
              <a:rPr lang="en-US" altLang="zh-CN" sz="28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125.6÷3.14÷2</a:t>
            </a:r>
            <a:r>
              <a:rPr lang="zh-CN" altLang="en-US" sz="28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＝</a:t>
            </a:r>
            <a:r>
              <a:rPr lang="en-US" altLang="zh-CN" sz="28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20</a:t>
            </a:r>
            <a:r>
              <a:rPr lang="zh-CN" altLang="en-US" sz="28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（</a:t>
            </a:r>
            <a:r>
              <a:rPr lang="en-US" altLang="zh-CN" sz="28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m</a:t>
            </a:r>
            <a:r>
              <a:rPr lang="zh-CN" altLang="en-US" sz="28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）</a:t>
            </a:r>
          </a:p>
        </p:txBody>
      </p:sp>
      <p:sp>
        <p:nvSpPr>
          <p:cNvPr id="5" name="TextBox 43"/>
          <p:cNvSpPr txBox="1"/>
          <p:nvPr/>
        </p:nvSpPr>
        <p:spPr>
          <a:xfrm>
            <a:off x="1940560" y="4200525"/>
            <a:ext cx="5909945" cy="52197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r>
              <a:rPr lang="zh-CN" altLang="en-US" sz="28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答：这个羊圈的面积是</a:t>
            </a:r>
            <a:r>
              <a:rPr lang="en-US" altLang="zh-CN" sz="28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1256</a:t>
            </a:r>
            <a:r>
              <a:rPr lang="zh-CN" altLang="en-US" sz="28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平方米。</a:t>
            </a:r>
          </a:p>
        </p:txBody>
      </p:sp>
      <p:sp>
        <p:nvSpPr>
          <p:cNvPr id="46" name="TextBox 45"/>
          <p:cNvSpPr txBox="1"/>
          <p:nvPr/>
        </p:nvSpPr>
        <p:spPr>
          <a:xfrm>
            <a:off x="2216785" y="3559175"/>
            <a:ext cx="5241925" cy="430530"/>
          </a:xfrm>
          <a:prstGeom prst="rect">
            <a:avLst/>
          </a:prstGeom>
          <a:noFill/>
          <a:ln w="9525">
            <a:noFill/>
          </a:ln>
        </p:spPr>
        <p:txBody>
          <a:bodyPr wrap="square" lIns="0" tIns="0" rIns="0" bIns="0" anchor="t" anchorCtr="1">
            <a:spAutoFit/>
          </a:bodyPr>
          <a:lstStyle/>
          <a:p>
            <a:r>
              <a:rPr lang="zh-CN" altLang="en-US" sz="28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面积：</a:t>
            </a:r>
            <a:r>
              <a:rPr lang="en-US" altLang="zh-CN" sz="28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3.14×20</a:t>
            </a:r>
            <a:r>
              <a:rPr lang="en-US" altLang="zh-CN" sz="2800" baseline="300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2</a:t>
            </a:r>
            <a:r>
              <a:rPr lang="zh-CN" altLang="en-US" sz="28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＝</a:t>
            </a:r>
            <a:r>
              <a:rPr lang="en-US" altLang="zh-CN" sz="28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1256</a:t>
            </a:r>
            <a:r>
              <a:rPr lang="zh-CN" altLang="en-US" sz="28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（</a:t>
            </a:r>
            <a:r>
              <a:rPr lang="en-US" altLang="zh-CN" sz="28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m</a:t>
            </a:r>
            <a:r>
              <a:rPr lang="en-US" altLang="zh-CN" sz="2800" baseline="300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2</a:t>
            </a:r>
            <a:r>
              <a:rPr lang="zh-CN" altLang="en-US" sz="28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）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4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6" name="组合 55"/>
          <p:cNvGrpSpPr/>
          <p:nvPr/>
        </p:nvGrpSpPr>
        <p:grpSpPr>
          <a:xfrm>
            <a:off x="1823308" y="1821881"/>
            <a:ext cx="737087" cy="1286034"/>
            <a:chOff x="1194750" y="1585754"/>
            <a:chExt cx="982665" cy="1714500"/>
          </a:xfrm>
        </p:grpSpPr>
        <p:pic>
          <p:nvPicPr>
            <p:cNvPr id="21506" name="图片 56"/>
            <p:cNvPicPr>
              <a:picLocks noChangeAspect="1"/>
            </p:cNvPicPr>
            <p:nvPr/>
          </p:nvPicPr>
          <p:blipFill>
            <a:blip r:embed="rId2" cstate="email"/>
            <a:srcRect/>
            <a:stretch>
              <a:fillRect/>
            </a:stretch>
          </p:blipFill>
          <p:spPr>
            <a:xfrm>
              <a:off x="1196339" y="1585754"/>
              <a:ext cx="981076" cy="1714500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21507" name="图片 57"/>
            <p:cNvPicPr>
              <a:picLocks noChangeAspect="1"/>
            </p:cNvPicPr>
            <p:nvPr/>
          </p:nvPicPr>
          <p:blipFill>
            <a:blip r:embed="rId3" cstate="email"/>
            <a:stretch>
              <a:fillRect/>
            </a:stretch>
          </p:blipFill>
          <p:spPr>
            <a:xfrm>
              <a:off x="1194750" y="2056445"/>
              <a:ext cx="123801" cy="476190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21508" name="图片 58"/>
            <p:cNvPicPr>
              <a:picLocks noChangeAspect="1"/>
            </p:cNvPicPr>
            <p:nvPr/>
          </p:nvPicPr>
          <p:blipFill>
            <a:blip r:embed="rId3" cstate="email"/>
            <a:stretch>
              <a:fillRect/>
            </a:stretch>
          </p:blipFill>
          <p:spPr>
            <a:xfrm>
              <a:off x="1211881" y="2032635"/>
              <a:ext cx="123801" cy="476190"/>
            </a:xfrm>
            <a:prstGeom prst="rect">
              <a:avLst/>
            </a:prstGeom>
            <a:noFill/>
            <a:ln w="9525">
              <a:noFill/>
            </a:ln>
          </p:spPr>
        </p:pic>
      </p:grpSp>
      <p:cxnSp>
        <p:nvCxnSpPr>
          <p:cNvPr id="12" name="直接箭头连接符 11"/>
          <p:cNvCxnSpPr/>
          <p:nvPr/>
        </p:nvCxnSpPr>
        <p:spPr>
          <a:xfrm>
            <a:off x="2721150" y="2654231"/>
            <a:ext cx="846639" cy="0"/>
          </a:xfrm>
          <a:prstGeom prst="straightConnector1">
            <a:avLst/>
          </a:prstGeom>
          <a:ln w="25400">
            <a:solidFill>
              <a:schemeClr val="tx1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 Box 26"/>
          <p:cNvSpPr txBox="1"/>
          <p:nvPr/>
        </p:nvSpPr>
        <p:spPr>
          <a:xfrm>
            <a:off x="2783071" y="2232698"/>
            <a:ext cx="916894" cy="829945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沿线</a:t>
            </a:r>
            <a:endParaRPr lang="en-US" altLang="zh-CN" sz="2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20000"/>
              </a:lnSpc>
            </a:pP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剪开</a:t>
            </a:r>
          </a:p>
        </p:txBody>
      </p:sp>
      <p:sp>
        <p:nvSpPr>
          <p:cNvPr id="21511" name="Oval 3"/>
          <p:cNvSpPr/>
          <p:nvPr/>
        </p:nvSpPr>
        <p:spPr>
          <a:xfrm>
            <a:off x="3684485" y="2005260"/>
            <a:ext cx="1620641" cy="1620641"/>
          </a:xfrm>
          <a:prstGeom prst="ellipse">
            <a:avLst/>
          </a:prstGeom>
          <a:noFill/>
          <a:ln w="12700" cap="flat" cmpd="sng">
            <a:solidFill>
              <a:srgbClr val="666633"/>
            </a:solidFill>
            <a:prstDash val="dash"/>
            <a:round/>
            <a:headEnd type="none" w="med" len="med"/>
            <a:tailEnd type="none" w="med" len="med"/>
          </a:ln>
        </p:spPr>
        <p:txBody>
          <a:bodyPr wrap="none" lIns="67508" tIns="35104" rIns="67508" bIns="35104" anchor="ctr"/>
          <a:lstStyle/>
          <a:p>
            <a:endParaRPr lang="zh-CN" altLang="en-US" sz="2100" dirty="0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21512" name="Oval 4"/>
          <p:cNvSpPr/>
          <p:nvPr/>
        </p:nvSpPr>
        <p:spPr>
          <a:xfrm>
            <a:off x="4440625" y="2761401"/>
            <a:ext cx="108360" cy="108360"/>
          </a:xfrm>
          <a:prstGeom prst="ellipse">
            <a:avLst/>
          </a:prstGeom>
          <a:noFill/>
          <a:ln w="63500" cap="flat" cmpd="sng">
            <a:pattFill prst="weave">
              <a:fgClr>
                <a:srgbClr val="666633"/>
              </a:fgClr>
              <a:bgClr>
                <a:srgbClr val="C3AC01"/>
              </a:bgClr>
            </a:pattFill>
            <a:prstDash val="solid"/>
            <a:round/>
            <a:headEnd type="none" w="med" len="med"/>
            <a:tailEnd type="none" w="med" len="med"/>
          </a:ln>
        </p:spPr>
        <p:txBody>
          <a:bodyPr wrap="none" lIns="67508" tIns="35104" rIns="67508" bIns="35104" anchor="ctr"/>
          <a:lstStyle/>
          <a:p>
            <a:endParaRPr lang="zh-CN" altLang="en-US" sz="2100" dirty="0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21513" name="Oval 5"/>
          <p:cNvSpPr/>
          <p:nvPr/>
        </p:nvSpPr>
        <p:spPr>
          <a:xfrm>
            <a:off x="4387040" y="2707816"/>
            <a:ext cx="215530" cy="215530"/>
          </a:xfrm>
          <a:prstGeom prst="ellipse">
            <a:avLst/>
          </a:prstGeom>
          <a:noFill/>
          <a:ln w="63500" cap="flat" cmpd="sng">
            <a:pattFill prst="weave">
              <a:fgClr>
                <a:srgbClr val="666633"/>
              </a:fgClr>
              <a:bgClr>
                <a:srgbClr val="C3AC01"/>
              </a:bgClr>
            </a:pattFill>
            <a:prstDash val="solid"/>
            <a:round/>
            <a:headEnd type="none" w="med" len="med"/>
            <a:tailEnd type="none" w="med" len="med"/>
          </a:ln>
        </p:spPr>
        <p:txBody>
          <a:bodyPr wrap="none" lIns="67508" tIns="35104" rIns="67508" bIns="35104" anchor="ctr"/>
          <a:lstStyle/>
          <a:p>
            <a:endParaRPr lang="zh-CN" altLang="en-US" sz="2100" dirty="0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21514" name="Oval 6"/>
          <p:cNvSpPr/>
          <p:nvPr/>
        </p:nvSpPr>
        <p:spPr>
          <a:xfrm>
            <a:off x="4332265" y="2654231"/>
            <a:ext cx="323890" cy="323890"/>
          </a:xfrm>
          <a:prstGeom prst="ellipse">
            <a:avLst/>
          </a:prstGeom>
          <a:noFill/>
          <a:ln w="63500" cap="flat" cmpd="sng">
            <a:pattFill prst="weave">
              <a:fgClr>
                <a:srgbClr val="666633"/>
              </a:fgClr>
              <a:bgClr>
                <a:srgbClr val="C3AC01"/>
              </a:bgClr>
            </a:pattFill>
            <a:prstDash val="solid"/>
            <a:round/>
            <a:headEnd type="none" w="med" len="med"/>
            <a:tailEnd type="none" w="med" len="med"/>
          </a:ln>
        </p:spPr>
        <p:txBody>
          <a:bodyPr wrap="none" lIns="67508" tIns="35104" rIns="67508" bIns="35104" anchor="ctr"/>
          <a:lstStyle/>
          <a:p>
            <a:endParaRPr lang="zh-CN" altLang="en-US" sz="2100" dirty="0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21515" name="Oval 7"/>
          <p:cNvSpPr/>
          <p:nvPr/>
        </p:nvSpPr>
        <p:spPr>
          <a:xfrm>
            <a:off x="4278680" y="2599456"/>
            <a:ext cx="432250" cy="432250"/>
          </a:xfrm>
          <a:prstGeom prst="ellipse">
            <a:avLst/>
          </a:prstGeom>
          <a:noFill/>
          <a:ln w="63500" cap="flat" cmpd="sng">
            <a:pattFill prst="weave">
              <a:fgClr>
                <a:srgbClr val="666633"/>
              </a:fgClr>
              <a:bgClr>
                <a:srgbClr val="C3AC01"/>
              </a:bgClr>
            </a:pattFill>
            <a:prstDash val="solid"/>
            <a:round/>
            <a:headEnd type="none" w="med" len="med"/>
            <a:tailEnd type="none" w="med" len="med"/>
          </a:ln>
        </p:spPr>
        <p:txBody>
          <a:bodyPr wrap="none" lIns="67508" tIns="35104" rIns="67508" bIns="35104" anchor="ctr"/>
          <a:lstStyle/>
          <a:p>
            <a:endParaRPr lang="zh-CN" altLang="en-US" sz="2100" dirty="0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21516" name="Oval 8"/>
          <p:cNvSpPr/>
          <p:nvPr/>
        </p:nvSpPr>
        <p:spPr>
          <a:xfrm>
            <a:off x="4225095" y="2545871"/>
            <a:ext cx="539420" cy="539420"/>
          </a:xfrm>
          <a:prstGeom prst="ellipse">
            <a:avLst/>
          </a:prstGeom>
          <a:noFill/>
          <a:ln w="63500" cap="flat" cmpd="sng">
            <a:pattFill prst="weave">
              <a:fgClr>
                <a:srgbClr val="666633"/>
              </a:fgClr>
              <a:bgClr>
                <a:srgbClr val="C3AC01"/>
              </a:bgClr>
            </a:pattFill>
            <a:prstDash val="solid"/>
            <a:round/>
            <a:headEnd type="none" w="med" len="med"/>
            <a:tailEnd type="none" w="med" len="med"/>
          </a:ln>
        </p:spPr>
        <p:txBody>
          <a:bodyPr wrap="none" lIns="67508" tIns="35104" rIns="67508" bIns="35104" anchor="ctr"/>
          <a:lstStyle/>
          <a:p>
            <a:endParaRPr lang="zh-CN" altLang="en-US" sz="2100" dirty="0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21517" name="Oval 9"/>
          <p:cNvSpPr/>
          <p:nvPr/>
        </p:nvSpPr>
        <p:spPr>
          <a:xfrm>
            <a:off x="4170320" y="2492286"/>
            <a:ext cx="647780" cy="647780"/>
          </a:xfrm>
          <a:prstGeom prst="ellipse">
            <a:avLst/>
          </a:prstGeom>
          <a:noFill/>
          <a:ln w="63500" cap="flat" cmpd="sng">
            <a:pattFill prst="weave">
              <a:fgClr>
                <a:srgbClr val="666633"/>
              </a:fgClr>
              <a:bgClr>
                <a:srgbClr val="C3AC01"/>
              </a:bgClr>
            </a:pattFill>
            <a:prstDash val="solid"/>
            <a:round/>
            <a:headEnd type="none" w="med" len="med"/>
            <a:tailEnd type="none" w="med" len="med"/>
          </a:ln>
        </p:spPr>
        <p:txBody>
          <a:bodyPr wrap="none" lIns="67508" tIns="35104" rIns="67508" bIns="35104" anchor="ctr"/>
          <a:lstStyle/>
          <a:p>
            <a:endParaRPr lang="zh-CN" altLang="en-US" sz="2100" dirty="0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21518" name="Oval 10"/>
          <p:cNvSpPr/>
          <p:nvPr/>
        </p:nvSpPr>
        <p:spPr>
          <a:xfrm>
            <a:off x="4115544" y="2436319"/>
            <a:ext cx="757331" cy="757331"/>
          </a:xfrm>
          <a:prstGeom prst="ellipse">
            <a:avLst/>
          </a:prstGeom>
          <a:noFill/>
          <a:ln w="63500" cap="flat" cmpd="sng">
            <a:pattFill prst="weave">
              <a:fgClr>
                <a:srgbClr val="666633"/>
              </a:fgClr>
              <a:bgClr>
                <a:srgbClr val="C3AC01"/>
              </a:bgClr>
            </a:pattFill>
            <a:prstDash val="solid"/>
            <a:round/>
            <a:headEnd type="none" w="med" len="med"/>
            <a:tailEnd type="none" w="med" len="med"/>
          </a:ln>
        </p:spPr>
        <p:txBody>
          <a:bodyPr wrap="none" lIns="67508" tIns="35104" rIns="67508" bIns="35104" anchor="ctr"/>
          <a:lstStyle/>
          <a:p>
            <a:endParaRPr lang="zh-CN" altLang="en-US" sz="2100" dirty="0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21519" name="Oval 11"/>
          <p:cNvSpPr/>
          <p:nvPr/>
        </p:nvSpPr>
        <p:spPr>
          <a:xfrm>
            <a:off x="4063150" y="2383926"/>
            <a:ext cx="863310" cy="863310"/>
          </a:xfrm>
          <a:prstGeom prst="ellipse">
            <a:avLst/>
          </a:prstGeom>
          <a:noFill/>
          <a:ln w="63500" cap="flat" cmpd="sng">
            <a:pattFill prst="weave">
              <a:fgClr>
                <a:srgbClr val="666633"/>
              </a:fgClr>
              <a:bgClr>
                <a:srgbClr val="C3AC01"/>
              </a:bgClr>
            </a:pattFill>
            <a:prstDash val="solid"/>
            <a:round/>
            <a:headEnd type="none" w="med" len="med"/>
            <a:tailEnd type="none" w="med" len="med"/>
          </a:ln>
        </p:spPr>
        <p:txBody>
          <a:bodyPr wrap="none" lIns="67508" tIns="35104" rIns="67508" bIns="35104" anchor="ctr"/>
          <a:lstStyle/>
          <a:p>
            <a:endParaRPr lang="zh-CN" altLang="en-US" sz="2100" dirty="0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21520" name="Oval 12"/>
          <p:cNvSpPr/>
          <p:nvPr/>
        </p:nvSpPr>
        <p:spPr>
          <a:xfrm>
            <a:off x="4008375" y="2329150"/>
            <a:ext cx="971670" cy="971670"/>
          </a:xfrm>
          <a:prstGeom prst="ellipse">
            <a:avLst/>
          </a:prstGeom>
          <a:noFill/>
          <a:ln w="63500" cap="flat" cmpd="sng">
            <a:pattFill prst="weave">
              <a:fgClr>
                <a:srgbClr val="666633"/>
              </a:fgClr>
              <a:bgClr>
                <a:srgbClr val="C3AC01"/>
              </a:bgClr>
            </a:pattFill>
            <a:prstDash val="solid"/>
            <a:round/>
            <a:headEnd type="none" w="med" len="med"/>
            <a:tailEnd type="none" w="med" len="med"/>
          </a:ln>
        </p:spPr>
        <p:txBody>
          <a:bodyPr wrap="none" lIns="67508" tIns="35104" rIns="67508" bIns="35104" anchor="ctr"/>
          <a:lstStyle/>
          <a:p>
            <a:endParaRPr lang="zh-CN" altLang="en-US" sz="2100" dirty="0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21521" name="Oval 13"/>
          <p:cNvSpPr/>
          <p:nvPr/>
        </p:nvSpPr>
        <p:spPr>
          <a:xfrm>
            <a:off x="3954790" y="2275566"/>
            <a:ext cx="1080030" cy="1080030"/>
          </a:xfrm>
          <a:prstGeom prst="ellipse">
            <a:avLst/>
          </a:prstGeom>
          <a:noFill/>
          <a:ln w="63500" cap="flat" cmpd="sng">
            <a:pattFill prst="weave">
              <a:fgClr>
                <a:srgbClr val="666633"/>
              </a:fgClr>
              <a:bgClr>
                <a:srgbClr val="C3AC01"/>
              </a:bgClr>
            </a:pattFill>
            <a:prstDash val="solid"/>
            <a:round/>
            <a:headEnd type="none" w="med" len="med"/>
            <a:tailEnd type="none" w="med" len="med"/>
          </a:ln>
        </p:spPr>
        <p:txBody>
          <a:bodyPr wrap="none" lIns="67508" tIns="35104" rIns="67508" bIns="35104" anchor="ctr"/>
          <a:lstStyle/>
          <a:p>
            <a:endParaRPr lang="zh-CN" altLang="en-US" sz="2100" dirty="0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21522" name="Oval 14"/>
          <p:cNvSpPr/>
          <p:nvPr/>
        </p:nvSpPr>
        <p:spPr>
          <a:xfrm>
            <a:off x="3901205" y="2221981"/>
            <a:ext cx="1187200" cy="1187200"/>
          </a:xfrm>
          <a:prstGeom prst="ellipse">
            <a:avLst/>
          </a:prstGeom>
          <a:noFill/>
          <a:ln w="63500" cap="flat" cmpd="sng">
            <a:pattFill prst="weave">
              <a:fgClr>
                <a:srgbClr val="666633"/>
              </a:fgClr>
              <a:bgClr>
                <a:srgbClr val="C3AC01"/>
              </a:bgClr>
            </a:pattFill>
            <a:prstDash val="solid"/>
            <a:round/>
            <a:headEnd type="none" w="med" len="med"/>
            <a:tailEnd type="none" w="med" len="med"/>
          </a:ln>
        </p:spPr>
        <p:txBody>
          <a:bodyPr wrap="none" lIns="67508" tIns="35104" rIns="67508" bIns="35104" anchor="ctr"/>
          <a:lstStyle/>
          <a:p>
            <a:endParaRPr lang="zh-CN" altLang="en-US" sz="2100" dirty="0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21523" name="Oval 15"/>
          <p:cNvSpPr/>
          <p:nvPr/>
        </p:nvSpPr>
        <p:spPr>
          <a:xfrm>
            <a:off x="3846430" y="2167205"/>
            <a:ext cx="1295560" cy="1295560"/>
          </a:xfrm>
          <a:prstGeom prst="ellipse">
            <a:avLst/>
          </a:prstGeom>
          <a:noFill/>
          <a:ln w="63500" cap="flat" cmpd="sng">
            <a:pattFill prst="weave">
              <a:fgClr>
                <a:srgbClr val="666633"/>
              </a:fgClr>
              <a:bgClr>
                <a:srgbClr val="C3AC01"/>
              </a:bgClr>
            </a:pattFill>
            <a:prstDash val="solid"/>
            <a:round/>
            <a:headEnd type="none" w="med" len="med"/>
            <a:tailEnd type="none" w="med" len="med"/>
          </a:ln>
        </p:spPr>
        <p:txBody>
          <a:bodyPr wrap="none" lIns="67508" tIns="35104" rIns="67508" bIns="35104" anchor="ctr"/>
          <a:lstStyle/>
          <a:p>
            <a:endParaRPr lang="zh-CN" altLang="en-US" sz="2100" dirty="0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21524" name="Oval 16"/>
          <p:cNvSpPr/>
          <p:nvPr/>
        </p:nvSpPr>
        <p:spPr>
          <a:xfrm>
            <a:off x="3792845" y="2113621"/>
            <a:ext cx="1403920" cy="1403920"/>
          </a:xfrm>
          <a:prstGeom prst="ellipse">
            <a:avLst/>
          </a:prstGeom>
          <a:noFill/>
          <a:ln w="63500" cap="flat" cmpd="sng">
            <a:pattFill prst="weave">
              <a:fgClr>
                <a:srgbClr val="666633"/>
              </a:fgClr>
              <a:bgClr>
                <a:srgbClr val="C3AC01"/>
              </a:bgClr>
            </a:pattFill>
            <a:prstDash val="solid"/>
            <a:round/>
            <a:headEnd type="none" w="med" len="med"/>
            <a:tailEnd type="none" w="med" len="med"/>
          </a:ln>
        </p:spPr>
        <p:txBody>
          <a:bodyPr wrap="none" lIns="67508" tIns="35104" rIns="67508" bIns="35104" anchor="ctr"/>
          <a:lstStyle/>
          <a:p>
            <a:endParaRPr lang="zh-CN" altLang="en-US" sz="2100" dirty="0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21525" name="Oval 17"/>
          <p:cNvSpPr/>
          <p:nvPr/>
        </p:nvSpPr>
        <p:spPr>
          <a:xfrm>
            <a:off x="3739260" y="2058845"/>
            <a:ext cx="1512280" cy="1512280"/>
          </a:xfrm>
          <a:prstGeom prst="ellipse">
            <a:avLst/>
          </a:prstGeom>
          <a:noFill/>
          <a:ln w="63500" cap="flat" cmpd="sng">
            <a:pattFill prst="weave">
              <a:fgClr>
                <a:srgbClr val="666633"/>
              </a:fgClr>
              <a:bgClr>
                <a:srgbClr val="C3AC01"/>
              </a:bgClr>
            </a:pattFill>
            <a:prstDash val="solid"/>
            <a:round/>
            <a:headEnd type="none" w="med" len="med"/>
            <a:tailEnd type="none" w="med" len="med"/>
          </a:ln>
        </p:spPr>
        <p:txBody>
          <a:bodyPr wrap="none" lIns="67508" tIns="35104" rIns="67508" bIns="35104" anchor="ctr"/>
          <a:lstStyle/>
          <a:p>
            <a:endParaRPr lang="zh-CN" altLang="en-US" sz="2100" dirty="0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21526" name="Oval 18"/>
          <p:cNvSpPr/>
          <p:nvPr/>
        </p:nvSpPr>
        <p:spPr>
          <a:xfrm>
            <a:off x="3684485" y="2005260"/>
            <a:ext cx="1620641" cy="1620641"/>
          </a:xfrm>
          <a:prstGeom prst="ellipse">
            <a:avLst/>
          </a:prstGeom>
          <a:noFill/>
          <a:ln w="63500" cap="flat" cmpd="sng">
            <a:pattFill prst="weave">
              <a:fgClr>
                <a:srgbClr val="666633"/>
              </a:fgClr>
              <a:bgClr>
                <a:srgbClr val="C3AC01"/>
              </a:bgClr>
            </a:pattFill>
            <a:prstDash val="solid"/>
            <a:round/>
            <a:headEnd type="none" w="med" len="med"/>
            <a:tailEnd type="none" w="med" len="med"/>
          </a:ln>
        </p:spPr>
        <p:txBody>
          <a:bodyPr wrap="none" lIns="67508" tIns="35104" rIns="67508" bIns="35104" anchor="ctr"/>
          <a:lstStyle/>
          <a:p>
            <a:endParaRPr lang="zh-CN" altLang="en-US" sz="2100" dirty="0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21527" name="Line 19"/>
          <p:cNvSpPr/>
          <p:nvPr/>
        </p:nvSpPr>
        <p:spPr>
          <a:xfrm>
            <a:off x="2011450" y="3625901"/>
            <a:ext cx="5292981" cy="0"/>
          </a:xfrm>
          <a:prstGeom prst="line">
            <a:avLst/>
          </a:prstGeom>
          <a:ln w="63500" cap="flat" cmpd="sng">
            <a:pattFill prst="weave">
              <a:fgClr>
                <a:srgbClr val="666633"/>
              </a:fgClr>
              <a:bgClr>
                <a:srgbClr val="C3AC01"/>
              </a:bgClr>
            </a:patt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21528" name="Line 20"/>
          <p:cNvSpPr/>
          <p:nvPr/>
        </p:nvSpPr>
        <p:spPr>
          <a:xfrm>
            <a:off x="2173395" y="3572316"/>
            <a:ext cx="4915507" cy="0"/>
          </a:xfrm>
          <a:prstGeom prst="line">
            <a:avLst/>
          </a:prstGeom>
          <a:ln w="63500" cap="flat" cmpd="sng">
            <a:pattFill prst="weave">
              <a:fgClr>
                <a:srgbClr val="666633"/>
              </a:fgClr>
              <a:bgClr>
                <a:srgbClr val="C3AC01"/>
              </a:bgClr>
            </a:patt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21529" name="Line 21"/>
          <p:cNvSpPr/>
          <p:nvPr/>
        </p:nvSpPr>
        <p:spPr>
          <a:xfrm>
            <a:off x="2335340" y="3517540"/>
            <a:ext cx="4590426" cy="0"/>
          </a:xfrm>
          <a:prstGeom prst="line">
            <a:avLst/>
          </a:prstGeom>
          <a:ln w="63500" cap="flat" cmpd="sng">
            <a:pattFill prst="weave">
              <a:fgClr>
                <a:srgbClr val="666633"/>
              </a:fgClr>
              <a:bgClr>
                <a:srgbClr val="C3AC01"/>
              </a:bgClr>
            </a:patt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21530" name="Line 22"/>
          <p:cNvSpPr/>
          <p:nvPr/>
        </p:nvSpPr>
        <p:spPr>
          <a:xfrm>
            <a:off x="2496094" y="3463956"/>
            <a:ext cx="4214142" cy="0"/>
          </a:xfrm>
          <a:prstGeom prst="line">
            <a:avLst/>
          </a:prstGeom>
          <a:ln w="63500" cap="flat" cmpd="sng">
            <a:pattFill prst="weave">
              <a:fgClr>
                <a:srgbClr val="666633"/>
              </a:fgClr>
              <a:bgClr>
                <a:srgbClr val="C3AC01"/>
              </a:bgClr>
            </a:patt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21531" name="Line 23"/>
          <p:cNvSpPr/>
          <p:nvPr/>
        </p:nvSpPr>
        <p:spPr>
          <a:xfrm>
            <a:off x="2659230" y="3410371"/>
            <a:ext cx="3889061" cy="0"/>
          </a:xfrm>
          <a:prstGeom prst="line">
            <a:avLst/>
          </a:prstGeom>
          <a:ln w="63500" cap="flat" cmpd="sng">
            <a:pattFill prst="weave">
              <a:fgClr>
                <a:srgbClr val="666633"/>
              </a:fgClr>
              <a:bgClr>
                <a:srgbClr val="C3AC01"/>
              </a:bgClr>
            </a:patt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21532" name="Line 24"/>
          <p:cNvSpPr/>
          <p:nvPr/>
        </p:nvSpPr>
        <p:spPr>
          <a:xfrm>
            <a:off x="2821175" y="3355595"/>
            <a:ext cx="3510396" cy="0"/>
          </a:xfrm>
          <a:prstGeom prst="line">
            <a:avLst/>
          </a:prstGeom>
          <a:ln w="63500" cap="flat" cmpd="sng">
            <a:pattFill prst="weave">
              <a:fgClr>
                <a:srgbClr val="666633"/>
              </a:fgClr>
              <a:bgClr>
                <a:srgbClr val="C3AC01"/>
              </a:bgClr>
            </a:patt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21533" name="Line 25"/>
          <p:cNvSpPr/>
          <p:nvPr/>
        </p:nvSpPr>
        <p:spPr>
          <a:xfrm>
            <a:off x="2984311" y="3302011"/>
            <a:ext cx="3185315" cy="0"/>
          </a:xfrm>
          <a:prstGeom prst="line">
            <a:avLst/>
          </a:prstGeom>
          <a:ln w="63500" cap="flat" cmpd="sng">
            <a:pattFill prst="weave">
              <a:fgClr>
                <a:srgbClr val="666633"/>
              </a:fgClr>
              <a:bgClr>
                <a:srgbClr val="C3AC01"/>
              </a:bgClr>
            </a:patt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21534" name="Line 26"/>
          <p:cNvSpPr/>
          <p:nvPr/>
        </p:nvSpPr>
        <p:spPr>
          <a:xfrm>
            <a:off x="3145065" y="3248426"/>
            <a:ext cx="2809031" cy="0"/>
          </a:xfrm>
          <a:prstGeom prst="line">
            <a:avLst/>
          </a:prstGeom>
          <a:ln w="63500" cap="flat" cmpd="sng">
            <a:pattFill prst="weave">
              <a:fgClr>
                <a:srgbClr val="666633"/>
              </a:fgClr>
              <a:bgClr>
                <a:srgbClr val="C3AC01"/>
              </a:bgClr>
            </a:patt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21535" name="Line 27"/>
          <p:cNvSpPr/>
          <p:nvPr/>
        </p:nvSpPr>
        <p:spPr>
          <a:xfrm>
            <a:off x="3307010" y="3193650"/>
            <a:ext cx="2430365" cy="0"/>
          </a:xfrm>
          <a:prstGeom prst="line">
            <a:avLst/>
          </a:prstGeom>
          <a:ln w="63500" cap="flat" cmpd="sng">
            <a:pattFill prst="weave">
              <a:fgClr>
                <a:srgbClr val="666633"/>
              </a:fgClr>
              <a:bgClr>
                <a:srgbClr val="C3AC01"/>
              </a:bgClr>
            </a:patt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21536" name="Line 28"/>
          <p:cNvSpPr/>
          <p:nvPr/>
        </p:nvSpPr>
        <p:spPr>
          <a:xfrm>
            <a:off x="3468955" y="3140066"/>
            <a:ext cx="2052891" cy="0"/>
          </a:xfrm>
          <a:prstGeom prst="line">
            <a:avLst/>
          </a:prstGeom>
          <a:ln w="63500" cap="flat" cmpd="sng">
            <a:pattFill prst="weave">
              <a:fgClr>
                <a:srgbClr val="666633"/>
              </a:fgClr>
              <a:bgClr>
                <a:srgbClr val="C3AC01"/>
              </a:bgClr>
            </a:patt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21537" name="Line 29"/>
          <p:cNvSpPr/>
          <p:nvPr/>
        </p:nvSpPr>
        <p:spPr>
          <a:xfrm>
            <a:off x="3630900" y="3085291"/>
            <a:ext cx="1729001" cy="0"/>
          </a:xfrm>
          <a:prstGeom prst="line">
            <a:avLst/>
          </a:prstGeom>
          <a:ln w="63500" cap="flat" cmpd="sng">
            <a:pattFill prst="weave">
              <a:fgClr>
                <a:srgbClr val="666633"/>
              </a:fgClr>
              <a:bgClr>
                <a:srgbClr val="C3AC01"/>
              </a:bgClr>
            </a:patt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21538" name="Line 30"/>
          <p:cNvSpPr/>
          <p:nvPr/>
        </p:nvSpPr>
        <p:spPr>
          <a:xfrm>
            <a:off x="3792845" y="3031705"/>
            <a:ext cx="1350335" cy="0"/>
          </a:xfrm>
          <a:prstGeom prst="line">
            <a:avLst/>
          </a:prstGeom>
          <a:ln w="63500" cap="flat" cmpd="sng">
            <a:pattFill prst="weave">
              <a:fgClr>
                <a:srgbClr val="666633"/>
              </a:fgClr>
              <a:bgClr>
                <a:srgbClr val="C3AC01"/>
              </a:bgClr>
            </a:patt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21539" name="Line 31"/>
          <p:cNvSpPr/>
          <p:nvPr/>
        </p:nvSpPr>
        <p:spPr>
          <a:xfrm>
            <a:off x="3901205" y="2978121"/>
            <a:ext cx="1080031" cy="0"/>
          </a:xfrm>
          <a:prstGeom prst="line">
            <a:avLst/>
          </a:prstGeom>
          <a:ln w="63500" cap="flat" cmpd="sng">
            <a:pattFill prst="weave">
              <a:fgClr>
                <a:srgbClr val="666633"/>
              </a:fgClr>
              <a:bgClr>
                <a:srgbClr val="C3AC01"/>
              </a:bgClr>
            </a:patt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21540" name="Line 32"/>
          <p:cNvSpPr/>
          <p:nvPr/>
        </p:nvSpPr>
        <p:spPr>
          <a:xfrm>
            <a:off x="4116735" y="2923346"/>
            <a:ext cx="701364" cy="0"/>
          </a:xfrm>
          <a:prstGeom prst="line">
            <a:avLst/>
          </a:prstGeom>
          <a:ln w="63500" cap="flat" cmpd="sng">
            <a:pattFill prst="weave">
              <a:fgClr>
                <a:srgbClr val="666633"/>
              </a:fgClr>
              <a:bgClr>
                <a:srgbClr val="C3AC01"/>
              </a:bgClr>
            </a:patt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21541" name="Line 33"/>
          <p:cNvSpPr/>
          <p:nvPr/>
        </p:nvSpPr>
        <p:spPr>
          <a:xfrm>
            <a:off x="4334646" y="2869760"/>
            <a:ext cx="269114" cy="0"/>
          </a:xfrm>
          <a:prstGeom prst="line">
            <a:avLst/>
          </a:prstGeom>
          <a:ln w="63500" cap="flat" cmpd="sng">
            <a:pattFill prst="weave">
              <a:fgClr>
                <a:srgbClr val="666633"/>
              </a:fgClr>
              <a:bgClr>
                <a:srgbClr val="C3AC01"/>
              </a:bgClr>
            </a:patt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45" name="Line 34"/>
          <p:cNvSpPr/>
          <p:nvPr/>
        </p:nvSpPr>
        <p:spPr>
          <a:xfrm>
            <a:off x="4495401" y="2869760"/>
            <a:ext cx="0" cy="809725"/>
          </a:xfrm>
          <a:prstGeom prst="line">
            <a:avLst/>
          </a:prstGeom>
          <a:ln w="25400" cap="flat" cmpd="sng">
            <a:solidFill>
              <a:srgbClr val="FF0000"/>
            </a:solidFill>
            <a:prstDash val="dash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zh-CN" altLang="en-US"/>
          </a:p>
        </p:txBody>
      </p:sp>
      <p:grpSp>
        <p:nvGrpSpPr>
          <p:cNvPr id="46" name="Group 35"/>
          <p:cNvGrpSpPr/>
          <p:nvPr/>
        </p:nvGrpSpPr>
        <p:grpSpPr>
          <a:xfrm>
            <a:off x="1848314" y="3679485"/>
            <a:ext cx="5456117" cy="271496"/>
            <a:chOff x="657" y="2840"/>
            <a:chExt cx="4582" cy="228"/>
          </a:xfrm>
        </p:grpSpPr>
        <p:sp>
          <p:nvSpPr>
            <p:cNvPr id="21544" name="Line 36"/>
            <p:cNvSpPr/>
            <p:nvPr/>
          </p:nvSpPr>
          <p:spPr>
            <a:xfrm>
              <a:off x="657" y="2886"/>
              <a:ext cx="0" cy="182"/>
            </a:xfrm>
            <a:prstGeom prst="line">
              <a:avLst/>
            </a:prstGeom>
            <a:ln w="12700" cap="flat" cmpd="sng">
              <a:solidFill>
                <a:srgbClr val="D60093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1545" name="Line 37"/>
            <p:cNvSpPr/>
            <p:nvPr/>
          </p:nvSpPr>
          <p:spPr>
            <a:xfrm>
              <a:off x="5239" y="2840"/>
              <a:ext cx="0" cy="182"/>
            </a:xfrm>
            <a:prstGeom prst="line">
              <a:avLst/>
            </a:prstGeom>
            <a:ln w="12700" cap="flat" cmpd="sng">
              <a:solidFill>
                <a:srgbClr val="D60093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1546" name="Line 38"/>
            <p:cNvSpPr/>
            <p:nvPr/>
          </p:nvSpPr>
          <p:spPr>
            <a:xfrm>
              <a:off x="3288" y="2931"/>
              <a:ext cx="1951" cy="0"/>
            </a:xfrm>
            <a:prstGeom prst="line">
              <a:avLst/>
            </a:prstGeom>
            <a:ln w="12700" cap="flat" cmpd="sng">
              <a:solidFill>
                <a:srgbClr val="D60093"/>
              </a:solidFill>
              <a:prstDash val="solid"/>
              <a:round/>
              <a:headEnd type="none" w="med" len="med"/>
              <a:tailEnd type="triangle" w="med" len="med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1547" name="Line 39"/>
            <p:cNvSpPr/>
            <p:nvPr/>
          </p:nvSpPr>
          <p:spPr>
            <a:xfrm flipH="1">
              <a:off x="657" y="2931"/>
              <a:ext cx="1860" cy="0"/>
            </a:xfrm>
            <a:prstGeom prst="line">
              <a:avLst/>
            </a:prstGeom>
            <a:ln w="12700" cap="flat" cmpd="sng">
              <a:solidFill>
                <a:srgbClr val="D60093"/>
              </a:solidFill>
              <a:prstDash val="solid"/>
              <a:round/>
              <a:headEnd type="none" w="med" len="med"/>
              <a:tailEnd type="triangle" w="med" len="med"/>
            </a:ln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51" name="Group 40"/>
          <p:cNvGrpSpPr/>
          <p:nvPr/>
        </p:nvGrpSpPr>
        <p:grpSpPr>
          <a:xfrm>
            <a:off x="4200089" y="3577079"/>
            <a:ext cx="672787" cy="421533"/>
            <a:chOff x="646" y="3582"/>
            <a:chExt cx="565" cy="354"/>
          </a:xfrm>
        </p:grpSpPr>
        <p:sp>
          <p:nvSpPr>
            <p:cNvPr id="21549" name="Rectangle 41"/>
            <p:cNvSpPr/>
            <p:nvPr/>
          </p:nvSpPr>
          <p:spPr>
            <a:xfrm>
              <a:off x="646" y="3582"/>
              <a:ext cx="565" cy="330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 lIns="67508" tIns="35104" rIns="67508" bIns="35104" anchor="t">
              <a:spAutoFit/>
            </a:bodyPr>
            <a:lstStyle/>
            <a:p>
              <a:pPr algn="ctr">
                <a:spcBef>
                  <a:spcPct val="30000"/>
                </a:spcBef>
              </a:pPr>
              <a:r>
                <a:rPr lang="en-US" altLang="zh-CN" sz="2100" b="1" dirty="0">
                  <a:latin typeface="宋体" panose="02010600030101010101" pitchFamily="2" charset="-122"/>
                  <a:ea typeface="宋体" panose="02010600030101010101" pitchFamily="2" charset="-122"/>
                </a:rPr>
                <a:t>2</a:t>
              </a:r>
              <a:r>
                <a:rPr lang="en-US" altLang="zh-CN" sz="2100" b="1" i="1" dirty="0">
                  <a:latin typeface="宋体" panose="02010600030101010101" pitchFamily="2" charset="-122"/>
                  <a:ea typeface="宋体" panose="02010600030101010101" pitchFamily="2" charset="-122"/>
                </a:rPr>
                <a:t>  r</a:t>
              </a:r>
            </a:p>
          </p:txBody>
        </p:sp>
        <p:sp>
          <p:nvSpPr>
            <p:cNvPr id="21550" name="Rectangle 42"/>
            <p:cNvSpPr/>
            <p:nvPr/>
          </p:nvSpPr>
          <p:spPr>
            <a:xfrm>
              <a:off x="743" y="3606"/>
              <a:ext cx="338" cy="330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 lIns="67508" tIns="35104" rIns="67508" bIns="35104" anchor="t">
              <a:spAutoFit/>
            </a:bodyPr>
            <a:lstStyle/>
            <a:p>
              <a:pPr algn="ctr"/>
              <a:r>
                <a:rPr lang="en-US" altLang="zh-CN" sz="2100" b="1" i="1" dirty="0">
                  <a:latin typeface="宋体" panose="02010600030101010101" pitchFamily="2" charset="-122"/>
                  <a:ea typeface="宋体" panose="02010600030101010101" pitchFamily="2" charset="-122"/>
                </a:rPr>
                <a:t>π</a:t>
              </a:r>
            </a:p>
          </p:txBody>
        </p:sp>
      </p:grpSp>
      <p:sp>
        <p:nvSpPr>
          <p:cNvPr id="62" name="Rectangle 43"/>
          <p:cNvSpPr/>
          <p:nvPr/>
        </p:nvSpPr>
        <p:spPr>
          <a:xfrm>
            <a:off x="4485216" y="3031705"/>
            <a:ext cx="269240" cy="392430"/>
          </a:xfrm>
          <a:prstGeom prst="rect">
            <a:avLst/>
          </a:prstGeom>
          <a:noFill/>
          <a:ln w="9525">
            <a:noFill/>
          </a:ln>
        </p:spPr>
        <p:txBody>
          <a:bodyPr wrap="none" lIns="67508" tIns="35104" rIns="67508" bIns="35104" anchor="t">
            <a:spAutoFit/>
          </a:bodyPr>
          <a:lstStyle/>
          <a:p>
            <a:pPr algn="ctr">
              <a:spcBef>
                <a:spcPct val="30000"/>
              </a:spcBef>
            </a:pPr>
            <a:r>
              <a:rPr lang="en-US" altLang="zh-CN" sz="2100" b="1" i="1" dirty="0">
                <a:latin typeface="宋体" panose="02010600030101010101" pitchFamily="2" charset="-122"/>
                <a:ea typeface="宋体" panose="02010600030101010101" pitchFamily="2" charset="-122"/>
              </a:rPr>
              <a:t>r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845820" y="462915"/>
            <a:ext cx="7297420" cy="95313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fontAlgn="auto"/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下面是一种有意思的推导圆面积的方法，读一读，填一填。</a:t>
            </a:r>
          </a:p>
        </p:txBody>
      </p:sp>
      <p:pic>
        <p:nvPicPr>
          <p:cNvPr id="5" name="图片 4" descr="女1说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 flipH="1">
            <a:off x="7503795" y="2761615"/>
            <a:ext cx="1210945" cy="1774825"/>
          </a:xfrm>
          <a:prstGeom prst="rect">
            <a:avLst/>
          </a:prstGeom>
        </p:spPr>
      </p:pic>
      <p:sp>
        <p:nvSpPr>
          <p:cNvPr id="6" name="圆角矩形标注 5"/>
          <p:cNvSpPr/>
          <p:nvPr/>
        </p:nvSpPr>
        <p:spPr>
          <a:xfrm>
            <a:off x="845820" y="3950970"/>
            <a:ext cx="6561455" cy="695960"/>
          </a:xfrm>
          <a:prstGeom prst="wedgeRoundRectCallout">
            <a:avLst>
              <a:gd name="adj1" fmla="val 52934"/>
              <a:gd name="adj2" fmla="val 31730"/>
              <a:gd name="adj3" fmla="val 16667"/>
            </a:avLst>
          </a:prstGeom>
          <a:solidFill>
            <a:srgbClr val="E1EFE2"/>
          </a:solidFill>
          <a:ln>
            <a:solidFill>
              <a:srgbClr val="DA947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>
              <a:lnSpc>
                <a:spcPct val="100000"/>
              </a:lnSpc>
            </a:pPr>
            <a:r>
              <a:rPr lang="zh-CN" altLang="en-US" sz="280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这是一个由草绳编织成的圆形茶杯垫片。</a:t>
            </a:r>
            <a:endParaRPr lang="zh-CN" altLang="en-US" sz="280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7" name="圆角矩形标注 6"/>
          <p:cNvSpPr/>
          <p:nvPr/>
        </p:nvSpPr>
        <p:spPr>
          <a:xfrm>
            <a:off x="5697855" y="1244600"/>
            <a:ext cx="2811145" cy="988060"/>
          </a:xfrm>
          <a:prstGeom prst="wedgeRoundRectCallout">
            <a:avLst>
              <a:gd name="adj1" fmla="val 37011"/>
              <a:gd name="adj2" fmla="val 74614"/>
              <a:gd name="adj3" fmla="val 16667"/>
            </a:avLst>
          </a:prstGeom>
          <a:solidFill>
            <a:srgbClr val="E1EFE2"/>
          </a:solidFill>
          <a:ln>
            <a:solidFill>
              <a:srgbClr val="DA947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>
              <a:lnSpc>
                <a:spcPct val="100000"/>
              </a:lnSpc>
            </a:pPr>
            <a:r>
              <a:rPr lang="zh-CN" altLang="en-US" sz="280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像三角形，它们的面积一样。</a:t>
            </a:r>
            <a:endParaRPr lang="zh-CN" altLang="en-US" sz="280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9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35" dur="500"/>
                                        <p:tgtEl>
                                          <p:spTgt spid="215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5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215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43" dur="500"/>
                                        <p:tgtEl>
                                          <p:spTgt spid="215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5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215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51" dur="500"/>
                                        <p:tgtEl>
                                          <p:spTgt spid="215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5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5" dur="500"/>
                                        <p:tgtEl>
                                          <p:spTgt spid="215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59" dur="500"/>
                                        <p:tgtEl>
                                          <p:spTgt spid="215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5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3" dur="500"/>
                                        <p:tgtEl>
                                          <p:spTgt spid="215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67" dur="500"/>
                                        <p:tgtEl>
                                          <p:spTgt spid="215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5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1" dur="500"/>
                                        <p:tgtEl>
                                          <p:spTgt spid="215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75" dur="500"/>
                                        <p:tgtEl>
                                          <p:spTgt spid="215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5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9" dur="500"/>
                                        <p:tgtEl>
                                          <p:spTgt spid="215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83" dur="500"/>
                                        <p:tgtEl>
                                          <p:spTgt spid="215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5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7" dur="500"/>
                                        <p:tgtEl>
                                          <p:spTgt spid="215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91" dur="500"/>
                                        <p:tgtEl>
                                          <p:spTgt spid="215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5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5" dur="500"/>
                                        <p:tgtEl>
                                          <p:spTgt spid="215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2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99" dur="500"/>
                                        <p:tgtEl>
                                          <p:spTgt spid="215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5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3" dur="500"/>
                                        <p:tgtEl>
                                          <p:spTgt spid="215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2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107" dur="500"/>
                                        <p:tgtEl>
                                          <p:spTgt spid="215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5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1" dur="500"/>
                                        <p:tgtEl>
                                          <p:spTgt spid="215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2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115" dur="500"/>
                                        <p:tgtEl>
                                          <p:spTgt spid="215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5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9" dur="500"/>
                                        <p:tgtEl>
                                          <p:spTgt spid="215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2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123" dur="500"/>
                                        <p:tgtEl>
                                          <p:spTgt spid="215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5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7" dur="500"/>
                                        <p:tgtEl>
                                          <p:spTgt spid="215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2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131" dur="500"/>
                                        <p:tgtEl>
                                          <p:spTgt spid="215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5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5" dur="500"/>
                                        <p:tgtEl>
                                          <p:spTgt spid="215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2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139" dur="500"/>
                                        <p:tgtEl>
                                          <p:spTgt spid="215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5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3" dur="500"/>
                                        <p:tgtEl>
                                          <p:spTgt spid="215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4" fill="hold">
                      <p:stCondLst>
                        <p:cond delay="indefinite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2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147" dur="500"/>
                                        <p:tgtEl>
                                          <p:spTgt spid="215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5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1" dur="500"/>
                                        <p:tgtEl>
                                          <p:spTgt spid="215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2" fill="hold">
                      <p:stCondLst>
                        <p:cond delay="indefinite"/>
                      </p:stCondLst>
                      <p:childTnLst>
                        <p:par>
                          <p:cTn id="153" fill="hold">
                            <p:stCondLst>
                              <p:cond delay="0"/>
                            </p:stCondLst>
                            <p:childTnLst>
                              <p:par>
                                <p:cTn id="154" presetID="16" presetClass="entr" presetSubtype="4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56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7" fill="hold">
                            <p:stCondLst>
                              <p:cond delay="500"/>
                            </p:stCondLst>
                            <p:childTnLst>
                              <p:par>
                                <p:cTn id="158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0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1" fill="hold">
                      <p:stCondLst>
                        <p:cond delay="indefinite"/>
                      </p:stCondLst>
                      <p:childTnLst>
                        <p:par>
                          <p:cTn id="162" fill="hold">
                            <p:stCondLst>
                              <p:cond delay="0"/>
                            </p:stCondLst>
                            <p:childTnLst>
                              <p:par>
                                <p:cTn id="16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5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6" fill="hold">
                            <p:stCondLst>
                              <p:cond delay="500"/>
                            </p:stCondLst>
                            <p:childTnLst>
                              <p:par>
                                <p:cTn id="16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9" fill="hold">
                      <p:stCondLst>
                        <p:cond delay="indefinite"/>
                      </p:stCondLst>
                      <p:childTnLst>
                        <p:par>
                          <p:cTn id="170" fill="hold">
                            <p:stCondLst>
                              <p:cond delay="0"/>
                            </p:stCondLst>
                            <p:childTnLst>
                              <p:par>
                                <p:cTn id="171" presetID="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21512" grpId="0" bldLvl="0" animBg="1"/>
      <p:bldP spid="21513" grpId="0" bldLvl="0" animBg="1"/>
      <p:bldP spid="21514" grpId="0" bldLvl="0" animBg="1"/>
      <p:bldP spid="21515" grpId="0" bldLvl="0" animBg="1"/>
      <p:bldP spid="21516" grpId="0" bldLvl="0" animBg="1"/>
      <p:bldP spid="21517" grpId="0" bldLvl="0" animBg="1"/>
      <p:bldP spid="21518" grpId="0" bldLvl="0" animBg="1"/>
      <p:bldP spid="21519" grpId="0" bldLvl="0" animBg="1"/>
      <p:bldP spid="21520" grpId="0" bldLvl="0" animBg="1"/>
      <p:bldP spid="21521" grpId="0" bldLvl="0" animBg="1"/>
      <p:bldP spid="21522" grpId="0" bldLvl="0" animBg="1"/>
      <p:bldP spid="21523" grpId="0" bldLvl="0" animBg="1"/>
      <p:bldP spid="21524" grpId="0" bldLvl="0" animBg="1"/>
      <p:bldP spid="21525" grpId="0" bldLvl="0" animBg="1"/>
      <p:bldP spid="21526" grpId="0" bldLvl="0" animBg="1"/>
      <p:bldP spid="62" grpId="0"/>
      <p:bldP spid="6" grpId="0" animBg="1"/>
      <p:bldP spid="6" grpId="1" animBg="1"/>
      <p:bldP spid="7" grpId="1" bldLvl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529" name="组合 48"/>
          <p:cNvGrpSpPr/>
          <p:nvPr/>
        </p:nvGrpSpPr>
        <p:grpSpPr>
          <a:xfrm>
            <a:off x="1878881" y="750821"/>
            <a:ext cx="5481123" cy="2132676"/>
            <a:chOff x="978849" y="1571640"/>
            <a:chExt cx="7307266" cy="2843838"/>
          </a:xfrm>
        </p:grpSpPr>
        <p:sp>
          <p:nvSpPr>
            <p:cNvPr id="22530" name="Oval 3"/>
            <p:cNvSpPr/>
            <p:nvPr/>
          </p:nvSpPr>
          <p:spPr>
            <a:xfrm>
              <a:off x="3460112" y="1816166"/>
              <a:ext cx="2160589" cy="2161039"/>
            </a:xfrm>
            <a:prstGeom prst="ellipse">
              <a:avLst/>
            </a:prstGeom>
            <a:noFill/>
            <a:ln w="12700" cap="flat" cmpd="sng">
              <a:solidFill>
                <a:srgbClr val="666633"/>
              </a:solidFill>
              <a:prstDash val="dash"/>
              <a:round/>
              <a:headEnd type="none" w="med" len="med"/>
              <a:tailEnd type="none" w="med" len="med"/>
            </a:ln>
          </p:spPr>
          <p:txBody>
            <a:bodyPr wrap="none" lIns="67508" tIns="35104" rIns="67508" bIns="35104" anchor="ctr"/>
            <a:lstStyle/>
            <a:p>
              <a:endPara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2531" name="Oval 4"/>
            <p:cNvSpPr/>
            <p:nvPr/>
          </p:nvSpPr>
          <p:spPr>
            <a:xfrm>
              <a:off x="4468176" y="2824439"/>
              <a:ext cx="144462" cy="144492"/>
            </a:xfrm>
            <a:prstGeom prst="ellipse">
              <a:avLst/>
            </a:prstGeom>
            <a:noFill/>
            <a:ln w="63500" cap="flat" cmpd="sng">
              <a:pattFill prst="weave">
                <a:fgClr>
                  <a:srgbClr val="666633"/>
                </a:fgClr>
                <a:bgClr>
                  <a:srgbClr val="C3AC01"/>
                </a:bgClr>
              </a:pattFill>
              <a:prstDash val="solid"/>
              <a:round/>
              <a:headEnd type="none" w="med" len="med"/>
              <a:tailEnd type="none" w="med" len="med"/>
            </a:ln>
          </p:spPr>
          <p:txBody>
            <a:bodyPr wrap="none" lIns="67508" tIns="35104" rIns="67508" bIns="35104" anchor="ctr"/>
            <a:lstStyle/>
            <a:p>
              <a:endPara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2532" name="Oval 5"/>
            <p:cNvSpPr/>
            <p:nvPr/>
          </p:nvSpPr>
          <p:spPr>
            <a:xfrm>
              <a:off x="4396738" y="2752987"/>
              <a:ext cx="287338" cy="287398"/>
            </a:xfrm>
            <a:prstGeom prst="ellipse">
              <a:avLst/>
            </a:prstGeom>
            <a:noFill/>
            <a:ln w="63500" cap="flat" cmpd="sng">
              <a:pattFill prst="weave">
                <a:fgClr>
                  <a:srgbClr val="666633"/>
                </a:fgClr>
                <a:bgClr>
                  <a:srgbClr val="C3AC01"/>
                </a:bgClr>
              </a:pattFill>
              <a:prstDash val="solid"/>
              <a:round/>
              <a:headEnd type="none" w="med" len="med"/>
              <a:tailEnd type="none" w="med" len="med"/>
            </a:ln>
          </p:spPr>
          <p:txBody>
            <a:bodyPr wrap="none" lIns="67508" tIns="35104" rIns="67508" bIns="35104" anchor="ctr"/>
            <a:lstStyle/>
            <a:p>
              <a:endPara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2533" name="Oval 6"/>
            <p:cNvSpPr/>
            <p:nvPr/>
          </p:nvSpPr>
          <p:spPr>
            <a:xfrm>
              <a:off x="4323713" y="2681535"/>
              <a:ext cx="431800" cy="431890"/>
            </a:xfrm>
            <a:prstGeom prst="ellipse">
              <a:avLst/>
            </a:prstGeom>
            <a:noFill/>
            <a:ln w="63500" cap="flat" cmpd="sng">
              <a:pattFill prst="weave">
                <a:fgClr>
                  <a:srgbClr val="666633"/>
                </a:fgClr>
                <a:bgClr>
                  <a:srgbClr val="C3AC01"/>
                </a:bgClr>
              </a:pattFill>
              <a:prstDash val="solid"/>
              <a:round/>
              <a:headEnd type="none" w="med" len="med"/>
              <a:tailEnd type="none" w="med" len="med"/>
            </a:ln>
          </p:spPr>
          <p:txBody>
            <a:bodyPr wrap="none" lIns="67508" tIns="35104" rIns="67508" bIns="35104" anchor="ctr"/>
            <a:lstStyle/>
            <a:p>
              <a:endPara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2534" name="Oval 7"/>
            <p:cNvSpPr/>
            <p:nvPr/>
          </p:nvSpPr>
          <p:spPr>
            <a:xfrm>
              <a:off x="4252276" y="2608494"/>
              <a:ext cx="576262" cy="576382"/>
            </a:xfrm>
            <a:prstGeom prst="ellipse">
              <a:avLst/>
            </a:prstGeom>
            <a:noFill/>
            <a:ln w="63500" cap="flat" cmpd="sng">
              <a:pattFill prst="weave">
                <a:fgClr>
                  <a:srgbClr val="666633"/>
                </a:fgClr>
                <a:bgClr>
                  <a:srgbClr val="C3AC01"/>
                </a:bgClr>
              </a:pattFill>
              <a:prstDash val="solid"/>
              <a:round/>
              <a:headEnd type="none" w="med" len="med"/>
              <a:tailEnd type="none" w="med" len="med"/>
            </a:ln>
          </p:spPr>
          <p:txBody>
            <a:bodyPr wrap="none" lIns="67508" tIns="35104" rIns="67508" bIns="35104" anchor="ctr"/>
            <a:lstStyle/>
            <a:p>
              <a:endPara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2535" name="Oval 8"/>
            <p:cNvSpPr/>
            <p:nvPr/>
          </p:nvSpPr>
          <p:spPr>
            <a:xfrm>
              <a:off x="4180838" y="2537041"/>
              <a:ext cx="719138" cy="719288"/>
            </a:xfrm>
            <a:prstGeom prst="ellipse">
              <a:avLst/>
            </a:prstGeom>
            <a:noFill/>
            <a:ln w="63500" cap="flat" cmpd="sng">
              <a:pattFill prst="weave">
                <a:fgClr>
                  <a:srgbClr val="666633"/>
                </a:fgClr>
                <a:bgClr>
                  <a:srgbClr val="C3AC01"/>
                </a:bgClr>
              </a:pattFill>
              <a:prstDash val="solid"/>
              <a:round/>
              <a:headEnd type="none" w="med" len="med"/>
              <a:tailEnd type="none" w="med" len="med"/>
            </a:ln>
          </p:spPr>
          <p:txBody>
            <a:bodyPr wrap="none" lIns="67508" tIns="35104" rIns="67508" bIns="35104" anchor="ctr"/>
            <a:lstStyle/>
            <a:p>
              <a:endPara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2536" name="Oval 9"/>
            <p:cNvSpPr/>
            <p:nvPr/>
          </p:nvSpPr>
          <p:spPr>
            <a:xfrm>
              <a:off x="4107813" y="2465590"/>
              <a:ext cx="863600" cy="863780"/>
            </a:xfrm>
            <a:prstGeom prst="ellipse">
              <a:avLst/>
            </a:prstGeom>
            <a:noFill/>
            <a:ln w="63500" cap="flat" cmpd="sng">
              <a:pattFill prst="weave">
                <a:fgClr>
                  <a:srgbClr val="666633"/>
                </a:fgClr>
                <a:bgClr>
                  <a:srgbClr val="C3AC01"/>
                </a:bgClr>
              </a:pattFill>
              <a:prstDash val="solid"/>
              <a:round/>
              <a:headEnd type="none" w="med" len="med"/>
              <a:tailEnd type="none" w="med" len="med"/>
            </a:ln>
          </p:spPr>
          <p:txBody>
            <a:bodyPr wrap="none" lIns="67508" tIns="35104" rIns="67508" bIns="35104" anchor="ctr"/>
            <a:lstStyle/>
            <a:p>
              <a:endPara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2537" name="Oval 10"/>
            <p:cNvSpPr/>
            <p:nvPr/>
          </p:nvSpPr>
          <p:spPr>
            <a:xfrm>
              <a:off x="4034788" y="2390961"/>
              <a:ext cx="1009651" cy="1009861"/>
            </a:xfrm>
            <a:prstGeom prst="ellipse">
              <a:avLst/>
            </a:prstGeom>
            <a:noFill/>
            <a:ln w="63500" cap="flat" cmpd="sng">
              <a:pattFill prst="weave">
                <a:fgClr>
                  <a:srgbClr val="666633"/>
                </a:fgClr>
                <a:bgClr>
                  <a:srgbClr val="C3AC01"/>
                </a:bgClr>
              </a:pattFill>
              <a:prstDash val="solid"/>
              <a:round/>
              <a:headEnd type="none" w="med" len="med"/>
              <a:tailEnd type="none" w="med" len="med"/>
            </a:ln>
          </p:spPr>
          <p:txBody>
            <a:bodyPr wrap="none" lIns="67508" tIns="35104" rIns="67508" bIns="35104" anchor="ctr"/>
            <a:lstStyle/>
            <a:p>
              <a:endPara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2538" name="Oval 11"/>
            <p:cNvSpPr/>
            <p:nvPr/>
          </p:nvSpPr>
          <p:spPr>
            <a:xfrm>
              <a:off x="3964938" y="2321096"/>
              <a:ext cx="1150939" cy="1151178"/>
            </a:xfrm>
            <a:prstGeom prst="ellipse">
              <a:avLst/>
            </a:prstGeom>
            <a:noFill/>
            <a:ln w="63500" cap="flat" cmpd="sng">
              <a:pattFill prst="weave">
                <a:fgClr>
                  <a:srgbClr val="666633"/>
                </a:fgClr>
                <a:bgClr>
                  <a:srgbClr val="C3AC01"/>
                </a:bgClr>
              </a:pattFill>
              <a:prstDash val="solid"/>
              <a:round/>
              <a:headEnd type="none" w="med" len="med"/>
              <a:tailEnd type="none" w="med" len="med"/>
            </a:ln>
          </p:spPr>
          <p:txBody>
            <a:bodyPr wrap="none" lIns="67508" tIns="35104" rIns="67508" bIns="35104" anchor="ctr"/>
            <a:lstStyle/>
            <a:p>
              <a:endPara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2539" name="Oval 12"/>
            <p:cNvSpPr/>
            <p:nvPr/>
          </p:nvSpPr>
          <p:spPr>
            <a:xfrm>
              <a:off x="3891913" y="2248056"/>
              <a:ext cx="1295401" cy="1295670"/>
            </a:xfrm>
            <a:prstGeom prst="ellipse">
              <a:avLst/>
            </a:prstGeom>
            <a:noFill/>
            <a:ln w="63500" cap="flat" cmpd="sng">
              <a:pattFill prst="weave">
                <a:fgClr>
                  <a:srgbClr val="666633"/>
                </a:fgClr>
                <a:bgClr>
                  <a:srgbClr val="C3AC01"/>
                </a:bgClr>
              </a:pattFill>
              <a:prstDash val="solid"/>
              <a:round/>
              <a:headEnd type="none" w="med" len="med"/>
              <a:tailEnd type="none" w="med" len="med"/>
            </a:ln>
          </p:spPr>
          <p:txBody>
            <a:bodyPr wrap="none" lIns="67508" tIns="35104" rIns="67508" bIns="35104" anchor="ctr"/>
            <a:lstStyle/>
            <a:p>
              <a:endPara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2540" name="Oval 13"/>
            <p:cNvSpPr/>
            <p:nvPr/>
          </p:nvSpPr>
          <p:spPr>
            <a:xfrm>
              <a:off x="3820476" y="2176604"/>
              <a:ext cx="1439863" cy="1440163"/>
            </a:xfrm>
            <a:prstGeom prst="ellipse">
              <a:avLst/>
            </a:prstGeom>
            <a:noFill/>
            <a:ln w="63500" cap="flat" cmpd="sng">
              <a:pattFill prst="weave">
                <a:fgClr>
                  <a:srgbClr val="666633"/>
                </a:fgClr>
                <a:bgClr>
                  <a:srgbClr val="C3AC01"/>
                </a:bgClr>
              </a:pattFill>
              <a:prstDash val="solid"/>
              <a:round/>
              <a:headEnd type="none" w="med" len="med"/>
              <a:tailEnd type="none" w="med" len="med"/>
            </a:ln>
          </p:spPr>
          <p:txBody>
            <a:bodyPr wrap="none" lIns="67508" tIns="35104" rIns="67508" bIns="35104" anchor="ctr"/>
            <a:lstStyle/>
            <a:p>
              <a:endPara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2541" name="Oval 14"/>
            <p:cNvSpPr/>
            <p:nvPr/>
          </p:nvSpPr>
          <p:spPr>
            <a:xfrm>
              <a:off x="3749038" y="2105151"/>
              <a:ext cx="1582739" cy="1583068"/>
            </a:xfrm>
            <a:prstGeom prst="ellipse">
              <a:avLst/>
            </a:prstGeom>
            <a:noFill/>
            <a:ln w="63500" cap="flat" cmpd="sng">
              <a:pattFill prst="weave">
                <a:fgClr>
                  <a:srgbClr val="666633"/>
                </a:fgClr>
                <a:bgClr>
                  <a:srgbClr val="C3AC01"/>
                </a:bgClr>
              </a:pattFill>
              <a:prstDash val="solid"/>
              <a:round/>
              <a:headEnd type="none" w="med" len="med"/>
              <a:tailEnd type="none" w="med" len="med"/>
            </a:ln>
          </p:spPr>
          <p:txBody>
            <a:bodyPr wrap="none" lIns="67508" tIns="35104" rIns="67508" bIns="35104" anchor="ctr"/>
            <a:lstStyle/>
            <a:p>
              <a:endPara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2542" name="Oval 15"/>
            <p:cNvSpPr/>
            <p:nvPr/>
          </p:nvSpPr>
          <p:spPr>
            <a:xfrm>
              <a:off x="3676012" y="2032111"/>
              <a:ext cx="1727201" cy="1727561"/>
            </a:xfrm>
            <a:prstGeom prst="ellipse">
              <a:avLst/>
            </a:prstGeom>
            <a:noFill/>
            <a:ln w="63500" cap="flat" cmpd="sng">
              <a:pattFill prst="weave">
                <a:fgClr>
                  <a:srgbClr val="666633"/>
                </a:fgClr>
                <a:bgClr>
                  <a:srgbClr val="C3AC01"/>
                </a:bgClr>
              </a:pattFill>
              <a:prstDash val="solid"/>
              <a:round/>
              <a:headEnd type="none" w="med" len="med"/>
              <a:tailEnd type="none" w="med" len="med"/>
            </a:ln>
          </p:spPr>
          <p:txBody>
            <a:bodyPr wrap="none" lIns="67508" tIns="35104" rIns="67508" bIns="35104" anchor="ctr"/>
            <a:lstStyle/>
            <a:p>
              <a:endPara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2543" name="Oval 16"/>
            <p:cNvSpPr/>
            <p:nvPr/>
          </p:nvSpPr>
          <p:spPr>
            <a:xfrm>
              <a:off x="3604575" y="1960659"/>
              <a:ext cx="1871663" cy="1872053"/>
            </a:xfrm>
            <a:prstGeom prst="ellipse">
              <a:avLst/>
            </a:prstGeom>
            <a:noFill/>
            <a:ln w="63500" cap="flat" cmpd="sng">
              <a:pattFill prst="weave">
                <a:fgClr>
                  <a:srgbClr val="666633"/>
                </a:fgClr>
                <a:bgClr>
                  <a:srgbClr val="C3AC01"/>
                </a:bgClr>
              </a:pattFill>
              <a:prstDash val="solid"/>
              <a:round/>
              <a:headEnd type="none" w="med" len="med"/>
              <a:tailEnd type="none" w="med" len="med"/>
            </a:ln>
          </p:spPr>
          <p:txBody>
            <a:bodyPr wrap="none" lIns="67508" tIns="35104" rIns="67508" bIns="35104" anchor="ctr"/>
            <a:lstStyle/>
            <a:p>
              <a:endPara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2544" name="Oval 17"/>
            <p:cNvSpPr/>
            <p:nvPr/>
          </p:nvSpPr>
          <p:spPr>
            <a:xfrm>
              <a:off x="3533137" y="1887619"/>
              <a:ext cx="2016126" cy="2016546"/>
            </a:xfrm>
            <a:prstGeom prst="ellipse">
              <a:avLst/>
            </a:prstGeom>
            <a:noFill/>
            <a:ln w="63500" cap="flat" cmpd="sng">
              <a:pattFill prst="weave">
                <a:fgClr>
                  <a:srgbClr val="666633"/>
                </a:fgClr>
                <a:bgClr>
                  <a:srgbClr val="C3AC01"/>
                </a:bgClr>
              </a:pattFill>
              <a:prstDash val="solid"/>
              <a:round/>
              <a:headEnd type="none" w="med" len="med"/>
              <a:tailEnd type="none" w="med" len="med"/>
            </a:ln>
          </p:spPr>
          <p:txBody>
            <a:bodyPr wrap="none" lIns="67508" tIns="35104" rIns="67508" bIns="35104" anchor="ctr"/>
            <a:lstStyle/>
            <a:p>
              <a:endPara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2545" name="Oval 18"/>
            <p:cNvSpPr/>
            <p:nvPr/>
          </p:nvSpPr>
          <p:spPr>
            <a:xfrm>
              <a:off x="3460112" y="1816166"/>
              <a:ext cx="2160589" cy="2161039"/>
            </a:xfrm>
            <a:prstGeom prst="ellipse">
              <a:avLst/>
            </a:prstGeom>
            <a:noFill/>
            <a:ln w="63500" cap="flat" cmpd="sng">
              <a:pattFill prst="weave">
                <a:fgClr>
                  <a:srgbClr val="666633"/>
                </a:fgClr>
                <a:bgClr>
                  <a:srgbClr val="C3AC01"/>
                </a:bgClr>
              </a:pattFill>
              <a:prstDash val="solid"/>
              <a:round/>
              <a:headEnd type="none" w="med" len="med"/>
              <a:tailEnd type="none" w="med" len="med"/>
            </a:ln>
          </p:spPr>
          <p:txBody>
            <a:bodyPr wrap="none" lIns="67508" tIns="35104" rIns="67508" bIns="35104" anchor="ctr"/>
            <a:lstStyle/>
            <a:p>
              <a:endPara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2546" name="Line 19"/>
            <p:cNvSpPr/>
            <p:nvPr/>
          </p:nvSpPr>
          <p:spPr>
            <a:xfrm>
              <a:off x="1229674" y="3977205"/>
              <a:ext cx="7056441" cy="0"/>
            </a:xfrm>
            <a:prstGeom prst="line">
              <a:avLst/>
            </a:prstGeom>
            <a:ln w="63500" cap="flat" cmpd="sng">
              <a:pattFill prst="weave">
                <a:fgClr>
                  <a:srgbClr val="666633"/>
                </a:fgClr>
                <a:bgClr>
                  <a:srgbClr val="C3AC01"/>
                </a:bgClr>
              </a:patt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2547" name="Line 20"/>
            <p:cNvSpPr/>
            <p:nvPr/>
          </p:nvSpPr>
          <p:spPr>
            <a:xfrm>
              <a:off x="1445574" y="3905752"/>
              <a:ext cx="6553204" cy="0"/>
            </a:xfrm>
            <a:prstGeom prst="line">
              <a:avLst/>
            </a:prstGeom>
            <a:ln w="63500" cap="flat" cmpd="sng">
              <a:pattFill prst="weave">
                <a:fgClr>
                  <a:srgbClr val="666633"/>
                </a:fgClr>
                <a:bgClr>
                  <a:srgbClr val="C3AC01"/>
                </a:bgClr>
              </a:patt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2548" name="Line 21"/>
            <p:cNvSpPr/>
            <p:nvPr/>
          </p:nvSpPr>
          <p:spPr>
            <a:xfrm>
              <a:off x="1661474" y="3832712"/>
              <a:ext cx="6119815" cy="0"/>
            </a:xfrm>
            <a:prstGeom prst="line">
              <a:avLst/>
            </a:prstGeom>
            <a:ln w="63500" cap="flat" cmpd="sng">
              <a:pattFill prst="weave">
                <a:fgClr>
                  <a:srgbClr val="666633"/>
                </a:fgClr>
                <a:bgClr>
                  <a:srgbClr val="C3AC01"/>
                </a:bgClr>
              </a:patt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2549" name="Line 22"/>
            <p:cNvSpPr/>
            <p:nvPr/>
          </p:nvSpPr>
          <p:spPr>
            <a:xfrm>
              <a:off x="1875786" y="3761260"/>
              <a:ext cx="5618166" cy="0"/>
            </a:xfrm>
            <a:prstGeom prst="line">
              <a:avLst/>
            </a:prstGeom>
            <a:ln w="63500" cap="flat" cmpd="sng">
              <a:pattFill prst="weave">
                <a:fgClr>
                  <a:srgbClr val="666633"/>
                </a:fgClr>
                <a:bgClr>
                  <a:srgbClr val="C3AC01"/>
                </a:bgClr>
              </a:patt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2550" name="Line 23"/>
            <p:cNvSpPr/>
            <p:nvPr/>
          </p:nvSpPr>
          <p:spPr>
            <a:xfrm>
              <a:off x="2093275" y="3689807"/>
              <a:ext cx="5184778" cy="0"/>
            </a:xfrm>
            <a:prstGeom prst="line">
              <a:avLst/>
            </a:prstGeom>
            <a:ln w="63500" cap="flat" cmpd="sng">
              <a:pattFill prst="weave">
                <a:fgClr>
                  <a:srgbClr val="666633"/>
                </a:fgClr>
                <a:bgClr>
                  <a:srgbClr val="C3AC01"/>
                </a:bgClr>
              </a:patt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2551" name="Line 24"/>
            <p:cNvSpPr/>
            <p:nvPr/>
          </p:nvSpPr>
          <p:spPr>
            <a:xfrm>
              <a:off x="2309175" y="3616767"/>
              <a:ext cx="4679953" cy="0"/>
            </a:xfrm>
            <a:prstGeom prst="line">
              <a:avLst/>
            </a:prstGeom>
            <a:ln w="63500" cap="flat" cmpd="sng">
              <a:pattFill prst="weave">
                <a:fgClr>
                  <a:srgbClr val="666633"/>
                </a:fgClr>
                <a:bgClr>
                  <a:srgbClr val="C3AC01"/>
                </a:bgClr>
              </a:patt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2552" name="Line 25"/>
            <p:cNvSpPr/>
            <p:nvPr/>
          </p:nvSpPr>
          <p:spPr>
            <a:xfrm>
              <a:off x="2526662" y="3545315"/>
              <a:ext cx="4246565" cy="0"/>
            </a:xfrm>
            <a:prstGeom prst="line">
              <a:avLst/>
            </a:prstGeom>
            <a:ln w="63500" cap="flat" cmpd="sng">
              <a:pattFill prst="weave">
                <a:fgClr>
                  <a:srgbClr val="666633"/>
                </a:fgClr>
                <a:bgClr>
                  <a:srgbClr val="C3AC01"/>
                </a:bgClr>
              </a:patt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2553" name="Line 26"/>
            <p:cNvSpPr/>
            <p:nvPr/>
          </p:nvSpPr>
          <p:spPr>
            <a:xfrm>
              <a:off x="2740975" y="3473862"/>
              <a:ext cx="3744914" cy="0"/>
            </a:xfrm>
            <a:prstGeom prst="line">
              <a:avLst/>
            </a:prstGeom>
            <a:ln w="63500" cap="flat" cmpd="sng">
              <a:pattFill prst="weave">
                <a:fgClr>
                  <a:srgbClr val="666633"/>
                </a:fgClr>
                <a:bgClr>
                  <a:srgbClr val="C3AC01"/>
                </a:bgClr>
              </a:patt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2554" name="Line 27"/>
            <p:cNvSpPr/>
            <p:nvPr/>
          </p:nvSpPr>
          <p:spPr>
            <a:xfrm>
              <a:off x="2956875" y="3400822"/>
              <a:ext cx="3240089" cy="0"/>
            </a:xfrm>
            <a:prstGeom prst="line">
              <a:avLst/>
            </a:prstGeom>
            <a:ln w="63500" cap="flat" cmpd="sng">
              <a:pattFill prst="weave">
                <a:fgClr>
                  <a:srgbClr val="666633"/>
                </a:fgClr>
                <a:bgClr>
                  <a:srgbClr val="C3AC01"/>
                </a:bgClr>
              </a:patt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2555" name="Line 28"/>
            <p:cNvSpPr/>
            <p:nvPr/>
          </p:nvSpPr>
          <p:spPr>
            <a:xfrm>
              <a:off x="3172775" y="3329370"/>
              <a:ext cx="2736851" cy="0"/>
            </a:xfrm>
            <a:prstGeom prst="line">
              <a:avLst/>
            </a:prstGeom>
            <a:ln w="63500" cap="flat" cmpd="sng">
              <a:pattFill prst="weave">
                <a:fgClr>
                  <a:srgbClr val="666633"/>
                </a:fgClr>
                <a:bgClr>
                  <a:srgbClr val="C3AC01"/>
                </a:bgClr>
              </a:patt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2556" name="Line 29"/>
            <p:cNvSpPr/>
            <p:nvPr/>
          </p:nvSpPr>
          <p:spPr>
            <a:xfrm>
              <a:off x="3388675" y="3256330"/>
              <a:ext cx="2305051" cy="0"/>
            </a:xfrm>
            <a:prstGeom prst="line">
              <a:avLst/>
            </a:prstGeom>
            <a:ln w="63500" cap="flat" cmpd="sng">
              <a:pattFill prst="weave">
                <a:fgClr>
                  <a:srgbClr val="666633"/>
                </a:fgClr>
                <a:bgClr>
                  <a:srgbClr val="C3AC01"/>
                </a:bgClr>
              </a:patt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2557" name="Line 30"/>
            <p:cNvSpPr/>
            <p:nvPr/>
          </p:nvSpPr>
          <p:spPr>
            <a:xfrm>
              <a:off x="3604575" y="3184877"/>
              <a:ext cx="1800226" cy="0"/>
            </a:xfrm>
            <a:prstGeom prst="line">
              <a:avLst/>
            </a:prstGeom>
            <a:ln w="63500" cap="flat" cmpd="sng">
              <a:pattFill prst="weave">
                <a:fgClr>
                  <a:srgbClr val="666633"/>
                </a:fgClr>
                <a:bgClr>
                  <a:srgbClr val="C3AC01"/>
                </a:bgClr>
              </a:patt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2558" name="Line 31"/>
            <p:cNvSpPr/>
            <p:nvPr/>
          </p:nvSpPr>
          <p:spPr>
            <a:xfrm>
              <a:off x="3749038" y="3113425"/>
              <a:ext cx="1439864" cy="0"/>
            </a:xfrm>
            <a:prstGeom prst="line">
              <a:avLst/>
            </a:prstGeom>
            <a:ln w="63500" cap="flat" cmpd="sng">
              <a:pattFill prst="weave">
                <a:fgClr>
                  <a:srgbClr val="666633"/>
                </a:fgClr>
                <a:bgClr>
                  <a:srgbClr val="C3AC01"/>
                </a:bgClr>
              </a:patt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2559" name="Line 32"/>
            <p:cNvSpPr/>
            <p:nvPr/>
          </p:nvSpPr>
          <p:spPr>
            <a:xfrm>
              <a:off x="4036376" y="3040385"/>
              <a:ext cx="935038" cy="0"/>
            </a:xfrm>
            <a:prstGeom prst="line">
              <a:avLst/>
            </a:prstGeom>
            <a:ln w="63500" cap="flat" cmpd="sng">
              <a:pattFill prst="weave">
                <a:fgClr>
                  <a:srgbClr val="666633"/>
                </a:fgClr>
                <a:bgClr>
                  <a:srgbClr val="C3AC01"/>
                </a:bgClr>
              </a:patt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2560" name="Line 33"/>
            <p:cNvSpPr/>
            <p:nvPr/>
          </p:nvSpPr>
          <p:spPr>
            <a:xfrm>
              <a:off x="4326888" y="2968932"/>
              <a:ext cx="358775" cy="0"/>
            </a:xfrm>
            <a:prstGeom prst="line">
              <a:avLst/>
            </a:prstGeom>
            <a:ln w="63500" cap="flat" cmpd="sng">
              <a:pattFill prst="weave">
                <a:fgClr>
                  <a:srgbClr val="666633"/>
                </a:fgClr>
                <a:bgClr>
                  <a:srgbClr val="C3AC01"/>
                </a:bgClr>
              </a:patt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2561" name="Line 34"/>
            <p:cNvSpPr/>
            <p:nvPr/>
          </p:nvSpPr>
          <p:spPr>
            <a:xfrm>
              <a:off x="4541201" y="2968932"/>
              <a:ext cx="0" cy="1079725"/>
            </a:xfrm>
            <a:prstGeom prst="line">
              <a:avLst/>
            </a:prstGeom>
            <a:ln w="25400" cap="flat" cmpd="sng">
              <a:solidFill>
                <a:srgbClr val="FF0000"/>
              </a:solidFill>
              <a:prstDash val="dash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/>
            </a:p>
          </p:txBody>
        </p:sp>
        <p:grpSp>
          <p:nvGrpSpPr>
            <p:cNvPr id="22562" name="Group 35"/>
            <p:cNvGrpSpPr/>
            <p:nvPr/>
          </p:nvGrpSpPr>
          <p:grpSpPr>
            <a:xfrm>
              <a:off x="1012190" y="4048760"/>
              <a:ext cx="7273925" cy="361950"/>
              <a:chOff x="657" y="2840"/>
              <a:chExt cx="4582" cy="228"/>
            </a:xfrm>
          </p:grpSpPr>
          <p:sp>
            <p:nvSpPr>
              <p:cNvPr id="22563" name="Line 36"/>
              <p:cNvSpPr/>
              <p:nvPr/>
            </p:nvSpPr>
            <p:spPr>
              <a:xfrm>
                <a:off x="657" y="2886"/>
                <a:ext cx="0" cy="182"/>
              </a:xfrm>
              <a:prstGeom prst="line">
                <a:avLst/>
              </a:prstGeom>
              <a:ln w="12700" cap="flat" cmpd="sng">
                <a:solidFill>
                  <a:srgbClr val="D60093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2564" name="Line 37"/>
              <p:cNvSpPr/>
              <p:nvPr/>
            </p:nvSpPr>
            <p:spPr>
              <a:xfrm>
                <a:off x="5239" y="2840"/>
                <a:ext cx="0" cy="182"/>
              </a:xfrm>
              <a:prstGeom prst="line">
                <a:avLst/>
              </a:prstGeom>
              <a:ln w="12700" cap="flat" cmpd="sng">
                <a:solidFill>
                  <a:srgbClr val="D60093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2565" name="Line 38"/>
              <p:cNvSpPr/>
              <p:nvPr/>
            </p:nvSpPr>
            <p:spPr>
              <a:xfrm>
                <a:off x="3288" y="2931"/>
                <a:ext cx="1951" cy="0"/>
              </a:xfrm>
              <a:prstGeom prst="line">
                <a:avLst/>
              </a:prstGeom>
              <a:ln w="12700" cap="flat" cmpd="sng">
                <a:solidFill>
                  <a:srgbClr val="D60093"/>
                </a:solidFill>
                <a:prstDash val="solid"/>
                <a:round/>
                <a:headEnd type="none" w="med" len="med"/>
                <a:tailEnd type="triangle" w="med" len="med"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2566" name="Line 39"/>
              <p:cNvSpPr/>
              <p:nvPr/>
            </p:nvSpPr>
            <p:spPr>
              <a:xfrm flipH="1">
                <a:off x="657" y="2931"/>
                <a:ext cx="1860" cy="0"/>
              </a:xfrm>
              <a:prstGeom prst="line">
                <a:avLst/>
              </a:prstGeom>
              <a:ln w="12700" cap="flat" cmpd="sng">
                <a:solidFill>
                  <a:srgbClr val="D60093"/>
                </a:solidFill>
                <a:prstDash val="solid"/>
                <a:round/>
                <a:headEnd type="none" w="med" len="med"/>
                <a:tailEnd type="triangle" w="med" len="med"/>
              </a:ln>
            </p:spPr>
            <p:txBody>
              <a:bodyPr/>
              <a:lstStyle/>
              <a:p>
                <a:endParaRPr lang="zh-CN" altLang="en-US"/>
              </a:p>
            </p:txBody>
          </p:sp>
        </p:grpSp>
        <p:grpSp>
          <p:nvGrpSpPr>
            <p:cNvPr id="22567" name="Group 40"/>
            <p:cNvGrpSpPr/>
            <p:nvPr/>
          </p:nvGrpSpPr>
          <p:grpSpPr>
            <a:xfrm>
              <a:off x="4242755" y="3893190"/>
              <a:ext cx="708025" cy="522288"/>
              <a:chOff x="706" y="3570"/>
              <a:chExt cx="446" cy="329"/>
            </a:xfrm>
          </p:grpSpPr>
          <p:sp>
            <p:nvSpPr>
              <p:cNvPr id="22568" name="Rectangle 41"/>
              <p:cNvSpPr/>
              <p:nvPr/>
            </p:nvSpPr>
            <p:spPr>
              <a:xfrm>
                <a:off x="706" y="3582"/>
                <a:ext cx="446" cy="317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none" lIns="67508" tIns="35104" rIns="67508" bIns="35104" anchor="t">
                <a:spAutoFit/>
              </a:bodyPr>
              <a:lstStyle/>
              <a:p>
                <a:pPr algn="ctr">
                  <a:spcBef>
                    <a:spcPct val="30000"/>
                  </a:spcBef>
                </a:pPr>
                <a:r>
                  <a:rPr lang="en-US" altLang="zh-CN" sz="20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2</a:t>
                </a:r>
                <a:r>
                  <a:rPr lang="en-US" altLang="zh-CN" sz="2000" i="1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  r</a:t>
                </a:r>
              </a:p>
            </p:txBody>
          </p:sp>
          <p:sp>
            <p:nvSpPr>
              <p:cNvPr id="22569" name="Rectangle 42"/>
              <p:cNvSpPr/>
              <p:nvPr/>
            </p:nvSpPr>
            <p:spPr>
              <a:xfrm>
                <a:off x="819" y="3570"/>
                <a:ext cx="250" cy="317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none" lIns="67508" tIns="35104" rIns="67508" bIns="35104" anchor="t">
                <a:spAutoFit/>
              </a:bodyPr>
              <a:lstStyle/>
              <a:p>
                <a:pPr algn="ctr"/>
                <a:r>
                  <a:rPr lang="en-US" altLang="zh-CN" sz="2000" i="1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π</a:t>
                </a:r>
              </a:p>
            </p:txBody>
          </p:sp>
        </p:grpSp>
        <p:sp>
          <p:nvSpPr>
            <p:cNvPr id="22570" name="Rectangle 43"/>
            <p:cNvSpPr/>
            <p:nvPr/>
          </p:nvSpPr>
          <p:spPr>
            <a:xfrm>
              <a:off x="4553390" y="3184877"/>
              <a:ext cx="308995" cy="502968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 lIns="67508" tIns="35104" rIns="67508" bIns="35104" anchor="t">
              <a:spAutoFit/>
            </a:bodyPr>
            <a:lstStyle/>
            <a:p>
              <a:pPr algn="ctr">
                <a:spcBef>
                  <a:spcPct val="30000"/>
                </a:spcBef>
              </a:pPr>
              <a:r>
                <a:rPr lang="en-US" altLang="zh-CN" sz="2000" i="1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r</a:t>
              </a:r>
            </a:p>
          </p:txBody>
        </p:sp>
        <p:grpSp>
          <p:nvGrpSpPr>
            <p:cNvPr id="22571" name="组合 42"/>
            <p:cNvGrpSpPr/>
            <p:nvPr/>
          </p:nvGrpSpPr>
          <p:grpSpPr>
            <a:xfrm>
              <a:off x="978849" y="1571640"/>
              <a:ext cx="982665" cy="1714500"/>
              <a:chOff x="1194750" y="1585754"/>
              <a:chExt cx="982665" cy="1714500"/>
            </a:xfrm>
          </p:grpSpPr>
          <p:pic>
            <p:nvPicPr>
              <p:cNvPr id="22572" name="图片 43"/>
              <p:cNvPicPr>
                <a:picLocks noChangeAspect="1"/>
              </p:cNvPicPr>
              <p:nvPr/>
            </p:nvPicPr>
            <p:blipFill>
              <a:blip r:embed="rId2" cstate="email"/>
              <a:srcRect/>
              <a:stretch>
                <a:fillRect/>
              </a:stretch>
            </p:blipFill>
            <p:spPr>
              <a:xfrm>
                <a:off x="1196339" y="1585754"/>
                <a:ext cx="981076" cy="1714500"/>
              </a:xfrm>
              <a:prstGeom prst="rect">
                <a:avLst/>
              </a:prstGeom>
              <a:noFill/>
              <a:ln w="9525">
                <a:noFill/>
              </a:ln>
            </p:spPr>
          </p:pic>
          <p:pic>
            <p:nvPicPr>
              <p:cNvPr id="22573" name="图片 44"/>
              <p:cNvPicPr>
                <a:picLocks noChangeAspect="1"/>
              </p:cNvPicPr>
              <p:nvPr/>
            </p:nvPicPr>
            <p:blipFill>
              <a:blip r:embed="rId3" cstate="email"/>
              <a:stretch>
                <a:fillRect/>
              </a:stretch>
            </p:blipFill>
            <p:spPr>
              <a:xfrm>
                <a:off x="1194750" y="2056445"/>
                <a:ext cx="123801" cy="476190"/>
              </a:xfrm>
              <a:prstGeom prst="rect">
                <a:avLst/>
              </a:prstGeom>
              <a:noFill/>
              <a:ln w="9525">
                <a:noFill/>
              </a:ln>
            </p:spPr>
          </p:pic>
          <p:pic>
            <p:nvPicPr>
              <p:cNvPr id="22574" name="图片 45"/>
              <p:cNvPicPr>
                <a:picLocks noChangeAspect="1"/>
              </p:cNvPicPr>
              <p:nvPr/>
            </p:nvPicPr>
            <p:blipFill>
              <a:blip r:embed="rId3" cstate="email"/>
              <a:stretch>
                <a:fillRect/>
              </a:stretch>
            </p:blipFill>
            <p:spPr>
              <a:xfrm>
                <a:off x="1211881" y="2032635"/>
                <a:ext cx="123801" cy="476190"/>
              </a:xfrm>
              <a:prstGeom prst="rect">
                <a:avLst/>
              </a:prstGeom>
              <a:noFill/>
              <a:ln w="9525">
                <a:noFill/>
              </a:ln>
            </p:spPr>
          </p:pic>
        </p:grpSp>
        <p:cxnSp>
          <p:nvCxnSpPr>
            <p:cNvPr id="47" name="直接箭头连接符 46"/>
            <p:cNvCxnSpPr/>
            <p:nvPr/>
          </p:nvCxnSpPr>
          <p:spPr>
            <a:xfrm>
              <a:off x="2177412" y="2681545"/>
              <a:ext cx="1127126" cy="0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2576" name="Text Box 26"/>
            <p:cNvSpPr txBox="1"/>
            <p:nvPr/>
          </p:nvSpPr>
          <p:spPr>
            <a:xfrm>
              <a:off x="2258375" y="2119442"/>
              <a:ext cx="1222376" cy="1106698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20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沿线</a:t>
              </a:r>
              <a:endParaRPr lang="en-US" altLang="zh-CN" sz="20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>
                <a:lnSpc>
                  <a:spcPct val="120000"/>
                </a:lnSpc>
              </a:pPr>
              <a:r>
                <a:rPr lang="zh-CN" altLang="en-US" sz="20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剪开</a:t>
              </a:r>
            </a:p>
          </p:txBody>
        </p:sp>
      </p:grpSp>
      <p:sp>
        <p:nvSpPr>
          <p:cNvPr id="59" name="文本框 58"/>
          <p:cNvSpPr txBox="1"/>
          <p:nvPr/>
        </p:nvSpPr>
        <p:spPr>
          <a:xfrm flipH="1">
            <a:off x="1745526" y="3124832"/>
            <a:ext cx="5398960" cy="52197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三角形的面积相当于圆的面积。</a:t>
            </a:r>
          </a:p>
        </p:txBody>
      </p:sp>
      <p:sp>
        <p:nvSpPr>
          <p:cNvPr id="60" name="文本框 59"/>
          <p:cNvSpPr txBox="1"/>
          <p:nvPr/>
        </p:nvSpPr>
        <p:spPr>
          <a:xfrm flipH="1">
            <a:off x="1751876" y="3646857"/>
            <a:ext cx="5814539" cy="103886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>
              <a:lnSpc>
                <a:spcPct val="110000"/>
              </a:lnSpc>
            </a:pPr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底相当于圆的</a:t>
            </a:r>
            <a:r>
              <a:rPr lang="en-US" altLang="zh-CN" sz="28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(         )</a:t>
            </a:r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，高相当于圆的</a:t>
            </a:r>
            <a:r>
              <a:rPr lang="en-US" altLang="zh-CN" sz="28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(         )</a:t>
            </a:r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。</a:t>
            </a:r>
          </a:p>
        </p:txBody>
      </p:sp>
      <p:sp>
        <p:nvSpPr>
          <p:cNvPr id="61" name="文本框 60"/>
          <p:cNvSpPr txBox="1"/>
          <p:nvPr/>
        </p:nvSpPr>
        <p:spPr>
          <a:xfrm flipH="1">
            <a:off x="4110990" y="3646938"/>
            <a:ext cx="999057" cy="52197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r>
              <a:rPr lang="zh-CN" altLang="en-US" sz="2800" dirty="0">
                <a:solidFill>
                  <a:srgbClr val="FF3C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周长</a:t>
            </a:r>
          </a:p>
        </p:txBody>
      </p:sp>
      <p:sp>
        <p:nvSpPr>
          <p:cNvPr id="62" name="文本框 61"/>
          <p:cNvSpPr txBox="1"/>
          <p:nvPr/>
        </p:nvSpPr>
        <p:spPr>
          <a:xfrm flipH="1">
            <a:off x="2317111" y="4159421"/>
            <a:ext cx="997867" cy="52197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r>
              <a:rPr lang="zh-CN" altLang="en-US" sz="2800" dirty="0">
                <a:solidFill>
                  <a:srgbClr val="FF3C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半径</a:t>
            </a:r>
          </a:p>
        </p:txBody>
      </p:sp>
      <p:sp>
        <p:nvSpPr>
          <p:cNvPr id="7" name="圆角矩形标注 6"/>
          <p:cNvSpPr/>
          <p:nvPr/>
        </p:nvSpPr>
        <p:spPr>
          <a:xfrm>
            <a:off x="6304280" y="750570"/>
            <a:ext cx="2204720" cy="1482090"/>
          </a:xfrm>
          <a:prstGeom prst="wedgeRoundRectCallout">
            <a:avLst>
              <a:gd name="adj1" fmla="val 37011"/>
              <a:gd name="adj2" fmla="val 74614"/>
              <a:gd name="adj3" fmla="val 16667"/>
            </a:avLst>
          </a:prstGeom>
          <a:solidFill>
            <a:srgbClr val="E1EFE2"/>
          </a:solidFill>
          <a:ln>
            <a:solidFill>
              <a:srgbClr val="DA947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>
              <a:lnSpc>
                <a:spcPct val="100000"/>
              </a:lnSpc>
            </a:pPr>
            <a:r>
              <a:rPr lang="zh-CN" altLang="en-US" sz="280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观察图形，你能得到哪些信息？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" grpId="0"/>
      <p:bldP spid="60" grpId="0"/>
      <p:bldP spid="61" grpId="0"/>
      <p:bldP spid="62" grpId="0"/>
      <p:bldP spid="7" grpId="1" bldLvl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529" name="组合 48"/>
          <p:cNvGrpSpPr/>
          <p:nvPr/>
        </p:nvGrpSpPr>
        <p:grpSpPr>
          <a:xfrm>
            <a:off x="1878881" y="750821"/>
            <a:ext cx="5481123" cy="2132676"/>
            <a:chOff x="978849" y="1571640"/>
            <a:chExt cx="7307266" cy="2843838"/>
          </a:xfrm>
        </p:grpSpPr>
        <p:sp>
          <p:nvSpPr>
            <p:cNvPr id="22530" name="Oval 3"/>
            <p:cNvSpPr/>
            <p:nvPr/>
          </p:nvSpPr>
          <p:spPr>
            <a:xfrm>
              <a:off x="3460112" y="1816166"/>
              <a:ext cx="2160589" cy="2161039"/>
            </a:xfrm>
            <a:prstGeom prst="ellipse">
              <a:avLst/>
            </a:prstGeom>
            <a:noFill/>
            <a:ln w="12700" cap="flat" cmpd="sng">
              <a:solidFill>
                <a:srgbClr val="666633"/>
              </a:solidFill>
              <a:prstDash val="dash"/>
              <a:round/>
              <a:headEnd type="none" w="med" len="med"/>
              <a:tailEnd type="none" w="med" len="med"/>
            </a:ln>
          </p:spPr>
          <p:txBody>
            <a:bodyPr wrap="none" lIns="67508" tIns="35104" rIns="67508" bIns="35104" anchor="ctr"/>
            <a:lstStyle/>
            <a:p>
              <a:endPara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2531" name="Oval 4"/>
            <p:cNvSpPr/>
            <p:nvPr/>
          </p:nvSpPr>
          <p:spPr>
            <a:xfrm>
              <a:off x="4468176" y="2824439"/>
              <a:ext cx="144462" cy="144492"/>
            </a:xfrm>
            <a:prstGeom prst="ellipse">
              <a:avLst/>
            </a:prstGeom>
            <a:noFill/>
            <a:ln w="63500" cap="flat" cmpd="sng">
              <a:pattFill prst="weave">
                <a:fgClr>
                  <a:srgbClr val="666633"/>
                </a:fgClr>
                <a:bgClr>
                  <a:srgbClr val="C3AC01"/>
                </a:bgClr>
              </a:pattFill>
              <a:prstDash val="solid"/>
              <a:round/>
              <a:headEnd type="none" w="med" len="med"/>
              <a:tailEnd type="none" w="med" len="med"/>
            </a:ln>
          </p:spPr>
          <p:txBody>
            <a:bodyPr wrap="none" lIns="67508" tIns="35104" rIns="67508" bIns="35104" anchor="ctr"/>
            <a:lstStyle/>
            <a:p>
              <a:endPara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2532" name="Oval 5"/>
            <p:cNvSpPr/>
            <p:nvPr/>
          </p:nvSpPr>
          <p:spPr>
            <a:xfrm>
              <a:off x="4396738" y="2752987"/>
              <a:ext cx="287338" cy="287398"/>
            </a:xfrm>
            <a:prstGeom prst="ellipse">
              <a:avLst/>
            </a:prstGeom>
            <a:noFill/>
            <a:ln w="63500" cap="flat" cmpd="sng">
              <a:pattFill prst="weave">
                <a:fgClr>
                  <a:srgbClr val="666633"/>
                </a:fgClr>
                <a:bgClr>
                  <a:srgbClr val="C3AC01"/>
                </a:bgClr>
              </a:pattFill>
              <a:prstDash val="solid"/>
              <a:round/>
              <a:headEnd type="none" w="med" len="med"/>
              <a:tailEnd type="none" w="med" len="med"/>
            </a:ln>
          </p:spPr>
          <p:txBody>
            <a:bodyPr wrap="none" lIns="67508" tIns="35104" rIns="67508" bIns="35104" anchor="ctr"/>
            <a:lstStyle/>
            <a:p>
              <a:endPara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2533" name="Oval 6"/>
            <p:cNvSpPr/>
            <p:nvPr/>
          </p:nvSpPr>
          <p:spPr>
            <a:xfrm>
              <a:off x="4323713" y="2681535"/>
              <a:ext cx="431800" cy="431890"/>
            </a:xfrm>
            <a:prstGeom prst="ellipse">
              <a:avLst/>
            </a:prstGeom>
            <a:noFill/>
            <a:ln w="63500" cap="flat" cmpd="sng">
              <a:pattFill prst="weave">
                <a:fgClr>
                  <a:srgbClr val="666633"/>
                </a:fgClr>
                <a:bgClr>
                  <a:srgbClr val="C3AC01"/>
                </a:bgClr>
              </a:pattFill>
              <a:prstDash val="solid"/>
              <a:round/>
              <a:headEnd type="none" w="med" len="med"/>
              <a:tailEnd type="none" w="med" len="med"/>
            </a:ln>
          </p:spPr>
          <p:txBody>
            <a:bodyPr wrap="none" lIns="67508" tIns="35104" rIns="67508" bIns="35104" anchor="ctr"/>
            <a:lstStyle/>
            <a:p>
              <a:endPara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2534" name="Oval 7"/>
            <p:cNvSpPr/>
            <p:nvPr/>
          </p:nvSpPr>
          <p:spPr>
            <a:xfrm>
              <a:off x="4252276" y="2608494"/>
              <a:ext cx="576262" cy="576382"/>
            </a:xfrm>
            <a:prstGeom prst="ellipse">
              <a:avLst/>
            </a:prstGeom>
            <a:noFill/>
            <a:ln w="63500" cap="flat" cmpd="sng">
              <a:pattFill prst="weave">
                <a:fgClr>
                  <a:srgbClr val="666633"/>
                </a:fgClr>
                <a:bgClr>
                  <a:srgbClr val="C3AC01"/>
                </a:bgClr>
              </a:pattFill>
              <a:prstDash val="solid"/>
              <a:round/>
              <a:headEnd type="none" w="med" len="med"/>
              <a:tailEnd type="none" w="med" len="med"/>
            </a:ln>
          </p:spPr>
          <p:txBody>
            <a:bodyPr wrap="none" lIns="67508" tIns="35104" rIns="67508" bIns="35104" anchor="ctr"/>
            <a:lstStyle/>
            <a:p>
              <a:endPara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2535" name="Oval 8"/>
            <p:cNvSpPr/>
            <p:nvPr/>
          </p:nvSpPr>
          <p:spPr>
            <a:xfrm>
              <a:off x="4180838" y="2537041"/>
              <a:ext cx="719138" cy="719288"/>
            </a:xfrm>
            <a:prstGeom prst="ellipse">
              <a:avLst/>
            </a:prstGeom>
            <a:noFill/>
            <a:ln w="63500" cap="flat" cmpd="sng">
              <a:pattFill prst="weave">
                <a:fgClr>
                  <a:srgbClr val="666633"/>
                </a:fgClr>
                <a:bgClr>
                  <a:srgbClr val="C3AC01"/>
                </a:bgClr>
              </a:pattFill>
              <a:prstDash val="solid"/>
              <a:round/>
              <a:headEnd type="none" w="med" len="med"/>
              <a:tailEnd type="none" w="med" len="med"/>
            </a:ln>
          </p:spPr>
          <p:txBody>
            <a:bodyPr wrap="none" lIns="67508" tIns="35104" rIns="67508" bIns="35104" anchor="ctr"/>
            <a:lstStyle/>
            <a:p>
              <a:endPara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2536" name="Oval 9"/>
            <p:cNvSpPr/>
            <p:nvPr/>
          </p:nvSpPr>
          <p:spPr>
            <a:xfrm>
              <a:off x="4107813" y="2465590"/>
              <a:ext cx="863600" cy="863780"/>
            </a:xfrm>
            <a:prstGeom prst="ellipse">
              <a:avLst/>
            </a:prstGeom>
            <a:noFill/>
            <a:ln w="63500" cap="flat" cmpd="sng">
              <a:pattFill prst="weave">
                <a:fgClr>
                  <a:srgbClr val="666633"/>
                </a:fgClr>
                <a:bgClr>
                  <a:srgbClr val="C3AC01"/>
                </a:bgClr>
              </a:pattFill>
              <a:prstDash val="solid"/>
              <a:round/>
              <a:headEnd type="none" w="med" len="med"/>
              <a:tailEnd type="none" w="med" len="med"/>
            </a:ln>
          </p:spPr>
          <p:txBody>
            <a:bodyPr wrap="none" lIns="67508" tIns="35104" rIns="67508" bIns="35104" anchor="ctr"/>
            <a:lstStyle/>
            <a:p>
              <a:endPara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2537" name="Oval 10"/>
            <p:cNvSpPr/>
            <p:nvPr/>
          </p:nvSpPr>
          <p:spPr>
            <a:xfrm>
              <a:off x="4034788" y="2390961"/>
              <a:ext cx="1009651" cy="1009861"/>
            </a:xfrm>
            <a:prstGeom prst="ellipse">
              <a:avLst/>
            </a:prstGeom>
            <a:noFill/>
            <a:ln w="63500" cap="flat" cmpd="sng">
              <a:pattFill prst="weave">
                <a:fgClr>
                  <a:srgbClr val="666633"/>
                </a:fgClr>
                <a:bgClr>
                  <a:srgbClr val="C3AC01"/>
                </a:bgClr>
              </a:pattFill>
              <a:prstDash val="solid"/>
              <a:round/>
              <a:headEnd type="none" w="med" len="med"/>
              <a:tailEnd type="none" w="med" len="med"/>
            </a:ln>
          </p:spPr>
          <p:txBody>
            <a:bodyPr wrap="none" lIns="67508" tIns="35104" rIns="67508" bIns="35104" anchor="ctr"/>
            <a:lstStyle/>
            <a:p>
              <a:endPara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2538" name="Oval 11"/>
            <p:cNvSpPr/>
            <p:nvPr/>
          </p:nvSpPr>
          <p:spPr>
            <a:xfrm>
              <a:off x="3964938" y="2321096"/>
              <a:ext cx="1150939" cy="1151178"/>
            </a:xfrm>
            <a:prstGeom prst="ellipse">
              <a:avLst/>
            </a:prstGeom>
            <a:noFill/>
            <a:ln w="63500" cap="flat" cmpd="sng">
              <a:pattFill prst="weave">
                <a:fgClr>
                  <a:srgbClr val="666633"/>
                </a:fgClr>
                <a:bgClr>
                  <a:srgbClr val="C3AC01"/>
                </a:bgClr>
              </a:pattFill>
              <a:prstDash val="solid"/>
              <a:round/>
              <a:headEnd type="none" w="med" len="med"/>
              <a:tailEnd type="none" w="med" len="med"/>
            </a:ln>
          </p:spPr>
          <p:txBody>
            <a:bodyPr wrap="none" lIns="67508" tIns="35104" rIns="67508" bIns="35104" anchor="ctr"/>
            <a:lstStyle/>
            <a:p>
              <a:endPara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2539" name="Oval 12"/>
            <p:cNvSpPr/>
            <p:nvPr/>
          </p:nvSpPr>
          <p:spPr>
            <a:xfrm>
              <a:off x="3891913" y="2248056"/>
              <a:ext cx="1295401" cy="1295670"/>
            </a:xfrm>
            <a:prstGeom prst="ellipse">
              <a:avLst/>
            </a:prstGeom>
            <a:noFill/>
            <a:ln w="63500" cap="flat" cmpd="sng">
              <a:pattFill prst="weave">
                <a:fgClr>
                  <a:srgbClr val="666633"/>
                </a:fgClr>
                <a:bgClr>
                  <a:srgbClr val="C3AC01"/>
                </a:bgClr>
              </a:pattFill>
              <a:prstDash val="solid"/>
              <a:round/>
              <a:headEnd type="none" w="med" len="med"/>
              <a:tailEnd type="none" w="med" len="med"/>
            </a:ln>
          </p:spPr>
          <p:txBody>
            <a:bodyPr wrap="none" lIns="67508" tIns="35104" rIns="67508" bIns="35104" anchor="ctr"/>
            <a:lstStyle/>
            <a:p>
              <a:endPara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2540" name="Oval 13"/>
            <p:cNvSpPr/>
            <p:nvPr/>
          </p:nvSpPr>
          <p:spPr>
            <a:xfrm>
              <a:off x="3820476" y="2176604"/>
              <a:ext cx="1439863" cy="1440163"/>
            </a:xfrm>
            <a:prstGeom prst="ellipse">
              <a:avLst/>
            </a:prstGeom>
            <a:noFill/>
            <a:ln w="63500" cap="flat" cmpd="sng">
              <a:pattFill prst="weave">
                <a:fgClr>
                  <a:srgbClr val="666633"/>
                </a:fgClr>
                <a:bgClr>
                  <a:srgbClr val="C3AC01"/>
                </a:bgClr>
              </a:pattFill>
              <a:prstDash val="solid"/>
              <a:round/>
              <a:headEnd type="none" w="med" len="med"/>
              <a:tailEnd type="none" w="med" len="med"/>
            </a:ln>
          </p:spPr>
          <p:txBody>
            <a:bodyPr wrap="none" lIns="67508" tIns="35104" rIns="67508" bIns="35104" anchor="ctr"/>
            <a:lstStyle/>
            <a:p>
              <a:endPara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2541" name="Oval 14"/>
            <p:cNvSpPr/>
            <p:nvPr/>
          </p:nvSpPr>
          <p:spPr>
            <a:xfrm>
              <a:off x="3749038" y="2105151"/>
              <a:ext cx="1582739" cy="1583068"/>
            </a:xfrm>
            <a:prstGeom prst="ellipse">
              <a:avLst/>
            </a:prstGeom>
            <a:noFill/>
            <a:ln w="63500" cap="flat" cmpd="sng">
              <a:pattFill prst="weave">
                <a:fgClr>
                  <a:srgbClr val="666633"/>
                </a:fgClr>
                <a:bgClr>
                  <a:srgbClr val="C3AC01"/>
                </a:bgClr>
              </a:pattFill>
              <a:prstDash val="solid"/>
              <a:round/>
              <a:headEnd type="none" w="med" len="med"/>
              <a:tailEnd type="none" w="med" len="med"/>
            </a:ln>
          </p:spPr>
          <p:txBody>
            <a:bodyPr wrap="none" lIns="67508" tIns="35104" rIns="67508" bIns="35104" anchor="ctr"/>
            <a:lstStyle/>
            <a:p>
              <a:endPara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2542" name="Oval 15"/>
            <p:cNvSpPr/>
            <p:nvPr/>
          </p:nvSpPr>
          <p:spPr>
            <a:xfrm>
              <a:off x="3676012" y="2032111"/>
              <a:ext cx="1727201" cy="1727561"/>
            </a:xfrm>
            <a:prstGeom prst="ellipse">
              <a:avLst/>
            </a:prstGeom>
            <a:noFill/>
            <a:ln w="63500" cap="flat" cmpd="sng">
              <a:pattFill prst="weave">
                <a:fgClr>
                  <a:srgbClr val="666633"/>
                </a:fgClr>
                <a:bgClr>
                  <a:srgbClr val="C3AC01"/>
                </a:bgClr>
              </a:pattFill>
              <a:prstDash val="solid"/>
              <a:round/>
              <a:headEnd type="none" w="med" len="med"/>
              <a:tailEnd type="none" w="med" len="med"/>
            </a:ln>
          </p:spPr>
          <p:txBody>
            <a:bodyPr wrap="none" lIns="67508" tIns="35104" rIns="67508" bIns="35104" anchor="ctr"/>
            <a:lstStyle/>
            <a:p>
              <a:endPara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2543" name="Oval 16"/>
            <p:cNvSpPr/>
            <p:nvPr/>
          </p:nvSpPr>
          <p:spPr>
            <a:xfrm>
              <a:off x="3604575" y="1960659"/>
              <a:ext cx="1871663" cy="1872053"/>
            </a:xfrm>
            <a:prstGeom prst="ellipse">
              <a:avLst/>
            </a:prstGeom>
            <a:noFill/>
            <a:ln w="63500" cap="flat" cmpd="sng">
              <a:pattFill prst="weave">
                <a:fgClr>
                  <a:srgbClr val="666633"/>
                </a:fgClr>
                <a:bgClr>
                  <a:srgbClr val="C3AC01"/>
                </a:bgClr>
              </a:pattFill>
              <a:prstDash val="solid"/>
              <a:round/>
              <a:headEnd type="none" w="med" len="med"/>
              <a:tailEnd type="none" w="med" len="med"/>
            </a:ln>
          </p:spPr>
          <p:txBody>
            <a:bodyPr wrap="none" lIns="67508" tIns="35104" rIns="67508" bIns="35104" anchor="ctr"/>
            <a:lstStyle/>
            <a:p>
              <a:endPara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2544" name="Oval 17"/>
            <p:cNvSpPr/>
            <p:nvPr/>
          </p:nvSpPr>
          <p:spPr>
            <a:xfrm>
              <a:off x="3533137" y="1887619"/>
              <a:ext cx="2016126" cy="2016546"/>
            </a:xfrm>
            <a:prstGeom prst="ellipse">
              <a:avLst/>
            </a:prstGeom>
            <a:noFill/>
            <a:ln w="63500" cap="flat" cmpd="sng">
              <a:pattFill prst="weave">
                <a:fgClr>
                  <a:srgbClr val="666633"/>
                </a:fgClr>
                <a:bgClr>
                  <a:srgbClr val="C3AC01"/>
                </a:bgClr>
              </a:pattFill>
              <a:prstDash val="solid"/>
              <a:round/>
              <a:headEnd type="none" w="med" len="med"/>
              <a:tailEnd type="none" w="med" len="med"/>
            </a:ln>
          </p:spPr>
          <p:txBody>
            <a:bodyPr wrap="none" lIns="67508" tIns="35104" rIns="67508" bIns="35104" anchor="ctr"/>
            <a:lstStyle/>
            <a:p>
              <a:endPara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2545" name="Oval 18"/>
            <p:cNvSpPr/>
            <p:nvPr/>
          </p:nvSpPr>
          <p:spPr>
            <a:xfrm>
              <a:off x="3460112" y="1816166"/>
              <a:ext cx="2160589" cy="2161039"/>
            </a:xfrm>
            <a:prstGeom prst="ellipse">
              <a:avLst/>
            </a:prstGeom>
            <a:noFill/>
            <a:ln w="63500" cap="flat" cmpd="sng">
              <a:pattFill prst="weave">
                <a:fgClr>
                  <a:srgbClr val="666633"/>
                </a:fgClr>
                <a:bgClr>
                  <a:srgbClr val="C3AC01"/>
                </a:bgClr>
              </a:pattFill>
              <a:prstDash val="solid"/>
              <a:round/>
              <a:headEnd type="none" w="med" len="med"/>
              <a:tailEnd type="none" w="med" len="med"/>
            </a:ln>
          </p:spPr>
          <p:txBody>
            <a:bodyPr wrap="none" lIns="67508" tIns="35104" rIns="67508" bIns="35104" anchor="ctr"/>
            <a:lstStyle/>
            <a:p>
              <a:endPara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2546" name="Line 19"/>
            <p:cNvSpPr/>
            <p:nvPr/>
          </p:nvSpPr>
          <p:spPr>
            <a:xfrm>
              <a:off x="1229674" y="3977205"/>
              <a:ext cx="7056441" cy="0"/>
            </a:xfrm>
            <a:prstGeom prst="line">
              <a:avLst/>
            </a:prstGeom>
            <a:ln w="63500" cap="flat" cmpd="sng">
              <a:pattFill prst="weave">
                <a:fgClr>
                  <a:srgbClr val="666633"/>
                </a:fgClr>
                <a:bgClr>
                  <a:srgbClr val="C3AC01"/>
                </a:bgClr>
              </a:patt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2547" name="Line 20"/>
            <p:cNvSpPr/>
            <p:nvPr/>
          </p:nvSpPr>
          <p:spPr>
            <a:xfrm>
              <a:off x="1445574" y="3905752"/>
              <a:ext cx="6553204" cy="0"/>
            </a:xfrm>
            <a:prstGeom prst="line">
              <a:avLst/>
            </a:prstGeom>
            <a:ln w="63500" cap="flat" cmpd="sng">
              <a:pattFill prst="weave">
                <a:fgClr>
                  <a:srgbClr val="666633"/>
                </a:fgClr>
                <a:bgClr>
                  <a:srgbClr val="C3AC01"/>
                </a:bgClr>
              </a:patt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2548" name="Line 21"/>
            <p:cNvSpPr/>
            <p:nvPr/>
          </p:nvSpPr>
          <p:spPr>
            <a:xfrm>
              <a:off x="1661474" y="3832712"/>
              <a:ext cx="6119815" cy="0"/>
            </a:xfrm>
            <a:prstGeom prst="line">
              <a:avLst/>
            </a:prstGeom>
            <a:ln w="63500" cap="flat" cmpd="sng">
              <a:pattFill prst="weave">
                <a:fgClr>
                  <a:srgbClr val="666633"/>
                </a:fgClr>
                <a:bgClr>
                  <a:srgbClr val="C3AC01"/>
                </a:bgClr>
              </a:patt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2549" name="Line 22"/>
            <p:cNvSpPr/>
            <p:nvPr/>
          </p:nvSpPr>
          <p:spPr>
            <a:xfrm>
              <a:off x="1875786" y="3761260"/>
              <a:ext cx="5618166" cy="0"/>
            </a:xfrm>
            <a:prstGeom prst="line">
              <a:avLst/>
            </a:prstGeom>
            <a:ln w="63500" cap="flat" cmpd="sng">
              <a:pattFill prst="weave">
                <a:fgClr>
                  <a:srgbClr val="666633"/>
                </a:fgClr>
                <a:bgClr>
                  <a:srgbClr val="C3AC01"/>
                </a:bgClr>
              </a:patt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2550" name="Line 23"/>
            <p:cNvSpPr/>
            <p:nvPr/>
          </p:nvSpPr>
          <p:spPr>
            <a:xfrm>
              <a:off x="2093275" y="3689807"/>
              <a:ext cx="5184778" cy="0"/>
            </a:xfrm>
            <a:prstGeom prst="line">
              <a:avLst/>
            </a:prstGeom>
            <a:ln w="63500" cap="flat" cmpd="sng">
              <a:pattFill prst="weave">
                <a:fgClr>
                  <a:srgbClr val="666633"/>
                </a:fgClr>
                <a:bgClr>
                  <a:srgbClr val="C3AC01"/>
                </a:bgClr>
              </a:patt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2551" name="Line 24"/>
            <p:cNvSpPr/>
            <p:nvPr/>
          </p:nvSpPr>
          <p:spPr>
            <a:xfrm>
              <a:off x="2309175" y="3616767"/>
              <a:ext cx="4679953" cy="0"/>
            </a:xfrm>
            <a:prstGeom prst="line">
              <a:avLst/>
            </a:prstGeom>
            <a:ln w="63500" cap="flat" cmpd="sng">
              <a:pattFill prst="weave">
                <a:fgClr>
                  <a:srgbClr val="666633"/>
                </a:fgClr>
                <a:bgClr>
                  <a:srgbClr val="C3AC01"/>
                </a:bgClr>
              </a:patt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2552" name="Line 25"/>
            <p:cNvSpPr/>
            <p:nvPr/>
          </p:nvSpPr>
          <p:spPr>
            <a:xfrm>
              <a:off x="2526662" y="3545315"/>
              <a:ext cx="4246565" cy="0"/>
            </a:xfrm>
            <a:prstGeom prst="line">
              <a:avLst/>
            </a:prstGeom>
            <a:ln w="63500" cap="flat" cmpd="sng">
              <a:pattFill prst="weave">
                <a:fgClr>
                  <a:srgbClr val="666633"/>
                </a:fgClr>
                <a:bgClr>
                  <a:srgbClr val="C3AC01"/>
                </a:bgClr>
              </a:patt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2553" name="Line 26"/>
            <p:cNvSpPr/>
            <p:nvPr/>
          </p:nvSpPr>
          <p:spPr>
            <a:xfrm>
              <a:off x="2740975" y="3473862"/>
              <a:ext cx="3744914" cy="0"/>
            </a:xfrm>
            <a:prstGeom prst="line">
              <a:avLst/>
            </a:prstGeom>
            <a:ln w="63500" cap="flat" cmpd="sng">
              <a:pattFill prst="weave">
                <a:fgClr>
                  <a:srgbClr val="666633"/>
                </a:fgClr>
                <a:bgClr>
                  <a:srgbClr val="C3AC01"/>
                </a:bgClr>
              </a:patt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2554" name="Line 27"/>
            <p:cNvSpPr/>
            <p:nvPr/>
          </p:nvSpPr>
          <p:spPr>
            <a:xfrm>
              <a:off x="2956875" y="3400822"/>
              <a:ext cx="3240089" cy="0"/>
            </a:xfrm>
            <a:prstGeom prst="line">
              <a:avLst/>
            </a:prstGeom>
            <a:ln w="63500" cap="flat" cmpd="sng">
              <a:pattFill prst="weave">
                <a:fgClr>
                  <a:srgbClr val="666633"/>
                </a:fgClr>
                <a:bgClr>
                  <a:srgbClr val="C3AC01"/>
                </a:bgClr>
              </a:patt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2555" name="Line 28"/>
            <p:cNvSpPr/>
            <p:nvPr/>
          </p:nvSpPr>
          <p:spPr>
            <a:xfrm>
              <a:off x="3172775" y="3329370"/>
              <a:ext cx="2736851" cy="0"/>
            </a:xfrm>
            <a:prstGeom prst="line">
              <a:avLst/>
            </a:prstGeom>
            <a:ln w="63500" cap="flat" cmpd="sng">
              <a:pattFill prst="weave">
                <a:fgClr>
                  <a:srgbClr val="666633"/>
                </a:fgClr>
                <a:bgClr>
                  <a:srgbClr val="C3AC01"/>
                </a:bgClr>
              </a:patt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2556" name="Line 29"/>
            <p:cNvSpPr/>
            <p:nvPr/>
          </p:nvSpPr>
          <p:spPr>
            <a:xfrm>
              <a:off x="3388675" y="3256330"/>
              <a:ext cx="2305051" cy="0"/>
            </a:xfrm>
            <a:prstGeom prst="line">
              <a:avLst/>
            </a:prstGeom>
            <a:ln w="63500" cap="flat" cmpd="sng">
              <a:pattFill prst="weave">
                <a:fgClr>
                  <a:srgbClr val="666633"/>
                </a:fgClr>
                <a:bgClr>
                  <a:srgbClr val="C3AC01"/>
                </a:bgClr>
              </a:patt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2557" name="Line 30"/>
            <p:cNvSpPr/>
            <p:nvPr/>
          </p:nvSpPr>
          <p:spPr>
            <a:xfrm>
              <a:off x="3604575" y="3184877"/>
              <a:ext cx="1800226" cy="0"/>
            </a:xfrm>
            <a:prstGeom prst="line">
              <a:avLst/>
            </a:prstGeom>
            <a:ln w="63500" cap="flat" cmpd="sng">
              <a:pattFill prst="weave">
                <a:fgClr>
                  <a:srgbClr val="666633"/>
                </a:fgClr>
                <a:bgClr>
                  <a:srgbClr val="C3AC01"/>
                </a:bgClr>
              </a:patt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2558" name="Line 31"/>
            <p:cNvSpPr/>
            <p:nvPr/>
          </p:nvSpPr>
          <p:spPr>
            <a:xfrm>
              <a:off x="3749038" y="3113425"/>
              <a:ext cx="1439864" cy="0"/>
            </a:xfrm>
            <a:prstGeom prst="line">
              <a:avLst/>
            </a:prstGeom>
            <a:ln w="63500" cap="flat" cmpd="sng">
              <a:pattFill prst="weave">
                <a:fgClr>
                  <a:srgbClr val="666633"/>
                </a:fgClr>
                <a:bgClr>
                  <a:srgbClr val="C3AC01"/>
                </a:bgClr>
              </a:patt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2559" name="Line 32"/>
            <p:cNvSpPr/>
            <p:nvPr/>
          </p:nvSpPr>
          <p:spPr>
            <a:xfrm>
              <a:off x="4036376" y="3040385"/>
              <a:ext cx="935038" cy="0"/>
            </a:xfrm>
            <a:prstGeom prst="line">
              <a:avLst/>
            </a:prstGeom>
            <a:ln w="63500" cap="flat" cmpd="sng">
              <a:pattFill prst="weave">
                <a:fgClr>
                  <a:srgbClr val="666633"/>
                </a:fgClr>
                <a:bgClr>
                  <a:srgbClr val="C3AC01"/>
                </a:bgClr>
              </a:patt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2560" name="Line 33"/>
            <p:cNvSpPr/>
            <p:nvPr/>
          </p:nvSpPr>
          <p:spPr>
            <a:xfrm>
              <a:off x="4326888" y="2968932"/>
              <a:ext cx="358775" cy="0"/>
            </a:xfrm>
            <a:prstGeom prst="line">
              <a:avLst/>
            </a:prstGeom>
            <a:ln w="63500" cap="flat" cmpd="sng">
              <a:pattFill prst="weave">
                <a:fgClr>
                  <a:srgbClr val="666633"/>
                </a:fgClr>
                <a:bgClr>
                  <a:srgbClr val="C3AC01"/>
                </a:bgClr>
              </a:patt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2561" name="Line 34"/>
            <p:cNvSpPr/>
            <p:nvPr/>
          </p:nvSpPr>
          <p:spPr>
            <a:xfrm>
              <a:off x="4541201" y="2968932"/>
              <a:ext cx="0" cy="1079725"/>
            </a:xfrm>
            <a:prstGeom prst="line">
              <a:avLst/>
            </a:prstGeom>
            <a:ln w="25400" cap="flat" cmpd="sng">
              <a:solidFill>
                <a:srgbClr val="FF0000"/>
              </a:solidFill>
              <a:prstDash val="dash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/>
            </a:p>
          </p:txBody>
        </p:sp>
        <p:grpSp>
          <p:nvGrpSpPr>
            <p:cNvPr id="22562" name="Group 35"/>
            <p:cNvGrpSpPr/>
            <p:nvPr/>
          </p:nvGrpSpPr>
          <p:grpSpPr>
            <a:xfrm>
              <a:off x="1012190" y="4048760"/>
              <a:ext cx="7273925" cy="361950"/>
              <a:chOff x="657" y="2840"/>
              <a:chExt cx="4582" cy="228"/>
            </a:xfrm>
          </p:grpSpPr>
          <p:sp>
            <p:nvSpPr>
              <p:cNvPr id="22563" name="Line 36"/>
              <p:cNvSpPr/>
              <p:nvPr/>
            </p:nvSpPr>
            <p:spPr>
              <a:xfrm>
                <a:off x="657" y="2886"/>
                <a:ext cx="0" cy="182"/>
              </a:xfrm>
              <a:prstGeom prst="line">
                <a:avLst/>
              </a:prstGeom>
              <a:ln w="12700" cap="flat" cmpd="sng">
                <a:solidFill>
                  <a:srgbClr val="D60093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2564" name="Line 37"/>
              <p:cNvSpPr/>
              <p:nvPr/>
            </p:nvSpPr>
            <p:spPr>
              <a:xfrm>
                <a:off x="5239" y="2840"/>
                <a:ext cx="0" cy="182"/>
              </a:xfrm>
              <a:prstGeom prst="line">
                <a:avLst/>
              </a:prstGeom>
              <a:ln w="12700" cap="flat" cmpd="sng">
                <a:solidFill>
                  <a:srgbClr val="D60093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2565" name="Line 38"/>
              <p:cNvSpPr/>
              <p:nvPr/>
            </p:nvSpPr>
            <p:spPr>
              <a:xfrm>
                <a:off x="3288" y="2931"/>
                <a:ext cx="1951" cy="0"/>
              </a:xfrm>
              <a:prstGeom prst="line">
                <a:avLst/>
              </a:prstGeom>
              <a:ln w="12700" cap="flat" cmpd="sng">
                <a:solidFill>
                  <a:srgbClr val="D60093"/>
                </a:solidFill>
                <a:prstDash val="solid"/>
                <a:round/>
                <a:headEnd type="none" w="med" len="med"/>
                <a:tailEnd type="triangle" w="med" len="med"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2566" name="Line 39"/>
              <p:cNvSpPr/>
              <p:nvPr/>
            </p:nvSpPr>
            <p:spPr>
              <a:xfrm flipH="1">
                <a:off x="657" y="2931"/>
                <a:ext cx="1860" cy="0"/>
              </a:xfrm>
              <a:prstGeom prst="line">
                <a:avLst/>
              </a:prstGeom>
              <a:ln w="12700" cap="flat" cmpd="sng">
                <a:solidFill>
                  <a:srgbClr val="D60093"/>
                </a:solidFill>
                <a:prstDash val="solid"/>
                <a:round/>
                <a:headEnd type="none" w="med" len="med"/>
                <a:tailEnd type="triangle" w="med" len="med"/>
              </a:ln>
            </p:spPr>
            <p:txBody>
              <a:bodyPr/>
              <a:lstStyle/>
              <a:p>
                <a:endParaRPr lang="zh-CN" altLang="en-US"/>
              </a:p>
            </p:txBody>
          </p:sp>
        </p:grpSp>
        <p:grpSp>
          <p:nvGrpSpPr>
            <p:cNvPr id="22567" name="Group 40"/>
            <p:cNvGrpSpPr/>
            <p:nvPr/>
          </p:nvGrpSpPr>
          <p:grpSpPr>
            <a:xfrm>
              <a:off x="4242755" y="3893190"/>
              <a:ext cx="708025" cy="522288"/>
              <a:chOff x="706" y="3570"/>
              <a:chExt cx="446" cy="329"/>
            </a:xfrm>
          </p:grpSpPr>
          <p:sp>
            <p:nvSpPr>
              <p:cNvPr id="22568" name="Rectangle 41"/>
              <p:cNvSpPr/>
              <p:nvPr/>
            </p:nvSpPr>
            <p:spPr>
              <a:xfrm>
                <a:off x="706" y="3582"/>
                <a:ext cx="446" cy="317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none" lIns="67508" tIns="35104" rIns="67508" bIns="35104" anchor="t">
                <a:spAutoFit/>
              </a:bodyPr>
              <a:lstStyle/>
              <a:p>
                <a:pPr algn="ctr">
                  <a:spcBef>
                    <a:spcPct val="30000"/>
                  </a:spcBef>
                </a:pPr>
                <a:r>
                  <a:rPr lang="en-US" altLang="zh-CN" sz="20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2</a:t>
                </a:r>
                <a:r>
                  <a:rPr lang="en-US" altLang="zh-CN" sz="2000" i="1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  r</a:t>
                </a:r>
              </a:p>
            </p:txBody>
          </p:sp>
          <p:sp>
            <p:nvSpPr>
              <p:cNvPr id="22569" name="Rectangle 42"/>
              <p:cNvSpPr/>
              <p:nvPr/>
            </p:nvSpPr>
            <p:spPr>
              <a:xfrm>
                <a:off x="819" y="3570"/>
                <a:ext cx="250" cy="317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none" lIns="67508" tIns="35104" rIns="67508" bIns="35104" anchor="t">
                <a:spAutoFit/>
              </a:bodyPr>
              <a:lstStyle/>
              <a:p>
                <a:pPr algn="ctr"/>
                <a:r>
                  <a:rPr lang="en-US" altLang="zh-CN" sz="2000" i="1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π</a:t>
                </a:r>
              </a:p>
            </p:txBody>
          </p:sp>
        </p:grpSp>
        <p:sp>
          <p:nvSpPr>
            <p:cNvPr id="22570" name="Rectangle 43"/>
            <p:cNvSpPr/>
            <p:nvPr/>
          </p:nvSpPr>
          <p:spPr>
            <a:xfrm>
              <a:off x="4553390" y="3184877"/>
              <a:ext cx="308995" cy="502968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 lIns="67508" tIns="35104" rIns="67508" bIns="35104" anchor="t">
              <a:spAutoFit/>
            </a:bodyPr>
            <a:lstStyle/>
            <a:p>
              <a:pPr algn="ctr">
                <a:spcBef>
                  <a:spcPct val="30000"/>
                </a:spcBef>
              </a:pPr>
              <a:r>
                <a:rPr lang="en-US" altLang="zh-CN" sz="2000" i="1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r</a:t>
              </a:r>
            </a:p>
          </p:txBody>
        </p:sp>
        <p:grpSp>
          <p:nvGrpSpPr>
            <p:cNvPr id="22571" name="组合 42"/>
            <p:cNvGrpSpPr/>
            <p:nvPr/>
          </p:nvGrpSpPr>
          <p:grpSpPr>
            <a:xfrm>
              <a:off x="978849" y="1571640"/>
              <a:ext cx="982665" cy="1714500"/>
              <a:chOff x="1194750" y="1585754"/>
              <a:chExt cx="982665" cy="1714500"/>
            </a:xfrm>
          </p:grpSpPr>
          <p:pic>
            <p:nvPicPr>
              <p:cNvPr id="22572" name="图片 43"/>
              <p:cNvPicPr>
                <a:picLocks noChangeAspect="1"/>
              </p:cNvPicPr>
              <p:nvPr/>
            </p:nvPicPr>
            <p:blipFill>
              <a:blip r:embed="rId2" cstate="email"/>
              <a:srcRect/>
              <a:stretch>
                <a:fillRect/>
              </a:stretch>
            </p:blipFill>
            <p:spPr>
              <a:xfrm>
                <a:off x="1196339" y="1585754"/>
                <a:ext cx="981076" cy="1714500"/>
              </a:xfrm>
              <a:prstGeom prst="rect">
                <a:avLst/>
              </a:prstGeom>
              <a:noFill/>
              <a:ln w="9525">
                <a:noFill/>
              </a:ln>
            </p:spPr>
          </p:pic>
          <p:pic>
            <p:nvPicPr>
              <p:cNvPr id="22573" name="图片 44"/>
              <p:cNvPicPr>
                <a:picLocks noChangeAspect="1"/>
              </p:cNvPicPr>
              <p:nvPr/>
            </p:nvPicPr>
            <p:blipFill>
              <a:blip r:embed="rId3" cstate="email"/>
              <a:stretch>
                <a:fillRect/>
              </a:stretch>
            </p:blipFill>
            <p:spPr>
              <a:xfrm>
                <a:off x="1194750" y="2056445"/>
                <a:ext cx="123801" cy="476190"/>
              </a:xfrm>
              <a:prstGeom prst="rect">
                <a:avLst/>
              </a:prstGeom>
              <a:noFill/>
              <a:ln w="9525">
                <a:noFill/>
              </a:ln>
            </p:spPr>
          </p:pic>
          <p:pic>
            <p:nvPicPr>
              <p:cNvPr id="22574" name="图片 45"/>
              <p:cNvPicPr>
                <a:picLocks noChangeAspect="1"/>
              </p:cNvPicPr>
              <p:nvPr/>
            </p:nvPicPr>
            <p:blipFill>
              <a:blip r:embed="rId3" cstate="email"/>
              <a:stretch>
                <a:fillRect/>
              </a:stretch>
            </p:blipFill>
            <p:spPr>
              <a:xfrm>
                <a:off x="1211881" y="2032635"/>
                <a:ext cx="123801" cy="476190"/>
              </a:xfrm>
              <a:prstGeom prst="rect">
                <a:avLst/>
              </a:prstGeom>
              <a:noFill/>
              <a:ln w="9525">
                <a:noFill/>
              </a:ln>
            </p:spPr>
          </p:pic>
        </p:grpSp>
        <p:cxnSp>
          <p:nvCxnSpPr>
            <p:cNvPr id="47" name="直接箭头连接符 46"/>
            <p:cNvCxnSpPr/>
            <p:nvPr/>
          </p:nvCxnSpPr>
          <p:spPr>
            <a:xfrm>
              <a:off x="2177412" y="2681545"/>
              <a:ext cx="1127126" cy="0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2576" name="Text Box 26"/>
            <p:cNvSpPr txBox="1"/>
            <p:nvPr/>
          </p:nvSpPr>
          <p:spPr>
            <a:xfrm>
              <a:off x="2258375" y="2119442"/>
              <a:ext cx="1222376" cy="1106698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20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沿线</a:t>
              </a:r>
              <a:endParaRPr lang="en-US" altLang="zh-CN" sz="20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>
                <a:lnSpc>
                  <a:spcPct val="120000"/>
                </a:lnSpc>
              </a:pPr>
              <a:r>
                <a:rPr lang="zh-CN" altLang="en-US" sz="20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剪开</a:t>
              </a:r>
            </a:p>
          </p:txBody>
        </p:sp>
      </p:grpSp>
      <p:grpSp>
        <p:nvGrpSpPr>
          <p:cNvPr id="56" name="组合 55"/>
          <p:cNvGrpSpPr/>
          <p:nvPr/>
        </p:nvGrpSpPr>
        <p:grpSpPr>
          <a:xfrm>
            <a:off x="1949440" y="2907715"/>
            <a:ext cx="3681671" cy="966048"/>
            <a:chOff x="1508713" y="3217452"/>
            <a:chExt cx="4908186" cy="1286867"/>
          </a:xfrm>
        </p:grpSpPr>
        <p:sp>
          <p:nvSpPr>
            <p:cNvPr id="23602" name="Rectangle 49"/>
            <p:cNvSpPr/>
            <p:nvPr/>
          </p:nvSpPr>
          <p:spPr>
            <a:xfrm>
              <a:off x="1508713" y="3527027"/>
              <a:ext cx="3375173" cy="666553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 lIns="67508" tIns="35104" rIns="67508" bIns="35104" anchor="t">
              <a:spAutoFit/>
            </a:bodyPr>
            <a:lstStyle/>
            <a:p>
              <a:pPr algn="ctr">
                <a:spcBef>
                  <a:spcPct val="30000"/>
                </a:spcBef>
              </a:pPr>
              <a:r>
                <a:rPr lang="zh-CN" altLang="en-US" sz="2800" dirty="0"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三角形的面积</a:t>
              </a:r>
              <a:r>
                <a:rPr lang="en-US" altLang="zh-CN" sz="2800" dirty="0"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=</a:t>
              </a:r>
            </a:p>
          </p:txBody>
        </p:sp>
        <p:sp>
          <p:nvSpPr>
            <p:cNvPr id="23603" name="Rectangle 50"/>
            <p:cNvSpPr/>
            <p:nvPr/>
          </p:nvSpPr>
          <p:spPr>
            <a:xfrm>
              <a:off x="4937986" y="3217452"/>
              <a:ext cx="1478913" cy="666553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 lIns="67508" tIns="35104" rIns="67508" bIns="35104" anchor="t">
              <a:spAutoFit/>
            </a:bodyPr>
            <a:lstStyle/>
            <a:p>
              <a:pPr algn="ctr"/>
              <a:r>
                <a:rPr lang="zh-CN" altLang="en-US" sz="28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底</a:t>
              </a:r>
              <a:r>
                <a:rPr lang="en-US" altLang="zh-CN" sz="28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×</a:t>
              </a:r>
              <a:r>
                <a:rPr lang="zh-CN" altLang="en-US" sz="28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高</a:t>
              </a:r>
            </a:p>
          </p:txBody>
        </p:sp>
        <p:sp>
          <p:nvSpPr>
            <p:cNvPr id="23604" name="Rectangle 51"/>
            <p:cNvSpPr/>
            <p:nvPr/>
          </p:nvSpPr>
          <p:spPr>
            <a:xfrm>
              <a:off x="5345596" y="3837766"/>
              <a:ext cx="457134" cy="666553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 lIns="67508" tIns="35104" rIns="67508" bIns="35104" anchor="t">
              <a:spAutoFit/>
            </a:bodyPr>
            <a:lstStyle/>
            <a:p>
              <a:pPr algn="ctr">
                <a:spcBef>
                  <a:spcPct val="30000"/>
                </a:spcBef>
              </a:pPr>
              <a:r>
                <a:rPr lang="en-US" altLang="zh-CN" sz="28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2</a:t>
              </a:r>
            </a:p>
          </p:txBody>
        </p:sp>
        <p:cxnSp>
          <p:nvCxnSpPr>
            <p:cNvPr id="2" name="直接箭头连接符 1"/>
            <p:cNvCxnSpPr/>
            <p:nvPr/>
          </p:nvCxnSpPr>
          <p:spPr>
            <a:xfrm>
              <a:off x="4923798" y="3883689"/>
              <a:ext cx="1202960" cy="0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1" name="组合 50"/>
          <p:cNvGrpSpPr/>
          <p:nvPr/>
        </p:nvGrpSpPr>
        <p:grpSpPr>
          <a:xfrm>
            <a:off x="1971069" y="3841730"/>
            <a:ext cx="5135880" cy="882687"/>
            <a:chOff x="1104390" y="3014886"/>
            <a:chExt cx="6846479" cy="1177951"/>
          </a:xfrm>
        </p:grpSpPr>
        <p:grpSp>
          <p:nvGrpSpPr>
            <p:cNvPr id="23607" name="组合 51"/>
            <p:cNvGrpSpPr/>
            <p:nvPr/>
          </p:nvGrpSpPr>
          <p:grpSpPr>
            <a:xfrm>
              <a:off x="1104390" y="3014886"/>
              <a:ext cx="6846479" cy="1177951"/>
              <a:chOff x="1189477" y="1439891"/>
              <a:chExt cx="6846479" cy="1177951"/>
            </a:xfrm>
          </p:grpSpPr>
          <p:sp>
            <p:nvSpPr>
              <p:cNvPr id="23608" name="Rectangle 53"/>
              <p:cNvSpPr/>
              <p:nvPr/>
            </p:nvSpPr>
            <p:spPr>
              <a:xfrm>
                <a:off x="1189477" y="1693586"/>
                <a:ext cx="6846479" cy="667760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none" lIns="67508" tIns="35104" rIns="67508" bIns="35104" anchor="t">
                <a:spAutoFit/>
              </a:bodyPr>
              <a:lstStyle/>
              <a:p>
                <a:pPr>
                  <a:spcBef>
                    <a:spcPct val="30000"/>
                  </a:spcBef>
                </a:pPr>
                <a:r>
                  <a:rPr lang="zh-CN" altLang="en-US" sz="2800" dirty="0">
                    <a:latin typeface="微软雅黑" panose="020B0503020204020204" pitchFamily="34" charset="-122"/>
                    <a:ea typeface="微软雅黑" panose="020B0503020204020204" pitchFamily="34" charset="-122"/>
                    <a:cs typeface="微软雅黑" panose="020B0503020204020204" pitchFamily="34" charset="-122"/>
                  </a:rPr>
                  <a:t>所以圆的面积：</a:t>
                </a:r>
                <a:r>
                  <a:rPr lang="en-US" altLang="zh-CN" sz="2800" i="1" dirty="0">
                    <a:latin typeface="微软雅黑" panose="020B0503020204020204" pitchFamily="34" charset="-122"/>
                    <a:ea typeface="微软雅黑" panose="020B0503020204020204" pitchFamily="34" charset="-122"/>
                    <a:cs typeface="微软雅黑" panose="020B0503020204020204" pitchFamily="34" charset="-122"/>
                  </a:rPr>
                  <a:t>S</a:t>
                </a:r>
                <a:r>
                  <a:rPr lang="en-US" altLang="zh-CN" sz="2800" dirty="0">
                    <a:latin typeface="微软雅黑" panose="020B0503020204020204" pitchFamily="34" charset="-122"/>
                    <a:ea typeface="微软雅黑" panose="020B0503020204020204" pitchFamily="34" charset="-122"/>
                    <a:cs typeface="微软雅黑" panose="020B0503020204020204" pitchFamily="34" charset="-122"/>
                  </a:rPr>
                  <a:t>=          = </a:t>
                </a:r>
                <a:r>
                  <a:rPr lang="en-US" altLang="zh-CN" sz="2800" i="1" dirty="0">
                    <a:solidFill>
                      <a:srgbClr val="FF3C00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微软雅黑" panose="020B0503020204020204" pitchFamily="34" charset="-122"/>
                  </a:rPr>
                  <a:t>πr </a:t>
                </a:r>
                <a:r>
                  <a:rPr lang="en-US" altLang="zh-CN" sz="2800" baseline="30000" dirty="0">
                    <a:solidFill>
                      <a:srgbClr val="FF3C00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微软雅黑" panose="020B0503020204020204" pitchFamily="34" charset="-122"/>
                  </a:rPr>
                  <a:t>2</a:t>
                </a:r>
                <a:r>
                  <a:rPr lang="en-US" altLang="zh-CN" sz="2800" dirty="0">
                    <a:solidFill>
                      <a:srgbClr val="FF3C00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微软雅黑" panose="020B0503020204020204" pitchFamily="34" charset="-122"/>
                  </a:rPr>
                  <a:t> </a:t>
                </a:r>
              </a:p>
            </p:txBody>
          </p:sp>
          <p:sp>
            <p:nvSpPr>
              <p:cNvPr id="23609" name="Rectangle 55"/>
              <p:cNvSpPr/>
              <p:nvPr/>
            </p:nvSpPr>
            <p:spPr>
              <a:xfrm>
                <a:off x="5525407" y="1950082"/>
                <a:ext cx="457109" cy="667760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none" lIns="67508" tIns="35104" rIns="67508" bIns="35104" anchor="t">
                <a:spAutoFit/>
              </a:bodyPr>
              <a:lstStyle/>
              <a:p>
                <a:pPr algn="ctr">
                  <a:spcBef>
                    <a:spcPct val="30000"/>
                  </a:spcBef>
                </a:pPr>
                <a:r>
                  <a:rPr lang="en-US" altLang="zh-CN" sz="28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2</a:t>
                </a:r>
              </a:p>
            </p:txBody>
          </p:sp>
          <p:sp>
            <p:nvSpPr>
              <p:cNvPr id="23610" name="Text Box 60"/>
              <p:cNvSpPr txBox="1"/>
              <p:nvPr/>
            </p:nvSpPr>
            <p:spPr>
              <a:xfrm>
                <a:off x="5238026" y="1439891"/>
                <a:ext cx="1463596" cy="696572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none" anchor="t">
                <a:spAutoFit/>
              </a:bodyPr>
              <a:lstStyle/>
              <a:p>
                <a:r>
                  <a:rPr lang="en-US" altLang="zh-CN" sz="28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2</a:t>
                </a:r>
                <a:r>
                  <a:rPr lang="en-US" altLang="zh-CN" sz="2800" i="1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πr </a:t>
                </a:r>
                <a:r>
                  <a:rPr lang="en-US" altLang="zh-CN" sz="28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·</a:t>
                </a:r>
                <a:r>
                  <a:rPr lang="en-US" altLang="zh-CN" sz="2800" i="1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r</a:t>
                </a:r>
                <a:r>
                  <a:rPr lang="en-US" altLang="zh-CN" sz="28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 </a:t>
                </a:r>
              </a:p>
            </p:txBody>
          </p:sp>
        </p:grpSp>
        <p:cxnSp>
          <p:nvCxnSpPr>
            <p:cNvPr id="63" name="直接箭头连接符 62"/>
            <p:cNvCxnSpPr/>
            <p:nvPr/>
          </p:nvCxnSpPr>
          <p:spPr>
            <a:xfrm flipV="1">
              <a:off x="5192092" y="3585220"/>
              <a:ext cx="1220651" cy="7627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extBox 4"/>
          <p:cNvSpPr txBox="1"/>
          <p:nvPr/>
        </p:nvSpPr>
        <p:spPr>
          <a:xfrm>
            <a:off x="659765" y="593090"/>
            <a:ext cx="7742555" cy="95313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有一圆形蓄水池。它的周长是</a:t>
            </a:r>
            <a:r>
              <a:rPr lang="en-US" altLang="zh-CN" sz="28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31.4m</a:t>
            </a:r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，它的占地面积约是多少？</a:t>
            </a:r>
          </a:p>
        </p:txBody>
      </p:sp>
      <p:pic>
        <p:nvPicPr>
          <p:cNvPr id="26627" name="图片 6" descr="15.pn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5810111" y="1281642"/>
            <a:ext cx="2431556" cy="1458696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1" name="任意多边形 20"/>
          <p:cNvSpPr/>
          <p:nvPr/>
        </p:nvSpPr>
        <p:spPr>
          <a:xfrm>
            <a:off x="89796" y="592926"/>
            <a:ext cx="538386" cy="593398"/>
          </a:xfrm>
          <a:custGeom>
            <a:avLst/>
            <a:gdLst>
              <a:gd name="connsiteX0" fmla="*/ 0 w 538386"/>
              <a:gd name="connsiteY0" fmla="*/ 0 h 593398"/>
              <a:gd name="connsiteX1" fmla="*/ 241687 w 538386"/>
              <a:gd name="connsiteY1" fmla="*/ 0 h 593398"/>
              <a:gd name="connsiteX2" fmla="*/ 538386 w 538386"/>
              <a:gd name="connsiteY2" fmla="*/ 296699 h 593398"/>
              <a:gd name="connsiteX3" fmla="*/ 241687 w 538386"/>
              <a:gd name="connsiteY3" fmla="*/ 593398 h 593398"/>
              <a:gd name="connsiteX4" fmla="*/ 0 w 538386"/>
              <a:gd name="connsiteY4" fmla="*/ 593398 h 5933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38386" h="593398">
                <a:moveTo>
                  <a:pt x="0" y="0"/>
                </a:moveTo>
                <a:lnTo>
                  <a:pt x="241687" y="0"/>
                </a:lnTo>
                <a:cubicBezTo>
                  <a:pt x="405549" y="0"/>
                  <a:pt x="538386" y="132837"/>
                  <a:pt x="538386" y="296699"/>
                </a:cubicBezTo>
                <a:cubicBezTo>
                  <a:pt x="538386" y="460561"/>
                  <a:pt x="405549" y="593398"/>
                  <a:pt x="241687" y="593398"/>
                </a:cubicBezTo>
                <a:lnTo>
                  <a:pt x="0" y="593398"/>
                </a:lnTo>
                <a:close/>
              </a:path>
            </a:pathLst>
          </a:custGeom>
          <a:solidFill>
            <a:srgbClr val="A1C4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8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endParaRPr lang="zh-CN" altLang="en-US" sz="28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" name="圆角矩形标注 5"/>
          <p:cNvSpPr/>
          <p:nvPr/>
        </p:nvSpPr>
        <p:spPr>
          <a:xfrm>
            <a:off x="734060" y="1748155"/>
            <a:ext cx="4915535" cy="2942590"/>
          </a:xfrm>
          <a:prstGeom prst="wedgeRoundRectCallout">
            <a:avLst>
              <a:gd name="adj1" fmla="val 54392"/>
              <a:gd name="adj2" fmla="val 28916"/>
              <a:gd name="adj3" fmla="val 16667"/>
            </a:avLst>
          </a:prstGeom>
          <a:solidFill>
            <a:srgbClr val="E1EFE2"/>
          </a:solidFill>
          <a:ln>
            <a:solidFill>
              <a:srgbClr val="DA947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zh-CN" altLang="en-US" sz="280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半径：31.4÷3.14÷2</a:t>
            </a:r>
          </a:p>
          <a:p>
            <a:pPr algn="l"/>
            <a:r>
              <a:rPr lang="zh-CN" altLang="en-US" sz="280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          =10÷2=5（m）</a:t>
            </a:r>
            <a:endParaRPr lang="zh-CN" altLang="en-US" sz="280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l">
              <a:lnSpc>
                <a:spcPct val="100000"/>
              </a:lnSpc>
            </a:pPr>
            <a:r>
              <a:rPr lang="zh-CN" altLang="en-US" sz="280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面积：3.14×</a:t>
            </a:r>
            <a:r>
              <a:rPr lang="zh-CN" altLang="en-US" sz="280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5</a:t>
            </a:r>
            <a:r>
              <a:rPr lang="en-US" altLang="zh-CN" sz="280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²</a:t>
            </a:r>
            <a:r>
              <a:rPr lang="zh-CN" altLang="en-US" sz="280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＝</a:t>
            </a:r>
            <a:r>
              <a:rPr lang="zh-CN" altLang="en-US" sz="280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78.5（</a:t>
            </a:r>
            <a:r>
              <a:rPr lang="en-US" altLang="zh-CN" sz="280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m</a:t>
            </a:r>
            <a:r>
              <a:rPr lang="en-US" altLang="zh-CN" sz="2800" baseline="300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2</a:t>
            </a:r>
            <a:r>
              <a:rPr lang="zh-CN" altLang="en-US" sz="280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）</a:t>
            </a:r>
            <a:endParaRPr lang="zh-CN" altLang="en-US" sz="280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l">
              <a:lnSpc>
                <a:spcPct val="100000"/>
              </a:lnSpc>
            </a:pPr>
            <a:endParaRPr lang="zh-CN" altLang="en-US" sz="280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algn="l">
              <a:lnSpc>
                <a:spcPct val="100000"/>
              </a:lnSpc>
            </a:pPr>
            <a:r>
              <a:rPr lang="zh-CN" altLang="en-US" sz="280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答：它的占地面积是78.5平方米。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ldLvl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OC_GUID" val="{7700b90e-3916-4f58-9c14-92ed988d30c8}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187308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187308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THUMBS_INDEX" val="1、2、3、6、8、10、11、12、15"/>
  <p:tag name="KSO_WM_TEMPLATE_SUBCATEGORY" val="0"/>
  <p:tag name="KSO_WM_TAG_VERSION" val="1.0"/>
  <p:tag name="KSO_WM_BEAUTIFY_FLAG" val="#wm#"/>
  <p:tag name="KSO_WM_TEMPLATE_CATEGORY" val="custom"/>
  <p:tag name="KSO_WM_TEMPLATE_INDEX" val="20187308"/>
</p:tagLst>
</file>

<file path=ppt/theme/theme1.xml><?xml version="1.0" encoding="utf-8"?>
<a:theme xmlns:a="http://schemas.openxmlformats.org/drawingml/2006/main" name="WWW.2PPT.COM&#10;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1068</Words>
  <Application>Microsoft Office PowerPoint</Application>
  <PresentationFormat>全屏显示(16:9)</PresentationFormat>
  <Paragraphs>160</Paragraphs>
  <Slides>23</Slides>
  <Notes>10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23</vt:i4>
      </vt:variant>
    </vt:vector>
  </HeadingPairs>
  <TitlesOfParts>
    <vt:vector size="30" baseType="lpstr">
      <vt:lpstr>Calibri</vt:lpstr>
      <vt:lpstr>楷体</vt:lpstr>
      <vt:lpstr>Arial</vt:lpstr>
      <vt:lpstr>宋体</vt:lpstr>
      <vt:lpstr>微软雅黑</vt:lpstr>
      <vt:lpstr>Times New Roman</vt:lpstr>
      <vt:lpstr>WWW.2PPT.COM
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www.ppt818.com</dc:title>
  <dc:subject>www.ppt818.com</dc:subject>
  <dc:creator>www.ppt818.com</dc:creator>
  <dc:description>www.ppt818.com-提供资源下载</dc:description>
  <cp:lastModifiedBy>Windows 用户</cp:lastModifiedBy>
  <cp:revision>2</cp:revision>
  <dcterms:created xsi:type="dcterms:W3CDTF">2017-08-03T09:01:00Z</dcterms:created>
  <dcterms:modified xsi:type="dcterms:W3CDTF">2023-01-16T18:59:54Z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2052-11.1.0.11194</vt:lpwstr>
  </property>
  <property fmtid="{D5CDD505-2E9C-101B-9397-08002B2CF9AE}" pid="3" name="ICV">
    <vt:lpwstr>91A77F68FC35443793300DBBAF596CE3</vt:lpwstr>
  </property>
  <property fmtid="{A09F084E-AD41-489F-8076-AA5BE3082BCA}" pid="100">
    <vt:ui4>5</vt:ui4>
  </property>
  <property fmtid="{64440492-4C8B-11D1-8B70-080036B11A03}" pid="11">
    <vt:lpwstr>www.2ppt.com-爱PPT提供资源下载</vt:lpwstr>
  </property>
</Properties>
</file>