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9" r:id="rId2"/>
    <p:sldId id="417" r:id="rId3"/>
    <p:sldId id="370" r:id="rId4"/>
    <p:sldId id="419" r:id="rId5"/>
    <p:sldId id="420" r:id="rId6"/>
    <p:sldId id="440" r:id="rId7"/>
    <p:sldId id="421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432" r:id="rId18"/>
    <p:sldId id="434" r:id="rId19"/>
    <p:sldId id="435" r:id="rId20"/>
    <p:sldId id="437" r:id="rId21"/>
    <p:sldId id="438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1">
          <p15:clr>
            <a:srgbClr val="A4A3A4"/>
          </p15:clr>
        </p15:guide>
        <p15:guide id="2" pos="27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91"/>
        <p:guide pos="27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
第二级
第三级
第四级
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 idx="19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29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9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9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5E4DD69C-A840-4C84-A064-5AF58669E39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ctr" latinLnBrk="1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rtl="0" eaLnBrk="0" fontAlgn="ctr" latinLnBrk="1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rtl="0" eaLnBrk="0" fontAlgn="ctr" latinLnBrk="1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rtl="0" eaLnBrk="0" fontAlgn="ctr" latinLnBrk="1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rtl="0" eaLnBrk="0" fontAlgn="ctr" latinLnBrk="1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80B7-C67B-4064-A4C8-095708CCB3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269AE-D815-44D6-AB67-DD0C9B1AB3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8A7CF-9F94-4066-BE23-F6DD1728E0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26C19-72F1-45B3-98DA-36E543468C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2B87F-2224-465E-96D0-32341BB527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68723-DCB3-4552-8606-8CA0B8699B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54088-8227-4F1A-B682-5F3D416A503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A05F-E948-4E04-B010-F54BA055FC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0DC6-35E3-432E-8488-F0BF919E7D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CFB5E-F525-47EE-896E-A118C9C45C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581025" y="919163"/>
            <a:ext cx="1031875" cy="268287"/>
            <a:chOff x="0" y="0"/>
            <a:chExt cx="1032708" cy="267237"/>
          </a:xfrm>
        </p:grpSpPr>
        <p:sp>
          <p:nvSpPr>
            <p:cNvPr id="2" name="椭圆 11"/>
            <p:cNvSpPr>
              <a:spLocks noChangeArrowheads="1"/>
            </p:cNvSpPr>
            <p:nvPr/>
          </p:nvSpPr>
          <p:spPr bwMode="auto">
            <a:xfrm flipH="1">
              <a:off x="0" y="0"/>
              <a:ext cx="266915" cy="2672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" name="椭圆 12"/>
            <p:cNvSpPr>
              <a:spLocks noChangeArrowheads="1"/>
            </p:cNvSpPr>
            <p:nvPr/>
          </p:nvSpPr>
          <p:spPr bwMode="auto">
            <a:xfrm flipH="1">
              <a:off x="521120" y="33207"/>
              <a:ext cx="200186" cy="200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039" name="椭圆 13"/>
            <p:cNvSpPr>
              <a:spLocks noChangeArrowheads="1"/>
            </p:cNvSpPr>
            <p:nvPr/>
          </p:nvSpPr>
          <p:spPr bwMode="auto">
            <a:xfrm flipH="1">
              <a:off x="899250" y="66414"/>
              <a:ext cx="133458" cy="1344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027" name="Group 6"/>
          <p:cNvGrpSpPr/>
          <p:nvPr/>
        </p:nvGrpSpPr>
        <p:grpSpPr bwMode="auto">
          <a:xfrm flipH="1">
            <a:off x="7562850" y="919163"/>
            <a:ext cx="1031875" cy="268287"/>
            <a:chOff x="0" y="0"/>
            <a:chExt cx="1032708" cy="267237"/>
          </a:xfrm>
        </p:grpSpPr>
        <p:sp>
          <p:nvSpPr>
            <p:cNvPr id="1034" name="椭圆 16"/>
            <p:cNvSpPr>
              <a:spLocks noChangeArrowheads="1"/>
            </p:cNvSpPr>
            <p:nvPr/>
          </p:nvSpPr>
          <p:spPr bwMode="auto">
            <a:xfrm flipH="1">
              <a:off x="0" y="0"/>
              <a:ext cx="266915" cy="2672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035" name="椭圆 17"/>
            <p:cNvSpPr>
              <a:spLocks noChangeArrowheads="1"/>
            </p:cNvSpPr>
            <p:nvPr/>
          </p:nvSpPr>
          <p:spPr bwMode="auto">
            <a:xfrm flipH="1">
              <a:off x="521120" y="33207"/>
              <a:ext cx="200186" cy="200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" name="椭圆 18"/>
            <p:cNvSpPr>
              <a:spLocks noChangeArrowheads="1"/>
            </p:cNvSpPr>
            <p:nvPr/>
          </p:nvSpPr>
          <p:spPr bwMode="auto">
            <a:xfrm flipH="1">
              <a:off x="899250" y="66414"/>
              <a:ext cx="133458" cy="1344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8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63700" y="365125"/>
            <a:ext cx="5816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1036" name="日期占位符 3"/>
          <p:cNvSpPr>
            <a:spLocks noGrp="1" noChangeArrowheads="1"/>
          </p:cNvSpPr>
          <p:nvPr>
            <p:ph type="dt" sz="half" idx="19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lnSpc>
                <a:spcPct val="120000"/>
              </a:lnSpc>
              <a:defRPr sz="12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7" name="页脚占位符 4"/>
          <p:cNvSpPr>
            <a:spLocks noGrp="1" noChangeArrowheads="1"/>
          </p:cNvSpPr>
          <p:nvPr>
            <p:ph type="ftr" sz="quarter" idx="29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lnSpc>
                <a:spcPct val="120000"/>
              </a:lnSpc>
              <a:defRPr sz="12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8" name="灯片编号占位符 5"/>
          <p:cNvSpPr>
            <a:spLocks noGrp="1" noChangeArrowheads="1"/>
          </p:cNvSpPr>
          <p:nvPr>
            <p:ph type="sldNum" sz="quarter" idx="39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lnSpc>
                <a:spcPct val="120000"/>
              </a:lnSpc>
              <a:defRPr sz="12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BA2C1D9-B85D-4F20-8493-15327A8085D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3" name="KSO_TEMPLATE" hidden="1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41719C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0" fontAlgn="base" latinLnBrk="1" hangingPunct="0">
        <a:lnSpc>
          <a:spcPct val="12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800" rtl="0" eaLnBrk="0" fontAlgn="base" latinLnBrk="1" hangingPunct="0">
        <a:lnSpc>
          <a:spcPct val="12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anose="020B0604020202020204" pitchFamily="34" charset="0"/>
        </a:defRPr>
      </a:lvl2pPr>
      <a:lvl3pPr algn="ctr" defTabSz="685800" rtl="0" eaLnBrk="0" fontAlgn="base" latinLnBrk="1" hangingPunct="0">
        <a:lnSpc>
          <a:spcPct val="12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anose="020B0604020202020204" pitchFamily="34" charset="0"/>
        </a:defRPr>
      </a:lvl3pPr>
      <a:lvl4pPr algn="ctr" defTabSz="685800" rtl="0" eaLnBrk="0" fontAlgn="base" latinLnBrk="1" hangingPunct="0">
        <a:lnSpc>
          <a:spcPct val="12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anose="020B0604020202020204" pitchFamily="34" charset="0"/>
        </a:defRPr>
      </a:lvl4pPr>
      <a:lvl5pPr algn="ctr" defTabSz="685800" rtl="0" eaLnBrk="0" fontAlgn="base" latinLnBrk="1" hangingPunct="0">
        <a:lnSpc>
          <a:spcPct val="12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anose="020B0604020202020204" pitchFamily="34" charset="0"/>
        </a:defRPr>
      </a:lvl5pPr>
      <a:lvl6pPr marL="457200" algn="ctr" defTabSz="685800" rtl="0" eaLnBrk="0" fontAlgn="base" latinLnBrk="1" hangingPunct="0">
        <a:lnSpc>
          <a:spcPct val="12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anose="020B0604020202020204" pitchFamily="34" charset="0"/>
        </a:defRPr>
      </a:lvl6pPr>
      <a:lvl7pPr marL="914400" algn="ctr" defTabSz="685800" rtl="0" eaLnBrk="0" fontAlgn="base" latinLnBrk="1" hangingPunct="0">
        <a:lnSpc>
          <a:spcPct val="12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anose="020B0604020202020204" pitchFamily="34" charset="0"/>
        </a:defRPr>
      </a:lvl7pPr>
      <a:lvl8pPr marL="1371600" algn="ctr" defTabSz="685800" rtl="0" eaLnBrk="0" fontAlgn="base" latinLnBrk="1" hangingPunct="0">
        <a:lnSpc>
          <a:spcPct val="12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anose="020B0604020202020204" pitchFamily="34" charset="0"/>
        </a:defRPr>
      </a:lvl8pPr>
      <a:lvl9pPr marL="1828800" algn="ctr" defTabSz="685800" rtl="0" eaLnBrk="0" fontAlgn="base" latinLnBrk="1" hangingPunct="0">
        <a:lnSpc>
          <a:spcPct val="12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1450" indent="-171450" algn="l" defTabSz="685800" rtl="0" eaLnBrk="0" fontAlgn="base" latinLnBrk="1" hangingPunct="0">
        <a:lnSpc>
          <a:spcPct val="12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171450" indent="171450" algn="l" defTabSz="685800" rtl="0" eaLnBrk="0" fontAlgn="base" latinLnBrk="1" hangingPunct="0">
        <a:lnSpc>
          <a:spcPct val="12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b="1" i="1" baseline="120000">
          <a:solidFill>
            <a:schemeClr val="tx1"/>
          </a:solidFill>
          <a:latin typeface="+mn-lt"/>
          <a:cs typeface="Arial" panose="020B0604020202020204" pitchFamily="34" charset="0"/>
        </a:defRPr>
      </a:lvl2pPr>
      <a:lvl3pPr marL="5080" indent="681355" algn="l" defTabSz="31750" rtl="0" eaLnBrk="0" fontAlgn="base" latinLnBrk="1" hangingPunct="0">
        <a:lnSpc>
          <a:spcPct val="0"/>
        </a:lnSpc>
        <a:spcBef>
          <a:spcPct val="103000"/>
        </a:spcBef>
        <a:spcAft>
          <a:spcPct val="0"/>
        </a:spcAft>
        <a:buChar char="Ø"/>
        <a:defRPr b="1" i="1" baseline="120000">
          <a:solidFill>
            <a:schemeClr val="tx1"/>
          </a:solidFill>
          <a:latin typeface="+mn-lt"/>
          <a:cs typeface="Arial" panose="020B0604020202020204" pitchFamily="34" charset="0"/>
        </a:defRPr>
      </a:lvl3pPr>
      <a:lvl4pPr marL="5080" indent="1024255" algn="l" defTabSz="31750" rtl="0" eaLnBrk="0" fontAlgn="base" latinLnBrk="1" hangingPunct="0">
        <a:lnSpc>
          <a:spcPct val="0"/>
        </a:lnSpc>
        <a:spcBef>
          <a:spcPct val="103000"/>
        </a:spcBef>
        <a:spcAft>
          <a:spcPct val="0"/>
        </a:spcAft>
        <a:buFont typeface="Arial" panose="020B0604020202020204" pitchFamily="34" charset="0"/>
        <a:defRPr b="1" i="1">
          <a:solidFill>
            <a:schemeClr val="tx1"/>
          </a:solidFill>
          <a:latin typeface="+mn-lt"/>
          <a:cs typeface="Arial" panose="020B0604020202020204" pitchFamily="34" charset="0"/>
        </a:defRPr>
      </a:lvl4pPr>
      <a:lvl5pPr marL="5080" indent="1367155" algn="l" defTabSz="31750" rtl="0" eaLnBrk="0" fontAlgn="base" hangingPunct="0">
        <a:lnSpc>
          <a:spcPct val="0"/>
        </a:lnSpc>
        <a:spcBef>
          <a:spcPct val="103000"/>
        </a:spcBef>
        <a:spcAft>
          <a:spcPct val="0"/>
        </a:spcAft>
        <a:buFont typeface="Arial" panose="020B0604020202020204" pitchFamily="34" charset="0"/>
        <a:defRPr b="1" i="1">
          <a:solidFill>
            <a:schemeClr val="tx1"/>
          </a:solidFill>
          <a:latin typeface="微软雅黑" panose="020B0503020204020204" pitchFamily="34" charset="-122"/>
          <a:cs typeface="Arial" panose="020B0604020202020204" pitchFamily="34" charset="0"/>
          <a:sym typeface="Arial" panose="020B0604020202020204" pitchFamily="34" charset="0"/>
        </a:defRPr>
      </a:lvl5pPr>
      <a:lvl6pPr marL="462280" indent="1367155" algn="l" defTabSz="31750" rtl="0" eaLnBrk="0" fontAlgn="base" hangingPunct="0">
        <a:lnSpc>
          <a:spcPct val="0"/>
        </a:lnSpc>
        <a:spcBef>
          <a:spcPct val="103000"/>
        </a:spcBef>
        <a:spcAft>
          <a:spcPct val="0"/>
        </a:spcAft>
        <a:buFont typeface="Arial" panose="020B0604020202020204" pitchFamily="34" charset="0"/>
        <a:defRPr b="1" i="1">
          <a:solidFill>
            <a:schemeClr val="tx1"/>
          </a:solidFill>
          <a:latin typeface="微软雅黑" panose="020B0503020204020204" pitchFamily="34" charset="-122"/>
          <a:cs typeface="Arial" panose="020B0604020202020204" pitchFamily="34" charset="0"/>
          <a:sym typeface="Arial" panose="020B0604020202020204" pitchFamily="34" charset="0"/>
        </a:defRPr>
      </a:lvl6pPr>
      <a:lvl7pPr marL="919480" indent="1367155" algn="l" defTabSz="31750" rtl="0" eaLnBrk="0" fontAlgn="base" hangingPunct="0">
        <a:lnSpc>
          <a:spcPct val="0"/>
        </a:lnSpc>
        <a:spcBef>
          <a:spcPct val="103000"/>
        </a:spcBef>
        <a:spcAft>
          <a:spcPct val="0"/>
        </a:spcAft>
        <a:buFont typeface="Arial" panose="020B0604020202020204" pitchFamily="34" charset="0"/>
        <a:defRPr b="1" i="1">
          <a:solidFill>
            <a:schemeClr val="tx1"/>
          </a:solidFill>
          <a:latin typeface="微软雅黑" panose="020B0503020204020204" pitchFamily="34" charset="-122"/>
          <a:cs typeface="Arial" panose="020B0604020202020204" pitchFamily="34" charset="0"/>
          <a:sym typeface="Arial" panose="020B0604020202020204" pitchFamily="34" charset="0"/>
        </a:defRPr>
      </a:lvl7pPr>
      <a:lvl8pPr marL="1376680" indent="1367155" algn="l" defTabSz="31750" rtl="0" eaLnBrk="0" fontAlgn="base" hangingPunct="0">
        <a:lnSpc>
          <a:spcPct val="0"/>
        </a:lnSpc>
        <a:spcBef>
          <a:spcPct val="103000"/>
        </a:spcBef>
        <a:spcAft>
          <a:spcPct val="0"/>
        </a:spcAft>
        <a:buFont typeface="Arial" panose="020B0604020202020204" pitchFamily="34" charset="0"/>
        <a:defRPr b="1" i="1">
          <a:solidFill>
            <a:schemeClr val="tx1"/>
          </a:solidFill>
          <a:latin typeface="微软雅黑" panose="020B0503020204020204" pitchFamily="34" charset="-122"/>
          <a:cs typeface="Arial" panose="020B0604020202020204" pitchFamily="34" charset="0"/>
          <a:sym typeface="Arial" panose="020B0604020202020204" pitchFamily="34" charset="0"/>
        </a:defRPr>
      </a:lvl8pPr>
      <a:lvl9pPr marL="1833880" indent="1367155" algn="l" defTabSz="31750" rtl="0" eaLnBrk="0" fontAlgn="base" hangingPunct="0">
        <a:lnSpc>
          <a:spcPct val="0"/>
        </a:lnSpc>
        <a:spcBef>
          <a:spcPct val="103000"/>
        </a:spcBef>
        <a:spcAft>
          <a:spcPct val="0"/>
        </a:spcAft>
        <a:buFont typeface="Arial" panose="020B0604020202020204" pitchFamily="34" charset="0"/>
        <a:defRPr b="1" i="1">
          <a:solidFill>
            <a:schemeClr val="tx1"/>
          </a:solidFill>
          <a:latin typeface="微软雅黑" panose="020B0503020204020204" pitchFamily="34" charset="-122"/>
          <a:cs typeface="Arial" panose="020B0604020202020204" pitchFamily="34" charset="0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7"/>
          <p:cNvSpPr>
            <a:spLocks noChangeArrowheads="1"/>
          </p:cNvSpPr>
          <p:nvPr/>
        </p:nvSpPr>
        <p:spPr bwMode="auto">
          <a:xfrm>
            <a:off x="0" y="6429375"/>
            <a:ext cx="9144000" cy="428625"/>
          </a:xfrm>
          <a:prstGeom prst="flowChartProcess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196532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sz="4800" b="1">
                <a:latin typeface="微软雅黑" panose="020B0503020204020204" pitchFamily="34" charset="-122"/>
                <a:ea typeface="微软雅黑" panose="020B0503020204020204" pitchFamily="34" charset="-122"/>
              </a:rPr>
              <a:t>直线和圆的位置关系</a:t>
            </a:r>
          </a:p>
        </p:txBody>
      </p:sp>
      <p:sp>
        <p:nvSpPr>
          <p:cNvPr id="16388" name="MH_Text_1"/>
          <p:cNvSpPr>
            <a:spLocks noChangeArrowheads="1"/>
          </p:cNvSpPr>
          <p:nvPr/>
        </p:nvSpPr>
        <p:spPr bwMode="auto">
          <a:xfrm>
            <a:off x="723900" y="4367213"/>
            <a:ext cx="1665288" cy="1055687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6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6389" name="MH_SubTitle_1"/>
          <p:cNvSpPr>
            <a:spLocks noChangeArrowheads="1"/>
          </p:cNvSpPr>
          <p:nvPr/>
        </p:nvSpPr>
        <p:spPr bwMode="auto">
          <a:xfrm>
            <a:off x="722313" y="4638675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6390" name="MH_Other_1"/>
          <p:cNvSpPr>
            <a:spLocks noChangeArrowheads="1"/>
          </p:cNvSpPr>
          <p:nvPr/>
        </p:nvSpPr>
        <p:spPr bwMode="auto">
          <a:xfrm>
            <a:off x="2149475" y="4810125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6391" name="MH_Text_2"/>
          <p:cNvSpPr>
            <a:spLocks noChangeArrowheads="1"/>
          </p:cNvSpPr>
          <p:nvPr/>
        </p:nvSpPr>
        <p:spPr bwMode="auto">
          <a:xfrm>
            <a:off x="2711450" y="4365625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6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6392" name="MH_SubTitle_2"/>
          <p:cNvSpPr>
            <a:spLocks noChangeArrowheads="1"/>
          </p:cNvSpPr>
          <p:nvPr/>
        </p:nvSpPr>
        <p:spPr bwMode="auto">
          <a:xfrm>
            <a:off x="2711450" y="4638675"/>
            <a:ext cx="1665288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6393" name="MH_Other_2"/>
          <p:cNvSpPr>
            <a:spLocks noChangeArrowheads="1"/>
          </p:cNvSpPr>
          <p:nvPr/>
        </p:nvSpPr>
        <p:spPr bwMode="auto">
          <a:xfrm>
            <a:off x="2746375" y="4806950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6394" name="MH_Other_3"/>
          <p:cNvSpPr>
            <a:spLocks noChangeArrowheads="1"/>
          </p:cNvSpPr>
          <p:nvPr/>
        </p:nvSpPr>
        <p:spPr bwMode="auto">
          <a:xfrm>
            <a:off x="4179888" y="4810125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6395" name="MH_Text_3"/>
          <p:cNvSpPr>
            <a:spLocks noChangeArrowheads="1"/>
          </p:cNvSpPr>
          <p:nvPr/>
        </p:nvSpPr>
        <p:spPr bwMode="auto">
          <a:xfrm>
            <a:off x="4719638" y="4365625"/>
            <a:ext cx="1666875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6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6396" name="MH_SubTitle_3"/>
          <p:cNvSpPr>
            <a:spLocks noChangeArrowheads="1"/>
          </p:cNvSpPr>
          <p:nvPr/>
        </p:nvSpPr>
        <p:spPr bwMode="auto">
          <a:xfrm>
            <a:off x="4719638" y="4638675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6397" name="MH_Other_4"/>
          <p:cNvSpPr>
            <a:spLocks noChangeArrowheads="1"/>
          </p:cNvSpPr>
          <p:nvPr/>
        </p:nvSpPr>
        <p:spPr bwMode="auto">
          <a:xfrm>
            <a:off x="4776788" y="4806950"/>
            <a:ext cx="169862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6398" name="MH_Other_5"/>
          <p:cNvSpPr>
            <a:spLocks noChangeArrowheads="1"/>
          </p:cNvSpPr>
          <p:nvPr/>
        </p:nvSpPr>
        <p:spPr bwMode="auto">
          <a:xfrm>
            <a:off x="6178550" y="4810125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6399" name="MH_Text_4"/>
          <p:cNvSpPr>
            <a:spLocks noChangeArrowheads="1"/>
          </p:cNvSpPr>
          <p:nvPr/>
        </p:nvSpPr>
        <p:spPr bwMode="auto">
          <a:xfrm>
            <a:off x="6727825" y="4365625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6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6400" name="MH_SubTitle_4"/>
          <p:cNvSpPr>
            <a:spLocks noChangeArrowheads="1"/>
          </p:cNvSpPr>
          <p:nvPr/>
        </p:nvSpPr>
        <p:spPr bwMode="auto">
          <a:xfrm>
            <a:off x="6727825" y="4638675"/>
            <a:ext cx="1668463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6401" name="MH_Other_6"/>
          <p:cNvSpPr>
            <a:spLocks noChangeArrowheads="1"/>
          </p:cNvSpPr>
          <p:nvPr/>
        </p:nvSpPr>
        <p:spPr bwMode="auto">
          <a:xfrm>
            <a:off x="6777038" y="4806950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402" name="Group 19"/>
          <p:cNvGrpSpPr/>
          <p:nvPr/>
        </p:nvGrpSpPr>
        <p:grpSpPr bwMode="auto">
          <a:xfrm>
            <a:off x="2085975" y="4762500"/>
            <a:ext cx="890588" cy="266700"/>
            <a:chOff x="0" y="0"/>
            <a:chExt cx="561" cy="169"/>
          </a:xfrm>
        </p:grpSpPr>
        <p:pic>
          <p:nvPicPr>
            <p:cNvPr id="16412" name="MH_Other_7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3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6403" name="MH_Other_8"/>
          <p:cNvSpPr>
            <a:spLocks noChangeArrowheads="1"/>
          </p:cNvSpPr>
          <p:nvPr/>
        </p:nvSpPr>
        <p:spPr bwMode="auto">
          <a:xfrm>
            <a:off x="2184400" y="4851400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404" name="Group 23"/>
          <p:cNvGrpSpPr/>
          <p:nvPr/>
        </p:nvGrpSpPr>
        <p:grpSpPr bwMode="auto">
          <a:xfrm>
            <a:off x="4116388" y="4762500"/>
            <a:ext cx="889000" cy="266700"/>
            <a:chOff x="0" y="0"/>
            <a:chExt cx="560" cy="169"/>
          </a:xfrm>
        </p:grpSpPr>
        <p:pic>
          <p:nvPicPr>
            <p:cNvPr id="16410" name="MH_Other_9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1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6405" name="MH_Other_10"/>
          <p:cNvSpPr>
            <a:spLocks noChangeArrowheads="1"/>
          </p:cNvSpPr>
          <p:nvPr/>
        </p:nvSpPr>
        <p:spPr bwMode="auto">
          <a:xfrm>
            <a:off x="4214813" y="4851400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6406" name="MH_Other_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050" y="4762500"/>
            <a:ext cx="8905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7" name="Text Box 31"/>
          <p:cNvSpPr txBox="1">
            <a:spLocks noChangeArrowheads="1"/>
          </p:cNvSpPr>
          <p:nvPr/>
        </p:nvSpPr>
        <p:spPr bwMode="auto">
          <a:xfrm>
            <a:off x="6226175" y="4864100"/>
            <a:ext cx="6699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6408" name="MH_Other_12"/>
          <p:cNvSpPr>
            <a:spLocks noChangeArrowheads="1"/>
          </p:cNvSpPr>
          <p:nvPr/>
        </p:nvSpPr>
        <p:spPr bwMode="auto">
          <a:xfrm>
            <a:off x="6213475" y="4851400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0" y="5805488"/>
            <a:ext cx="9144000" cy="497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92"/>
          <p:cNvSpPr txBox="1">
            <a:spLocks noChangeArrowheads="1"/>
          </p:cNvSpPr>
          <p:nvPr/>
        </p:nvSpPr>
        <p:spPr bwMode="auto">
          <a:xfrm>
            <a:off x="250825" y="333375"/>
            <a:ext cx="83629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b="1">
                <a:solidFill>
                  <a:srgbClr val="2E75B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2E75B6"/>
                </a:solidFill>
              </a:rPr>
              <a:t>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怎样用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圆心与直线的距离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来判别直线与圆的位置关系呢？</a:t>
            </a:r>
            <a:endParaRPr lang="zh-CN" altLang="en-US" sz="2800"/>
          </a:p>
        </p:txBody>
      </p:sp>
      <p:sp>
        <p:nvSpPr>
          <p:cNvPr id="25603" name="椭圆 22"/>
          <p:cNvSpPr>
            <a:spLocks noChangeArrowheads="1"/>
          </p:cNvSpPr>
          <p:nvPr/>
        </p:nvSpPr>
        <p:spPr bwMode="auto">
          <a:xfrm>
            <a:off x="5940425" y="1082675"/>
            <a:ext cx="1081088" cy="10795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4" name="椭圆 24"/>
          <p:cNvSpPr>
            <a:spLocks noChangeArrowheads="1"/>
          </p:cNvSpPr>
          <p:nvPr/>
        </p:nvSpPr>
        <p:spPr bwMode="auto">
          <a:xfrm>
            <a:off x="6445250" y="1568450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14341" name="直接连接符 26"/>
          <p:cNvCxnSpPr>
            <a:cxnSpLocks noChangeShapeType="1"/>
          </p:cNvCxnSpPr>
          <p:nvPr/>
        </p:nvCxnSpPr>
        <p:spPr bwMode="auto">
          <a:xfrm>
            <a:off x="5724525" y="3027363"/>
            <a:ext cx="17287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2" name="直接连接符 28"/>
          <p:cNvCxnSpPr>
            <a:cxnSpLocks noChangeShapeType="1"/>
          </p:cNvCxnSpPr>
          <p:nvPr/>
        </p:nvCxnSpPr>
        <p:spPr bwMode="auto">
          <a:xfrm>
            <a:off x="6489700" y="1620838"/>
            <a:ext cx="9525" cy="139700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7" name="TextBox 29"/>
          <p:cNvSpPr txBox="1">
            <a:spLocks noChangeArrowheads="1"/>
          </p:cNvSpPr>
          <p:nvPr/>
        </p:nvSpPr>
        <p:spPr bwMode="auto">
          <a:xfrm>
            <a:off x="6445250" y="134143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8" name="TextBox 30"/>
          <p:cNvSpPr txBox="1">
            <a:spLocks noChangeArrowheads="1"/>
          </p:cNvSpPr>
          <p:nvPr/>
        </p:nvSpPr>
        <p:spPr bwMode="auto">
          <a:xfrm>
            <a:off x="6088063" y="2378075"/>
            <a:ext cx="357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cxnSp>
        <p:nvCxnSpPr>
          <p:cNvPr id="14345" name="直接连接符 31"/>
          <p:cNvCxnSpPr>
            <a:cxnSpLocks noChangeShapeType="1"/>
          </p:cNvCxnSpPr>
          <p:nvPr/>
        </p:nvCxnSpPr>
        <p:spPr bwMode="auto">
          <a:xfrm>
            <a:off x="6489700" y="1630363"/>
            <a:ext cx="0" cy="785812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直接连接符 35"/>
          <p:cNvCxnSpPr>
            <a:cxnSpLocks noChangeShapeType="1"/>
          </p:cNvCxnSpPr>
          <p:nvPr/>
        </p:nvCxnSpPr>
        <p:spPr bwMode="auto">
          <a:xfrm>
            <a:off x="6489700" y="1612900"/>
            <a:ext cx="0" cy="29210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直接连接符 38"/>
          <p:cNvCxnSpPr>
            <a:cxnSpLocks noChangeShapeType="1"/>
          </p:cNvCxnSpPr>
          <p:nvPr/>
        </p:nvCxnSpPr>
        <p:spPr bwMode="auto">
          <a:xfrm>
            <a:off x="6489700" y="1604963"/>
            <a:ext cx="0" cy="576262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348" name="Group 12"/>
          <p:cNvGrpSpPr/>
          <p:nvPr/>
        </p:nvGrpSpPr>
        <p:grpSpPr bwMode="auto">
          <a:xfrm>
            <a:off x="611188" y="3357563"/>
            <a:ext cx="7372350" cy="2690812"/>
            <a:chOff x="0" y="0"/>
            <a:chExt cx="7371374" cy="2690597"/>
          </a:xfrm>
        </p:grpSpPr>
        <p:grpSp>
          <p:nvGrpSpPr>
            <p:cNvPr id="25613" name="Group 13"/>
            <p:cNvGrpSpPr/>
            <p:nvPr/>
          </p:nvGrpSpPr>
          <p:grpSpPr bwMode="auto">
            <a:xfrm>
              <a:off x="0" y="0"/>
              <a:ext cx="7371374" cy="2690280"/>
              <a:chOff x="0" y="0"/>
              <a:chExt cx="7371374" cy="2690280"/>
            </a:xfrm>
          </p:grpSpPr>
          <p:grpSp>
            <p:nvGrpSpPr>
              <p:cNvPr id="25616" name="Group 14"/>
              <p:cNvGrpSpPr/>
              <p:nvPr/>
            </p:nvGrpSpPr>
            <p:grpSpPr bwMode="auto">
              <a:xfrm>
                <a:off x="0" y="0"/>
                <a:ext cx="7371374" cy="2690280"/>
                <a:chOff x="0" y="0"/>
                <a:chExt cx="7371374" cy="2690280"/>
              </a:xfrm>
            </p:grpSpPr>
            <p:sp>
              <p:nvSpPr>
                <p:cNvPr id="25623" name="折角形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371374" cy="2690280"/>
                </a:xfrm>
                <a:prstGeom prst="foldedCorner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2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24126" y="69210"/>
                  <a:ext cx="7212645" cy="12972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10000"/>
                    </a:lnSpc>
                  </a:pPr>
                  <a:r>
                    <a:rPr lang="zh-CN" altLang="en-US" sz="2400">
                      <a:solidFill>
                        <a:srgbClr val="000099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相关知识：</a:t>
                  </a:r>
                  <a:endParaRPr lang="en-US" sz="2400">
                    <a:solidFill>
                      <a:srgbClr val="000099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  <a:p>
                  <a:pPr eaLnBrk="1" hangingPunct="1">
                    <a:lnSpc>
                      <a:spcPct val="110000"/>
                    </a:lnSpc>
                  </a:pPr>
                  <a:r>
                    <a:rPr lang="en-US" sz="2400">
                      <a:solidFill>
                        <a:srgbClr val="000099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     </a:t>
                  </a:r>
                  <a:r>
                    <a:rPr lang="zh-CN" altLang="en-US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点到直线的距离是指从直线外一点（</a:t>
                  </a:r>
                  <a:r>
                    <a:rPr lang="en-US" altLang="zh-CN" sz="2400" b="1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  <a:r>
                    <a:rPr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)</a:t>
                  </a:r>
                  <a:r>
                    <a:rPr lang="zh-CN" altLang="en-US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到直线</a:t>
                  </a:r>
                  <a:r>
                    <a:rPr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(</a:t>
                  </a:r>
                  <a:r>
                    <a:rPr lang="en-US" altLang="zh-CN" sz="2400" b="1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l</a:t>
                  </a:r>
                  <a:r>
                    <a:rPr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)</a:t>
                  </a:r>
                  <a:r>
                    <a:rPr lang="zh-CN" altLang="en-US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的垂线段</a:t>
                  </a:r>
                  <a:r>
                    <a:rPr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(</a:t>
                  </a:r>
                  <a:r>
                    <a:rPr lang="en-US" altLang="zh-CN" sz="2400" b="1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OA</a:t>
                  </a:r>
                  <a:r>
                    <a:rPr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)</a:t>
                  </a:r>
                  <a:r>
                    <a:rPr lang="zh-CN" altLang="en-US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的长度</a:t>
                  </a:r>
                  <a:r>
                    <a:rPr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.</a:t>
                  </a:r>
                </a:p>
              </p:txBody>
            </p:sp>
          </p:grpSp>
          <p:grpSp>
            <p:nvGrpSpPr>
              <p:cNvPr id="25617" name="Group 17"/>
              <p:cNvGrpSpPr/>
              <p:nvPr/>
            </p:nvGrpSpPr>
            <p:grpSpPr bwMode="auto">
              <a:xfrm>
                <a:off x="393760" y="1427513"/>
                <a:ext cx="2022382" cy="1080120"/>
                <a:chOff x="0" y="0"/>
                <a:chExt cx="2022382" cy="1080120"/>
              </a:xfrm>
            </p:grpSpPr>
            <p:sp>
              <p:nvSpPr>
                <p:cNvPr id="25618" name="椭圆 24"/>
                <p:cNvSpPr>
                  <a:spLocks noChangeArrowheads="1"/>
                </p:cNvSpPr>
                <p:nvPr/>
              </p:nvSpPr>
              <p:spPr bwMode="auto">
                <a:xfrm>
                  <a:off x="720080" y="0"/>
                  <a:ext cx="72008" cy="72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cxnSp>
              <p:nvCxnSpPr>
                <p:cNvPr id="25619" name="直接连接符 26"/>
                <p:cNvCxnSpPr>
                  <a:cxnSpLocks noChangeShapeType="1"/>
                </p:cNvCxnSpPr>
                <p:nvPr/>
              </p:nvCxnSpPr>
              <p:spPr bwMode="auto">
                <a:xfrm>
                  <a:off x="0" y="864096"/>
                  <a:ext cx="18002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5620" name="直接连接符 28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8073" y="52132"/>
                  <a:ext cx="10545" cy="802633"/>
                </a:xfrm>
                <a:prstGeom prst="line">
                  <a:avLst/>
                </a:prstGeom>
                <a:noFill/>
                <a:ln w="25400">
                  <a:solidFill>
                    <a:srgbClr val="000099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5621" name="矩形 29"/>
                <p:cNvSpPr>
                  <a:spLocks noChangeArrowheads="1"/>
                </p:cNvSpPr>
                <p:nvPr/>
              </p:nvSpPr>
              <p:spPr bwMode="auto">
                <a:xfrm>
                  <a:off x="748073" y="720080"/>
                  <a:ext cx="144016" cy="144016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rgbClr val="FF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22" name="TextBox 32"/>
                <p:cNvSpPr txBox="1">
                  <a:spLocks noChangeArrowheads="1"/>
                </p:cNvSpPr>
                <p:nvPr/>
              </p:nvSpPr>
              <p:spPr bwMode="auto">
                <a:xfrm>
                  <a:off x="1752756" y="618455"/>
                  <a:ext cx="269626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l</a:t>
                  </a:r>
                </a:p>
              </p:txBody>
            </p:sp>
          </p:grpSp>
        </p:grpSp>
        <p:sp>
          <p:nvSpPr>
            <p:cNvPr id="25614" name="TextBox 30"/>
            <p:cNvSpPr txBox="1">
              <a:spLocks noChangeArrowheads="1"/>
            </p:cNvSpPr>
            <p:nvPr/>
          </p:nvSpPr>
          <p:spPr bwMode="auto">
            <a:xfrm>
              <a:off x="1104509" y="1192827"/>
              <a:ext cx="40748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5615" name="TextBox 31"/>
            <p:cNvSpPr txBox="1">
              <a:spLocks noChangeArrowheads="1"/>
            </p:cNvSpPr>
            <p:nvPr/>
          </p:nvSpPr>
          <p:spPr bwMode="auto">
            <a:xfrm>
              <a:off x="1029861" y="2228932"/>
              <a:ext cx="42351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25862E-6 L 4.16667E-6 -0.086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8119 L 1.38889E-6 -0.1232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12468 L -0.00104 -0.166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/>
          <p:nvPr/>
        </p:nvGrpSpPr>
        <p:grpSpPr bwMode="auto">
          <a:xfrm>
            <a:off x="850900" y="714375"/>
            <a:ext cx="1887538" cy="774700"/>
            <a:chOff x="0" y="0"/>
            <a:chExt cx="2717" cy="998"/>
          </a:xfrm>
        </p:grpSpPr>
        <p:grpSp>
          <p:nvGrpSpPr>
            <p:cNvPr id="26693" name="Group 3"/>
            <p:cNvGrpSpPr/>
            <p:nvPr/>
          </p:nvGrpSpPr>
          <p:grpSpPr bwMode="auto">
            <a:xfrm>
              <a:off x="0" y="337"/>
              <a:ext cx="349" cy="340"/>
              <a:chOff x="0" y="0"/>
              <a:chExt cx="349" cy="340"/>
            </a:xfrm>
          </p:grpSpPr>
          <p:sp>
            <p:nvSpPr>
              <p:cNvPr id="26695" name="MH_Other_9"/>
              <p:cNvSpPr>
                <a:spLocks noEditPoints="1"/>
              </p:cNvSpPr>
              <p:nvPr/>
            </p:nvSpPr>
            <p:spPr bwMode="auto">
              <a:xfrm>
                <a:off x="0" y="0"/>
                <a:ext cx="349" cy="340"/>
              </a:xfrm>
              <a:custGeom>
                <a:avLst/>
                <a:gdLst>
                  <a:gd name="T0" fmla="*/ 339 w 108"/>
                  <a:gd name="T1" fmla="*/ 302 h 107"/>
                  <a:gd name="T2" fmla="*/ 246 w 108"/>
                  <a:gd name="T3" fmla="*/ 210 h 107"/>
                  <a:gd name="T4" fmla="*/ 268 w 108"/>
                  <a:gd name="T5" fmla="*/ 133 h 107"/>
                  <a:gd name="T6" fmla="*/ 136 w 108"/>
                  <a:gd name="T7" fmla="*/ 0 h 107"/>
                  <a:gd name="T8" fmla="*/ 0 w 108"/>
                  <a:gd name="T9" fmla="*/ 133 h 107"/>
                  <a:gd name="T10" fmla="*/ 136 w 108"/>
                  <a:gd name="T11" fmla="*/ 264 h 107"/>
                  <a:gd name="T12" fmla="*/ 213 w 108"/>
                  <a:gd name="T13" fmla="*/ 241 h 107"/>
                  <a:gd name="T14" fmla="*/ 307 w 108"/>
                  <a:gd name="T15" fmla="*/ 334 h 107"/>
                  <a:gd name="T16" fmla="*/ 323 w 108"/>
                  <a:gd name="T17" fmla="*/ 340 h 107"/>
                  <a:gd name="T18" fmla="*/ 339 w 108"/>
                  <a:gd name="T19" fmla="*/ 334 h 107"/>
                  <a:gd name="T20" fmla="*/ 339 w 108"/>
                  <a:gd name="T21" fmla="*/ 302 h 107"/>
                  <a:gd name="T22" fmla="*/ 23 w 108"/>
                  <a:gd name="T23" fmla="*/ 133 h 107"/>
                  <a:gd name="T24" fmla="*/ 136 w 108"/>
                  <a:gd name="T25" fmla="*/ 22 h 107"/>
                  <a:gd name="T26" fmla="*/ 246 w 108"/>
                  <a:gd name="T27" fmla="*/ 133 h 107"/>
                  <a:gd name="T28" fmla="*/ 136 w 108"/>
                  <a:gd name="T29" fmla="*/ 241 h 107"/>
                  <a:gd name="T30" fmla="*/ 23 w 108"/>
                  <a:gd name="T31" fmla="*/ 133 h 10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96" name="MH_Other_10"/>
              <p:cNvSpPr/>
              <p:nvPr/>
            </p:nvSpPr>
            <p:spPr bwMode="auto">
              <a:xfrm>
                <a:off x="80" y="75"/>
                <a:ext cx="140" cy="140"/>
              </a:xfrm>
              <a:custGeom>
                <a:avLst/>
                <a:gdLst>
                  <a:gd name="T0" fmla="*/ 127 w 43"/>
                  <a:gd name="T1" fmla="*/ 57 h 44"/>
                  <a:gd name="T2" fmla="*/ 81 w 43"/>
                  <a:gd name="T3" fmla="*/ 57 h 44"/>
                  <a:gd name="T4" fmla="*/ 81 w 43"/>
                  <a:gd name="T5" fmla="*/ 13 h 44"/>
                  <a:gd name="T6" fmla="*/ 68 w 43"/>
                  <a:gd name="T7" fmla="*/ 0 h 44"/>
                  <a:gd name="T8" fmla="*/ 59 w 43"/>
                  <a:gd name="T9" fmla="*/ 13 h 44"/>
                  <a:gd name="T10" fmla="*/ 59 w 43"/>
                  <a:gd name="T11" fmla="*/ 57 h 44"/>
                  <a:gd name="T12" fmla="*/ 10 w 43"/>
                  <a:gd name="T13" fmla="*/ 57 h 44"/>
                  <a:gd name="T14" fmla="*/ 0 w 43"/>
                  <a:gd name="T15" fmla="*/ 70 h 44"/>
                  <a:gd name="T16" fmla="*/ 10 w 43"/>
                  <a:gd name="T17" fmla="*/ 83 h 44"/>
                  <a:gd name="T18" fmla="*/ 59 w 43"/>
                  <a:gd name="T19" fmla="*/ 83 h 44"/>
                  <a:gd name="T20" fmla="*/ 59 w 43"/>
                  <a:gd name="T21" fmla="*/ 127 h 44"/>
                  <a:gd name="T22" fmla="*/ 68 w 43"/>
                  <a:gd name="T23" fmla="*/ 140 h 44"/>
                  <a:gd name="T24" fmla="*/ 81 w 43"/>
                  <a:gd name="T25" fmla="*/ 127 h 44"/>
                  <a:gd name="T26" fmla="*/ 81 w 43"/>
                  <a:gd name="T27" fmla="*/ 83 h 44"/>
                  <a:gd name="T28" fmla="*/ 127 w 43"/>
                  <a:gd name="T29" fmla="*/ 83 h 44"/>
                  <a:gd name="T30" fmla="*/ 140 w 43"/>
                  <a:gd name="T31" fmla="*/ 70 h 44"/>
                  <a:gd name="T32" fmla="*/ 127 w 43"/>
                  <a:gd name="T33" fmla="*/ 57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6694" name="MH_SubTitle_4"/>
            <p:cNvSpPr txBox="1">
              <a:spLocks noChangeArrowheads="1"/>
            </p:cNvSpPr>
            <p:nvPr/>
          </p:nvSpPr>
          <p:spPr bwMode="auto">
            <a:xfrm>
              <a:off x="674" y="0"/>
              <a:ext cx="2043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0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合作探究</a:t>
              </a:r>
            </a:p>
          </p:txBody>
        </p:sp>
      </p:grp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330325" y="3948113"/>
            <a:ext cx="2667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直线和圆相交</a:t>
            </a:r>
          </a:p>
        </p:txBody>
      </p:sp>
      <p:sp>
        <p:nvSpPr>
          <p:cNvPr id="15368" name="Text Box 3"/>
          <p:cNvSpPr txBox="1">
            <a:spLocks noChangeArrowheads="1"/>
          </p:cNvSpPr>
          <p:nvPr/>
        </p:nvSpPr>
        <p:spPr bwMode="auto">
          <a:xfrm>
            <a:off x="4881563" y="393382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d&lt; r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285875" y="4570413"/>
            <a:ext cx="2357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直线和圆相切</a:t>
            </a:r>
          </a:p>
        </p:txBody>
      </p:sp>
      <p:sp>
        <p:nvSpPr>
          <p:cNvPr id="15370" name="Text Box 5"/>
          <p:cNvSpPr txBox="1">
            <a:spLocks noChangeArrowheads="1"/>
          </p:cNvSpPr>
          <p:nvPr/>
        </p:nvSpPr>
        <p:spPr bwMode="auto">
          <a:xfrm>
            <a:off x="4881563" y="45085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d= r</a:t>
            </a: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1258888" y="5146675"/>
            <a:ext cx="236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直线和圆相离</a:t>
            </a:r>
          </a:p>
        </p:txBody>
      </p:sp>
      <p:sp>
        <p:nvSpPr>
          <p:cNvPr id="15372" name="Text Box 7"/>
          <p:cNvSpPr txBox="1">
            <a:spLocks noChangeArrowheads="1"/>
          </p:cNvSpPr>
          <p:nvPr/>
        </p:nvSpPr>
        <p:spPr bwMode="auto">
          <a:xfrm>
            <a:off x="4932363" y="5084763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d&gt; r</a:t>
            </a:r>
          </a:p>
        </p:txBody>
      </p:sp>
      <p:grpSp>
        <p:nvGrpSpPr>
          <p:cNvPr id="26633" name="Group 13"/>
          <p:cNvGrpSpPr/>
          <p:nvPr/>
        </p:nvGrpSpPr>
        <p:grpSpPr bwMode="auto">
          <a:xfrm>
            <a:off x="900113" y="2482850"/>
            <a:ext cx="1873250" cy="1125538"/>
            <a:chOff x="0" y="0"/>
            <a:chExt cx="1284" cy="800"/>
          </a:xfrm>
        </p:grpSpPr>
        <p:sp>
          <p:nvSpPr>
            <p:cNvPr id="26682" name="Oval 11"/>
            <p:cNvSpPr>
              <a:spLocks noChangeArrowheads="1"/>
            </p:cNvSpPr>
            <p:nvPr/>
          </p:nvSpPr>
          <p:spPr bwMode="auto">
            <a:xfrm>
              <a:off x="222" y="0"/>
              <a:ext cx="798" cy="8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3" name="Line 12"/>
            <p:cNvSpPr>
              <a:spLocks noChangeShapeType="1"/>
            </p:cNvSpPr>
            <p:nvPr/>
          </p:nvSpPr>
          <p:spPr bwMode="auto">
            <a:xfrm>
              <a:off x="0" y="674"/>
              <a:ext cx="1284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4" name="Line 13"/>
            <p:cNvSpPr>
              <a:spLocks noChangeShapeType="1"/>
            </p:cNvSpPr>
            <p:nvPr/>
          </p:nvSpPr>
          <p:spPr bwMode="auto">
            <a:xfrm>
              <a:off x="618" y="397"/>
              <a:ext cx="1" cy="27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5" name="Line 14"/>
            <p:cNvSpPr>
              <a:spLocks noChangeShapeType="1"/>
            </p:cNvSpPr>
            <p:nvPr/>
          </p:nvSpPr>
          <p:spPr bwMode="auto">
            <a:xfrm>
              <a:off x="618" y="397"/>
              <a:ext cx="288" cy="27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6" name="Line 15"/>
            <p:cNvSpPr>
              <a:spLocks noChangeShapeType="1"/>
            </p:cNvSpPr>
            <p:nvPr/>
          </p:nvSpPr>
          <p:spPr bwMode="auto">
            <a:xfrm>
              <a:off x="618" y="606"/>
              <a:ext cx="54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7" name="Line 16"/>
            <p:cNvSpPr>
              <a:spLocks noChangeShapeType="1"/>
            </p:cNvSpPr>
            <p:nvPr/>
          </p:nvSpPr>
          <p:spPr bwMode="auto">
            <a:xfrm>
              <a:off x="672" y="607"/>
              <a:ext cx="1" cy="6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8" name="Rectangle 17"/>
            <p:cNvSpPr>
              <a:spLocks noChangeArrowheads="1"/>
            </p:cNvSpPr>
            <p:nvPr/>
          </p:nvSpPr>
          <p:spPr bwMode="auto">
            <a:xfrm>
              <a:off x="843" y="337"/>
              <a:ext cx="91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zh-CN" sz="27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6689" name="Rectangle 18"/>
            <p:cNvSpPr>
              <a:spLocks noChangeArrowheads="1"/>
            </p:cNvSpPr>
            <p:nvPr/>
          </p:nvSpPr>
          <p:spPr bwMode="auto">
            <a:xfrm>
              <a:off x="410" y="385"/>
              <a:ext cx="11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zh-CN" sz="27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6690" name="Oval 19"/>
            <p:cNvSpPr>
              <a:spLocks noChangeArrowheads="1"/>
            </p:cNvSpPr>
            <p:nvPr/>
          </p:nvSpPr>
          <p:spPr bwMode="auto">
            <a:xfrm>
              <a:off x="318" y="66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91" name="Oval 20"/>
            <p:cNvSpPr>
              <a:spLocks noChangeArrowheads="1"/>
            </p:cNvSpPr>
            <p:nvPr/>
          </p:nvSpPr>
          <p:spPr bwMode="auto">
            <a:xfrm>
              <a:off x="894" y="66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92" name="Oval 21"/>
            <p:cNvSpPr>
              <a:spLocks noChangeArrowheads="1"/>
            </p:cNvSpPr>
            <p:nvPr/>
          </p:nvSpPr>
          <p:spPr bwMode="auto">
            <a:xfrm>
              <a:off x="606" y="385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34" name="Group 25"/>
          <p:cNvGrpSpPr/>
          <p:nvPr/>
        </p:nvGrpSpPr>
        <p:grpSpPr bwMode="auto">
          <a:xfrm>
            <a:off x="2987675" y="2427288"/>
            <a:ext cx="2087563" cy="1289050"/>
            <a:chOff x="0" y="0"/>
            <a:chExt cx="1398" cy="902"/>
          </a:xfrm>
        </p:grpSpPr>
        <p:sp>
          <p:nvSpPr>
            <p:cNvPr id="26672" name="Rectangle 23"/>
            <p:cNvSpPr>
              <a:spLocks noChangeArrowheads="1"/>
            </p:cNvSpPr>
            <p:nvPr/>
          </p:nvSpPr>
          <p:spPr bwMode="auto">
            <a:xfrm rot="-10784729">
              <a:off x="544" y="645"/>
              <a:ext cx="277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>
                  <a:latin typeface="Times New Roman" panose="02020603050405020304" pitchFamily="18" charset="0"/>
                </a:rPr>
                <a:t>∟</a:t>
              </a:r>
            </a:p>
          </p:txBody>
        </p:sp>
        <p:sp>
          <p:nvSpPr>
            <p:cNvPr id="26673" name="Oval 24"/>
            <p:cNvSpPr>
              <a:spLocks noChangeArrowheads="1"/>
            </p:cNvSpPr>
            <p:nvPr/>
          </p:nvSpPr>
          <p:spPr bwMode="auto">
            <a:xfrm>
              <a:off x="246" y="0"/>
              <a:ext cx="798" cy="8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4" name="Line 25"/>
            <p:cNvSpPr>
              <a:spLocks noChangeShapeType="1"/>
            </p:cNvSpPr>
            <p:nvPr/>
          </p:nvSpPr>
          <p:spPr bwMode="auto">
            <a:xfrm>
              <a:off x="0" y="800"/>
              <a:ext cx="1398" cy="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5" name="Line 26"/>
            <p:cNvSpPr>
              <a:spLocks noChangeShapeType="1"/>
            </p:cNvSpPr>
            <p:nvPr/>
          </p:nvSpPr>
          <p:spPr bwMode="auto">
            <a:xfrm>
              <a:off x="642" y="397"/>
              <a:ext cx="1" cy="39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6" name="Line 27"/>
            <p:cNvSpPr>
              <a:spLocks noChangeShapeType="1"/>
            </p:cNvSpPr>
            <p:nvPr/>
          </p:nvSpPr>
          <p:spPr bwMode="auto">
            <a:xfrm>
              <a:off x="642" y="397"/>
              <a:ext cx="354" cy="18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7" name="Rectangle 28"/>
            <p:cNvSpPr>
              <a:spLocks noChangeArrowheads="1"/>
            </p:cNvSpPr>
            <p:nvPr/>
          </p:nvSpPr>
          <p:spPr bwMode="auto">
            <a:xfrm>
              <a:off x="751" y="265"/>
              <a:ext cx="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zh-CN" sz="27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6678" name="Rectangle 29"/>
            <p:cNvSpPr>
              <a:spLocks noChangeArrowheads="1"/>
            </p:cNvSpPr>
            <p:nvPr/>
          </p:nvSpPr>
          <p:spPr bwMode="auto">
            <a:xfrm>
              <a:off x="427" y="439"/>
              <a:ext cx="1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zh-CN" sz="27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6679" name="Oval 30"/>
            <p:cNvSpPr>
              <a:spLocks noChangeArrowheads="1"/>
            </p:cNvSpPr>
            <p:nvPr/>
          </p:nvSpPr>
          <p:spPr bwMode="auto">
            <a:xfrm>
              <a:off x="630" y="385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0" name="Oval 31"/>
            <p:cNvSpPr>
              <a:spLocks noChangeArrowheads="1"/>
            </p:cNvSpPr>
            <p:nvPr/>
          </p:nvSpPr>
          <p:spPr bwMode="auto">
            <a:xfrm>
              <a:off x="630" y="78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1" name="Oval 32"/>
            <p:cNvSpPr>
              <a:spLocks noChangeArrowheads="1"/>
            </p:cNvSpPr>
            <p:nvPr/>
          </p:nvSpPr>
          <p:spPr bwMode="auto">
            <a:xfrm>
              <a:off x="984" y="565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35" name="Group 36"/>
          <p:cNvGrpSpPr/>
          <p:nvPr/>
        </p:nvGrpSpPr>
        <p:grpSpPr bwMode="auto">
          <a:xfrm>
            <a:off x="5292725" y="2060575"/>
            <a:ext cx="2232025" cy="1603375"/>
            <a:chOff x="0" y="0"/>
            <a:chExt cx="1488" cy="1101"/>
          </a:xfrm>
        </p:grpSpPr>
        <p:sp>
          <p:nvSpPr>
            <p:cNvPr id="26656" name="Text Box 34"/>
            <p:cNvSpPr txBox="1">
              <a:spLocks noChangeArrowheads="1"/>
            </p:cNvSpPr>
            <p:nvPr/>
          </p:nvSpPr>
          <p:spPr bwMode="auto">
            <a:xfrm>
              <a:off x="96" y="45"/>
              <a:ext cx="912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26657" name="Text Box 35"/>
            <p:cNvSpPr txBox="1">
              <a:spLocks noChangeArrowheads="1"/>
            </p:cNvSpPr>
            <p:nvPr/>
          </p:nvSpPr>
          <p:spPr bwMode="auto">
            <a:xfrm>
              <a:off x="144" y="429"/>
              <a:ext cx="1296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26658" name="Text Box 36"/>
            <p:cNvSpPr txBox="1">
              <a:spLocks noChangeArrowheads="1"/>
            </p:cNvSpPr>
            <p:nvPr/>
          </p:nvSpPr>
          <p:spPr bwMode="auto">
            <a:xfrm>
              <a:off x="335" y="429"/>
              <a:ext cx="1009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26659" name="Text Box 37"/>
            <p:cNvSpPr txBox="1">
              <a:spLocks noChangeArrowheads="1"/>
            </p:cNvSpPr>
            <p:nvPr/>
          </p:nvSpPr>
          <p:spPr bwMode="auto">
            <a:xfrm>
              <a:off x="576" y="381"/>
              <a:ext cx="76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26660" name="Text Box 38"/>
            <p:cNvSpPr txBox="1">
              <a:spLocks noChangeArrowheads="1"/>
            </p:cNvSpPr>
            <p:nvPr/>
          </p:nvSpPr>
          <p:spPr bwMode="auto">
            <a:xfrm>
              <a:off x="576" y="189"/>
              <a:ext cx="912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26661" name="Text Box 39"/>
            <p:cNvSpPr txBox="1">
              <a:spLocks noChangeArrowheads="1"/>
            </p:cNvSpPr>
            <p:nvPr/>
          </p:nvSpPr>
          <p:spPr bwMode="auto">
            <a:xfrm>
              <a:off x="0" y="621"/>
              <a:ext cx="960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26662" name="Rectangle 40"/>
            <p:cNvSpPr>
              <a:spLocks noChangeArrowheads="1"/>
            </p:cNvSpPr>
            <p:nvPr/>
          </p:nvSpPr>
          <p:spPr bwMode="auto">
            <a:xfrm rot="10800000">
              <a:off x="569" y="849"/>
              <a:ext cx="27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>
                  <a:latin typeface="Times New Roman" panose="02020603050405020304" pitchFamily="18" charset="0"/>
                </a:rPr>
                <a:t>∟</a:t>
              </a:r>
            </a:p>
          </p:txBody>
        </p:sp>
        <p:sp>
          <p:nvSpPr>
            <p:cNvPr id="26663" name="Oval 41"/>
            <p:cNvSpPr>
              <a:spLocks noChangeArrowheads="1"/>
            </p:cNvSpPr>
            <p:nvPr/>
          </p:nvSpPr>
          <p:spPr bwMode="auto">
            <a:xfrm>
              <a:off x="258" y="0"/>
              <a:ext cx="798" cy="8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4" name="Line 42"/>
            <p:cNvSpPr>
              <a:spLocks noChangeShapeType="1"/>
            </p:cNvSpPr>
            <p:nvPr/>
          </p:nvSpPr>
          <p:spPr bwMode="auto">
            <a:xfrm>
              <a:off x="24" y="1017"/>
              <a:ext cx="1398" cy="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5" name="Line 43"/>
            <p:cNvSpPr>
              <a:spLocks noChangeShapeType="1"/>
            </p:cNvSpPr>
            <p:nvPr/>
          </p:nvSpPr>
          <p:spPr bwMode="auto">
            <a:xfrm>
              <a:off x="654" y="397"/>
              <a:ext cx="1" cy="62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6" name="Line 44"/>
            <p:cNvSpPr>
              <a:spLocks noChangeShapeType="1"/>
            </p:cNvSpPr>
            <p:nvPr/>
          </p:nvSpPr>
          <p:spPr bwMode="auto">
            <a:xfrm>
              <a:off x="654" y="397"/>
              <a:ext cx="294" cy="27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7" name="Rectangle 45"/>
            <p:cNvSpPr>
              <a:spLocks noChangeArrowheads="1"/>
            </p:cNvSpPr>
            <p:nvPr/>
          </p:nvSpPr>
          <p:spPr bwMode="auto">
            <a:xfrm>
              <a:off x="864" y="297"/>
              <a:ext cx="8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zh-CN" sz="27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6668" name="Rectangle 46"/>
            <p:cNvSpPr>
              <a:spLocks noChangeArrowheads="1"/>
            </p:cNvSpPr>
            <p:nvPr/>
          </p:nvSpPr>
          <p:spPr bwMode="auto">
            <a:xfrm>
              <a:off x="444" y="525"/>
              <a:ext cx="114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zh-CN" sz="27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6669" name="Oval 47"/>
            <p:cNvSpPr>
              <a:spLocks noChangeArrowheads="1"/>
            </p:cNvSpPr>
            <p:nvPr/>
          </p:nvSpPr>
          <p:spPr bwMode="auto">
            <a:xfrm>
              <a:off x="642" y="1005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0" name="Oval 48"/>
            <p:cNvSpPr>
              <a:spLocks noChangeArrowheads="1"/>
            </p:cNvSpPr>
            <p:nvPr/>
          </p:nvSpPr>
          <p:spPr bwMode="auto">
            <a:xfrm>
              <a:off x="642" y="385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1" name="Oval 49"/>
            <p:cNvSpPr>
              <a:spLocks noChangeArrowheads="1"/>
            </p:cNvSpPr>
            <p:nvPr/>
          </p:nvSpPr>
          <p:spPr bwMode="auto">
            <a:xfrm>
              <a:off x="936" y="65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36" name="Text Box 53"/>
          <p:cNvSpPr txBox="1">
            <a:spLocks noChangeArrowheads="1"/>
          </p:cNvSpPr>
          <p:nvPr/>
        </p:nvSpPr>
        <p:spPr bwMode="auto">
          <a:xfrm>
            <a:off x="1584325" y="5948363"/>
            <a:ext cx="2938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b="1"/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395288" y="5661025"/>
            <a:ext cx="178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数形结合：</a:t>
            </a:r>
          </a:p>
        </p:txBody>
      </p:sp>
      <p:sp>
        <p:nvSpPr>
          <p:cNvPr id="15415" name="Text Box 56"/>
          <p:cNvSpPr txBox="1">
            <a:spLocks noChangeArrowheads="1"/>
          </p:cNvSpPr>
          <p:nvPr/>
        </p:nvSpPr>
        <p:spPr bwMode="auto">
          <a:xfrm>
            <a:off x="1952625" y="5699125"/>
            <a:ext cx="1497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位置关系</a:t>
            </a:r>
          </a:p>
        </p:txBody>
      </p:sp>
      <p:sp>
        <p:nvSpPr>
          <p:cNvPr id="15416" name="Text Box 60"/>
          <p:cNvSpPr txBox="1">
            <a:spLocks noChangeArrowheads="1"/>
          </p:cNvSpPr>
          <p:nvPr/>
        </p:nvSpPr>
        <p:spPr bwMode="auto">
          <a:xfrm>
            <a:off x="4868863" y="5689600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数量关系</a:t>
            </a:r>
          </a:p>
        </p:txBody>
      </p:sp>
      <p:sp>
        <p:nvSpPr>
          <p:cNvPr id="26640" name="Text Box 62"/>
          <p:cNvSpPr txBox="1">
            <a:spLocks noChangeArrowheads="1"/>
          </p:cNvSpPr>
          <p:nvPr/>
        </p:nvSpPr>
        <p:spPr bwMode="auto">
          <a:xfrm>
            <a:off x="215900" y="1358900"/>
            <a:ext cx="7726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（用圆心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到直线的距离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与圆的半径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的关系来区分）</a:t>
            </a:r>
          </a:p>
        </p:txBody>
      </p:sp>
      <p:sp>
        <p:nvSpPr>
          <p:cNvPr id="15418" name="Line 65"/>
          <p:cNvSpPr>
            <a:spLocks noChangeShapeType="1"/>
          </p:cNvSpPr>
          <p:nvPr/>
        </p:nvSpPr>
        <p:spPr bwMode="auto">
          <a:xfrm>
            <a:off x="4140200" y="4230688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19" name="Line 66"/>
          <p:cNvSpPr>
            <a:spLocks noChangeShapeType="1"/>
          </p:cNvSpPr>
          <p:nvPr/>
        </p:nvSpPr>
        <p:spPr bwMode="auto">
          <a:xfrm flipH="1">
            <a:off x="3706813" y="4237038"/>
            <a:ext cx="8651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20" name="Line 67"/>
          <p:cNvSpPr>
            <a:spLocks noChangeShapeType="1"/>
          </p:cNvSpPr>
          <p:nvPr/>
        </p:nvSpPr>
        <p:spPr bwMode="auto">
          <a:xfrm>
            <a:off x="4094163" y="4816475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21" name="Line 68"/>
          <p:cNvSpPr>
            <a:spLocks noChangeShapeType="1"/>
          </p:cNvSpPr>
          <p:nvPr/>
        </p:nvSpPr>
        <p:spPr bwMode="auto">
          <a:xfrm flipH="1">
            <a:off x="3635375" y="4811713"/>
            <a:ext cx="8651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22" name="Line 69"/>
          <p:cNvSpPr>
            <a:spLocks noChangeShapeType="1"/>
          </p:cNvSpPr>
          <p:nvPr/>
        </p:nvSpPr>
        <p:spPr bwMode="auto">
          <a:xfrm>
            <a:off x="4094163" y="5410200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23" name="Line 70"/>
          <p:cNvSpPr>
            <a:spLocks noChangeShapeType="1"/>
          </p:cNvSpPr>
          <p:nvPr/>
        </p:nvSpPr>
        <p:spPr bwMode="auto">
          <a:xfrm flipH="1">
            <a:off x="3662363" y="5410200"/>
            <a:ext cx="8651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24" name="Line 72"/>
          <p:cNvSpPr>
            <a:spLocks noChangeShapeType="1"/>
          </p:cNvSpPr>
          <p:nvPr/>
        </p:nvSpPr>
        <p:spPr bwMode="auto">
          <a:xfrm>
            <a:off x="4148138" y="5876925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25" name="Line 73"/>
          <p:cNvSpPr>
            <a:spLocks noChangeShapeType="1"/>
          </p:cNvSpPr>
          <p:nvPr/>
        </p:nvSpPr>
        <p:spPr bwMode="auto">
          <a:xfrm flipH="1">
            <a:off x="3616325" y="5876925"/>
            <a:ext cx="8651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9" name="TextBox 62"/>
          <p:cNvSpPr txBox="1">
            <a:spLocks noChangeArrowheads="1"/>
          </p:cNvSpPr>
          <p:nvPr/>
        </p:nvSpPr>
        <p:spPr bwMode="auto">
          <a:xfrm>
            <a:off x="1663700" y="2525713"/>
            <a:ext cx="407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>
                <a:latin typeface="Times New Roman" panose="02020603050405020304" pitchFamily="18" charset="0"/>
              </a:rPr>
              <a:t>o</a:t>
            </a:r>
            <a:endParaRPr lang="en-US" altLang="zh-CN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50" name="TextBox 63"/>
          <p:cNvSpPr txBox="1">
            <a:spLocks noChangeArrowheads="1"/>
          </p:cNvSpPr>
          <p:nvPr/>
        </p:nvSpPr>
        <p:spPr bwMode="auto">
          <a:xfrm>
            <a:off x="3635375" y="2420938"/>
            <a:ext cx="360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>
                <a:latin typeface="Times New Roman" panose="02020603050405020304" pitchFamily="18" charset="0"/>
              </a:rPr>
              <a:t>o</a:t>
            </a:r>
            <a:endParaRPr lang="en-US" altLang="zh-CN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51" name="TextBox 64"/>
          <p:cNvSpPr txBox="1">
            <a:spLocks noChangeArrowheads="1"/>
          </p:cNvSpPr>
          <p:nvPr/>
        </p:nvSpPr>
        <p:spPr bwMode="auto">
          <a:xfrm>
            <a:off x="6156325" y="2205038"/>
            <a:ext cx="360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>
                <a:latin typeface="Times New Roman" panose="02020603050405020304" pitchFamily="18" charset="0"/>
              </a:rPr>
              <a:t>o</a:t>
            </a:r>
            <a:endParaRPr lang="en-US" altLang="zh-CN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29" name="Line 72"/>
          <p:cNvSpPr>
            <a:spLocks noChangeShapeType="1"/>
          </p:cNvSpPr>
          <p:nvPr/>
        </p:nvSpPr>
        <p:spPr bwMode="auto">
          <a:xfrm>
            <a:off x="6842125" y="5921375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30" name="Line 73"/>
          <p:cNvSpPr>
            <a:spLocks noChangeShapeType="1"/>
          </p:cNvSpPr>
          <p:nvPr/>
        </p:nvSpPr>
        <p:spPr bwMode="auto">
          <a:xfrm flipH="1">
            <a:off x="6310313" y="5921375"/>
            <a:ext cx="8651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31" name="Text Box 60"/>
          <p:cNvSpPr txBox="1">
            <a:spLocks noChangeArrowheads="1"/>
          </p:cNvSpPr>
          <p:nvPr/>
        </p:nvSpPr>
        <p:spPr bwMode="auto">
          <a:xfrm>
            <a:off x="7562850" y="5541963"/>
            <a:ext cx="11493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公共点个数</a:t>
            </a:r>
          </a:p>
        </p:txBody>
      </p:sp>
      <p:sp>
        <p:nvSpPr>
          <p:cNvPr id="26655" name="圆角矩形 31"/>
          <p:cNvSpPr>
            <a:spLocks noChangeArrowheads="1"/>
          </p:cNvSpPr>
          <p:nvPr/>
        </p:nvSpPr>
        <p:spPr bwMode="auto">
          <a:xfrm>
            <a:off x="492125" y="641350"/>
            <a:ext cx="1992313" cy="5016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要点归纳</a:t>
            </a:r>
          </a:p>
          <a:p>
            <a:pPr algn="ctr"/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utoUpdateAnimBg="0"/>
      <p:bldP spid="15370" grpId="0" autoUpdateAnimBg="0"/>
      <p:bldP spid="15372" grpId="0" autoUpdateAnimBg="0"/>
      <p:bldP spid="15414" grpId="0" autoUpdateAnimBg="0"/>
      <p:bldP spid="15415" grpId="0" autoUpdateAnimBg="0"/>
      <p:bldP spid="15416" grpId="0" autoUpdateAnimBg="0"/>
      <p:bldP spid="15418" grpId="0" animBg="1"/>
      <p:bldP spid="15419" grpId="0" animBg="1"/>
      <p:bldP spid="15420" grpId="0" animBg="1"/>
      <p:bldP spid="15421" grpId="0" animBg="1"/>
      <p:bldP spid="15422" grpId="0" animBg="1"/>
      <p:bldP spid="15423" grpId="0" animBg="1"/>
      <p:bldP spid="15424" grpId="0" animBg="1"/>
      <p:bldP spid="15425" grpId="0" animBg="1"/>
      <p:bldP spid="15429" grpId="0" animBg="1"/>
      <p:bldP spid="15430" grpId="0" animBg="1"/>
      <p:bldP spid="1543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142875" y="1244600"/>
            <a:ext cx="9007475" cy="1935163"/>
            <a:chOff x="0" y="0"/>
            <a:chExt cx="5565" cy="1219"/>
          </a:xfrm>
        </p:grpSpPr>
        <p:sp>
          <p:nvSpPr>
            <p:cNvPr id="27664" name="Text Box 3"/>
            <p:cNvSpPr txBox="1">
              <a:spLocks noChangeArrowheads="1"/>
            </p:cNvSpPr>
            <p:nvPr/>
          </p:nvSpPr>
          <p:spPr bwMode="auto">
            <a:xfrm>
              <a:off x="41" y="0"/>
              <a:ext cx="55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1.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已知圆的半径为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6cm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，设直线和圆心的距离为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：</a:t>
              </a:r>
            </a:p>
          </p:txBody>
        </p:sp>
        <p:sp>
          <p:nvSpPr>
            <p:cNvPr id="27665" name="Text Box 4"/>
            <p:cNvSpPr txBox="1">
              <a:spLocks noChangeArrowheads="1"/>
            </p:cNvSpPr>
            <p:nvPr/>
          </p:nvSpPr>
          <p:spPr bwMode="auto">
            <a:xfrm>
              <a:off x="45" y="931"/>
              <a:ext cx="53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若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=8cm ,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则直线与圆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______</a:t>
              </a:r>
              <a:r>
                <a:rPr lang="en-US" altLang="zh-CN" sz="24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 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直线与圆有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____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个公共点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lang="en-US" altLang="zh-CN" sz="2400" u="sng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  <p:sp>
          <p:nvSpPr>
            <p:cNvPr id="27666" name="Text Box 5"/>
            <p:cNvSpPr txBox="1">
              <a:spLocks noChangeArrowheads="1"/>
            </p:cNvSpPr>
            <p:nvPr/>
          </p:nvSpPr>
          <p:spPr bwMode="auto">
            <a:xfrm>
              <a:off x="45" y="661"/>
              <a:ext cx="55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若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=6cm ,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则直线与圆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______</a:t>
              </a:r>
              <a:r>
                <a:rPr lang="en-US" altLang="zh-CN" sz="24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 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直线与圆有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____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个公共点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lang="en-US" altLang="zh-CN" sz="2400" u="sng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  <p:sp>
          <p:nvSpPr>
            <p:cNvPr id="27667" name="Text Box 6"/>
            <p:cNvSpPr txBox="1">
              <a:spLocks noChangeArrowheads="1"/>
            </p:cNvSpPr>
            <p:nvPr/>
          </p:nvSpPr>
          <p:spPr bwMode="auto">
            <a:xfrm>
              <a:off x="0" y="336"/>
              <a:ext cx="54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若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=4cm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 ,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则直线与圆</a:t>
              </a:r>
              <a:r>
                <a:rPr lang="zh-CN" altLang="en-US" sz="2400" u="sng">
                  <a:latin typeface="黑体" panose="02010609060101010101" pitchFamily="49" charset="-122"/>
                  <a:ea typeface="黑体" panose="02010609060101010101" pitchFamily="49" charset="-122"/>
                </a:rPr>
                <a:t>　　　</a:t>
              </a:r>
              <a:r>
                <a:rPr lang="en-US" altLang="zh-CN" sz="24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 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直线与圆有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____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个公共点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.           </a:t>
              </a:r>
            </a:p>
          </p:txBody>
        </p:sp>
      </p:grpSp>
      <p:grpSp>
        <p:nvGrpSpPr>
          <p:cNvPr id="16391" name="Group 7"/>
          <p:cNvGrpSpPr/>
          <p:nvPr/>
        </p:nvGrpSpPr>
        <p:grpSpPr bwMode="auto">
          <a:xfrm>
            <a:off x="214313" y="3530600"/>
            <a:ext cx="8462962" cy="2605088"/>
            <a:chOff x="0" y="0"/>
            <a:chExt cx="5331" cy="1641"/>
          </a:xfrm>
        </p:grpSpPr>
        <p:sp>
          <p:nvSpPr>
            <p:cNvPr id="27662" name="Text Box 8"/>
            <p:cNvSpPr txBox="1">
              <a:spLocks noChangeArrowheads="1"/>
            </p:cNvSpPr>
            <p:nvPr/>
          </p:nvSpPr>
          <p:spPr bwMode="auto">
            <a:xfrm>
              <a:off x="135" y="1350"/>
              <a:ext cx="44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(3)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若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和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⊙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相交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则</a:t>
              </a:r>
              <a:r>
                <a:rPr lang="zh-CN" altLang="en-US" sz="2400" u="sng">
                  <a:latin typeface="黑体" panose="02010609060101010101" pitchFamily="49" charset="-122"/>
                  <a:ea typeface="黑体" panose="02010609060101010101" pitchFamily="49" charset="-122"/>
                </a:rPr>
                <a:t>               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sp>
          <p:nvSpPr>
            <p:cNvPr id="27663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5331" cy="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2.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已知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⊙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的半径为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5cm, 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圆心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与直线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的距离为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, 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根据条件</a:t>
              </a:r>
              <a:endParaRPr lang="en-US" sz="240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填写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的范围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   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(1)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若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和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⊙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相离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, 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则</a:t>
              </a:r>
              <a:r>
                <a:rPr lang="zh-CN" altLang="en-US" sz="2400" u="sng">
                  <a:latin typeface="黑体" panose="02010609060101010101" pitchFamily="49" charset="-122"/>
                  <a:ea typeface="黑体" panose="02010609060101010101" pitchFamily="49" charset="-122"/>
                </a:rPr>
                <a:t>             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;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   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(2)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若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和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⊙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相切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, 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则</a:t>
              </a:r>
              <a:r>
                <a:rPr lang="zh-CN" altLang="en-US" sz="2400" u="sng">
                  <a:latin typeface="黑体" panose="02010609060101010101" pitchFamily="49" charset="-122"/>
                  <a:ea typeface="黑体" panose="02010609060101010101" pitchFamily="49" charset="-122"/>
                </a:rPr>
                <a:t>            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;</a:t>
              </a:r>
            </a:p>
          </p:txBody>
        </p:sp>
      </p:grp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971925" y="1651000"/>
            <a:ext cx="906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922713" y="216535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924300" y="26701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786188" y="4602163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 &gt;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5cm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857625" y="5102225"/>
            <a:ext cx="1981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 =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5cm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714750" y="5602288"/>
            <a:ext cx="2376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0cm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≤d &lt;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5cm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6786563" y="17446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6804025" y="22383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6858000" y="2744788"/>
            <a:ext cx="26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27661" name="TextBox 64"/>
          <p:cNvSpPr txBox="1">
            <a:spLocks noChangeArrowheads="1"/>
          </p:cNvSpPr>
          <p:nvPr/>
        </p:nvSpPr>
        <p:spPr bwMode="auto">
          <a:xfrm>
            <a:off x="214313" y="673100"/>
            <a:ext cx="1414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练一练：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utoUpdateAnimBg="0"/>
      <p:bldP spid="16395" grpId="0" autoUpdateAnimBg="0"/>
      <p:bldP spid="16396" grpId="0" autoUpdateAnimBg="0"/>
      <p:bldP spid="16397" grpId="0" autoUpdateAnimBg="0"/>
      <p:bldP spid="16398" grpId="0" autoUpdateAnimBg="0"/>
      <p:bldP spid="16399" grpId="0" autoUpdateAnimBg="0"/>
      <p:bldP spid="16400" grpId="0" autoUpdateAnimBg="0"/>
      <p:bldP spid="16401" grpId="0" autoUpdateAnimBg="0"/>
      <p:bldP spid="1640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/>
          <p:nvPr/>
        </p:nvGrpSpPr>
        <p:grpSpPr bwMode="auto">
          <a:xfrm>
            <a:off x="850900" y="976313"/>
            <a:ext cx="242888" cy="263525"/>
            <a:chOff x="0" y="0"/>
            <a:chExt cx="349" cy="340"/>
          </a:xfrm>
        </p:grpSpPr>
        <p:sp>
          <p:nvSpPr>
            <p:cNvPr id="28691" name="MH_Other_9"/>
            <p:cNvSpPr>
              <a:spLocks noEditPoints="1"/>
            </p:cNvSpPr>
            <p:nvPr/>
          </p:nvSpPr>
          <p:spPr bwMode="auto">
            <a:xfrm>
              <a:off x="0" y="0"/>
              <a:ext cx="349" cy="340"/>
            </a:xfrm>
            <a:custGeom>
              <a:avLst/>
              <a:gdLst>
                <a:gd name="T0" fmla="*/ 339 w 108"/>
                <a:gd name="T1" fmla="*/ 302 h 107"/>
                <a:gd name="T2" fmla="*/ 246 w 108"/>
                <a:gd name="T3" fmla="*/ 210 h 107"/>
                <a:gd name="T4" fmla="*/ 268 w 108"/>
                <a:gd name="T5" fmla="*/ 133 h 107"/>
                <a:gd name="T6" fmla="*/ 136 w 108"/>
                <a:gd name="T7" fmla="*/ 0 h 107"/>
                <a:gd name="T8" fmla="*/ 0 w 108"/>
                <a:gd name="T9" fmla="*/ 133 h 107"/>
                <a:gd name="T10" fmla="*/ 136 w 108"/>
                <a:gd name="T11" fmla="*/ 264 h 107"/>
                <a:gd name="T12" fmla="*/ 213 w 108"/>
                <a:gd name="T13" fmla="*/ 241 h 107"/>
                <a:gd name="T14" fmla="*/ 307 w 108"/>
                <a:gd name="T15" fmla="*/ 334 h 107"/>
                <a:gd name="T16" fmla="*/ 323 w 108"/>
                <a:gd name="T17" fmla="*/ 340 h 107"/>
                <a:gd name="T18" fmla="*/ 339 w 108"/>
                <a:gd name="T19" fmla="*/ 334 h 107"/>
                <a:gd name="T20" fmla="*/ 339 w 108"/>
                <a:gd name="T21" fmla="*/ 302 h 107"/>
                <a:gd name="T22" fmla="*/ 23 w 108"/>
                <a:gd name="T23" fmla="*/ 133 h 107"/>
                <a:gd name="T24" fmla="*/ 136 w 108"/>
                <a:gd name="T25" fmla="*/ 22 h 107"/>
                <a:gd name="T26" fmla="*/ 246 w 108"/>
                <a:gd name="T27" fmla="*/ 133 h 107"/>
                <a:gd name="T28" fmla="*/ 136 w 108"/>
                <a:gd name="T29" fmla="*/ 241 h 107"/>
                <a:gd name="T30" fmla="*/ 23 w 108"/>
                <a:gd name="T31" fmla="*/ 133 h 10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2" name="MH_Other_10"/>
            <p:cNvSpPr/>
            <p:nvPr/>
          </p:nvSpPr>
          <p:spPr bwMode="auto">
            <a:xfrm>
              <a:off x="80" y="75"/>
              <a:ext cx="140" cy="140"/>
            </a:xfrm>
            <a:custGeom>
              <a:avLst/>
              <a:gdLst>
                <a:gd name="T0" fmla="*/ 127 w 43"/>
                <a:gd name="T1" fmla="*/ 57 h 44"/>
                <a:gd name="T2" fmla="*/ 81 w 43"/>
                <a:gd name="T3" fmla="*/ 57 h 44"/>
                <a:gd name="T4" fmla="*/ 81 w 43"/>
                <a:gd name="T5" fmla="*/ 13 h 44"/>
                <a:gd name="T6" fmla="*/ 68 w 43"/>
                <a:gd name="T7" fmla="*/ 0 h 44"/>
                <a:gd name="T8" fmla="*/ 59 w 43"/>
                <a:gd name="T9" fmla="*/ 13 h 44"/>
                <a:gd name="T10" fmla="*/ 59 w 43"/>
                <a:gd name="T11" fmla="*/ 57 h 44"/>
                <a:gd name="T12" fmla="*/ 10 w 43"/>
                <a:gd name="T13" fmla="*/ 57 h 44"/>
                <a:gd name="T14" fmla="*/ 0 w 43"/>
                <a:gd name="T15" fmla="*/ 70 h 44"/>
                <a:gd name="T16" fmla="*/ 10 w 43"/>
                <a:gd name="T17" fmla="*/ 83 h 44"/>
                <a:gd name="T18" fmla="*/ 59 w 43"/>
                <a:gd name="T19" fmla="*/ 83 h 44"/>
                <a:gd name="T20" fmla="*/ 59 w 43"/>
                <a:gd name="T21" fmla="*/ 127 h 44"/>
                <a:gd name="T22" fmla="*/ 68 w 43"/>
                <a:gd name="T23" fmla="*/ 140 h 44"/>
                <a:gd name="T24" fmla="*/ 81 w 43"/>
                <a:gd name="T25" fmla="*/ 127 h 44"/>
                <a:gd name="T26" fmla="*/ 81 w 43"/>
                <a:gd name="T27" fmla="*/ 83 h 44"/>
                <a:gd name="T28" fmla="*/ 127 w 43"/>
                <a:gd name="T29" fmla="*/ 83 h 44"/>
                <a:gd name="T30" fmla="*/ 140 w 43"/>
                <a:gd name="T31" fmla="*/ 70 h 44"/>
                <a:gd name="T32" fmla="*/ 127 w 43"/>
                <a:gd name="T33" fmla="*/ 57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3" h="44">
                  <a:moveTo>
                    <a:pt x="39" y="18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2"/>
                    <a:pt x="19" y="44"/>
                    <a:pt x="21" y="44"/>
                  </a:cubicBezTo>
                  <a:cubicBezTo>
                    <a:pt x="23" y="44"/>
                    <a:pt x="25" y="42"/>
                    <a:pt x="25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6"/>
                    <a:pt x="43" y="24"/>
                    <a:pt x="43" y="22"/>
                  </a:cubicBezTo>
                  <a:cubicBezTo>
                    <a:pt x="43" y="20"/>
                    <a:pt x="41" y="18"/>
                    <a:pt x="39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75" name="Group 5"/>
          <p:cNvGrpSpPr/>
          <p:nvPr/>
        </p:nvGrpSpPr>
        <p:grpSpPr bwMode="auto">
          <a:xfrm>
            <a:off x="6643688" y="3500438"/>
            <a:ext cx="2105025" cy="2736850"/>
            <a:chOff x="0" y="0"/>
            <a:chExt cx="1697" cy="2144"/>
          </a:xfrm>
        </p:grpSpPr>
        <p:grpSp>
          <p:nvGrpSpPr>
            <p:cNvPr id="28684" name="Group 6"/>
            <p:cNvGrpSpPr/>
            <p:nvPr/>
          </p:nvGrpSpPr>
          <p:grpSpPr bwMode="auto">
            <a:xfrm>
              <a:off x="0" y="0"/>
              <a:ext cx="1697" cy="1971"/>
              <a:chOff x="0" y="0"/>
              <a:chExt cx="1697" cy="1971"/>
            </a:xfrm>
          </p:grpSpPr>
          <p:sp>
            <p:nvSpPr>
              <p:cNvPr id="28687" name="AutoShape 5"/>
              <p:cNvSpPr>
                <a:spLocks noChangeArrowheads="1"/>
              </p:cNvSpPr>
              <p:nvPr/>
            </p:nvSpPr>
            <p:spPr bwMode="auto">
              <a:xfrm>
                <a:off x="338" y="192"/>
                <a:ext cx="1028" cy="1638"/>
              </a:xfrm>
              <a:prstGeom prst="rtTriangle">
                <a:avLst/>
              </a:prstGeom>
              <a:noFill/>
              <a:ln w="28575">
                <a:solidFill>
                  <a:srgbClr val="FF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88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4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8689" name="Text Box 7"/>
              <p:cNvSpPr txBox="1">
                <a:spLocks noChangeArrowheads="1"/>
              </p:cNvSpPr>
              <p:nvPr/>
            </p:nvSpPr>
            <p:spPr bwMode="auto">
              <a:xfrm>
                <a:off x="13" y="1574"/>
                <a:ext cx="328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8690" name="Text Box 8"/>
              <p:cNvSpPr txBox="1">
                <a:spLocks noChangeArrowheads="1"/>
              </p:cNvSpPr>
              <p:nvPr/>
            </p:nvSpPr>
            <p:spPr bwMode="auto">
              <a:xfrm>
                <a:off x="1357" y="1606"/>
                <a:ext cx="3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28685" name="Text Box 9"/>
            <p:cNvSpPr txBox="1">
              <a:spLocks noChangeArrowheads="1"/>
            </p:cNvSpPr>
            <p:nvPr/>
          </p:nvSpPr>
          <p:spPr bwMode="auto">
            <a:xfrm>
              <a:off x="13" y="960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7" rIns="91414" bIns="457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8686" name="Text Box 10"/>
            <p:cNvSpPr txBox="1">
              <a:spLocks noChangeArrowheads="1"/>
            </p:cNvSpPr>
            <p:nvPr/>
          </p:nvSpPr>
          <p:spPr bwMode="auto">
            <a:xfrm>
              <a:off x="770" y="1779"/>
              <a:ext cx="2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7" rIns="91414" bIns="457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285750" y="1239838"/>
            <a:ext cx="8462963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=90°，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=3cm，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=4cm，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以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为圆心，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为半径的圆与直线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有怎样的位置关系？为什么？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=2cm；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=2.4cm； (3)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=3cm．</a:t>
            </a:r>
          </a:p>
        </p:txBody>
      </p:sp>
      <p:sp>
        <p:nvSpPr>
          <p:cNvPr id="17422" name="Text Box 11"/>
          <p:cNvSpPr txBox="1">
            <a:spLocks noChangeArrowheads="1"/>
          </p:cNvSpPr>
          <p:nvPr/>
        </p:nvSpPr>
        <p:spPr bwMode="auto">
          <a:xfrm>
            <a:off x="285750" y="3914775"/>
            <a:ext cx="6067425" cy="1751013"/>
          </a:xfrm>
          <a:prstGeom prst="rect">
            <a:avLst/>
          </a:prstGeom>
          <a:noFill/>
          <a:ln w="28575">
            <a:solidFill>
              <a:srgbClr val="2E75B6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4" tIns="45707" rIns="91414" bIns="457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分析：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要了解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的位置关系，只要知道圆心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到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的距离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的关系．已知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，只需求出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到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的距离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7423" name="Group 15"/>
          <p:cNvGrpSpPr/>
          <p:nvPr/>
        </p:nvGrpSpPr>
        <p:grpSpPr bwMode="auto">
          <a:xfrm>
            <a:off x="7118350" y="4956175"/>
            <a:ext cx="1374775" cy="849313"/>
            <a:chOff x="0" y="0"/>
            <a:chExt cx="1161" cy="702"/>
          </a:xfrm>
        </p:grpSpPr>
        <p:sp>
          <p:nvSpPr>
            <p:cNvPr id="28680" name="Text Box 13"/>
            <p:cNvSpPr txBox="1">
              <a:spLocks noChangeArrowheads="1"/>
            </p:cNvSpPr>
            <p:nvPr/>
          </p:nvSpPr>
          <p:spPr bwMode="auto">
            <a:xfrm>
              <a:off x="817" y="0"/>
              <a:ext cx="34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28681" name="Group 17"/>
            <p:cNvGrpSpPr/>
            <p:nvPr/>
          </p:nvGrpSpPr>
          <p:grpSpPr bwMode="auto">
            <a:xfrm>
              <a:off x="0" y="166"/>
              <a:ext cx="749" cy="536"/>
              <a:chOff x="0" y="0"/>
              <a:chExt cx="749" cy="536"/>
            </a:xfrm>
          </p:grpSpPr>
          <p:sp>
            <p:nvSpPr>
              <p:cNvPr id="28682" name="Line 15"/>
              <p:cNvSpPr>
                <a:spLocks noChangeShapeType="1"/>
              </p:cNvSpPr>
              <p:nvPr/>
            </p:nvSpPr>
            <p:spPr bwMode="auto">
              <a:xfrm rot="21503141" flipV="1">
                <a:off x="0" y="98"/>
                <a:ext cx="749" cy="438"/>
              </a:xfrm>
              <a:prstGeom prst="line">
                <a:avLst/>
              </a:prstGeom>
              <a:noFill/>
              <a:ln w="38100" cap="rnd">
                <a:solidFill>
                  <a:srgbClr val="0000F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3" name="未知"/>
              <p:cNvSpPr/>
              <p:nvPr/>
            </p:nvSpPr>
            <p:spPr bwMode="auto">
              <a:xfrm rot="-7246165">
                <a:off x="549" y="-1"/>
                <a:ext cx="136" cy="137"/>
              </a:xfrm>
              <a:custGeom>
                <a:avLst/>
                <a:gdLst>
                  <a:gd name="T0" fmla="*/ 0 w 952"/>
                  <a:gd name="T1" fmla="*/ 0 h 227"/>
                  <a:gd name="T2" fmla="*/ 136 w 952"/>
                  <a:gd name="T3" fmla="*/ 0 h 227"/>
                  <a:gd name="T4" fmla="*/ 136 w 952"/>
                  <a:gd name="T5" fmla="*/ 137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52" h="227">
                    <a:moveTo>
                      <a:pt x="0" y="0"/>
                    </a:moveTo>
                    <a:lnTo>
                      <a:pt x="952" y="0"/>
                    </a:lnTo>
                    <a:lnTo>
                      <a:pt x="952" y="227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8679" name="圆角矩形 31"/>
          <p:cNvSpPr>
            <a:spLocks noChangeArrowheads="1"/>
          </p:cNvSpPr>
          <p:nvPr/>
        </p:nvSpPr>
        <p:spPr bwMode="auto">
          <a:xfrm>
            <a:off x="373063" y="641350"/>
            <a:ext cx="2038350" cy="5016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 bldLvl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11588" y="3176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7513" y="701675"/>
            <a:ext cx="51641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解：过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垂足为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93800" y="1270000"/>
            <a:ext cx="23193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93800" y="1885950"/>
            <a:ext cx="860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906588" y="44719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965325" y="1916113"/>
          <a:ext cx="18208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5" r:id="rId3" imgW="979805" imgH="254635" progId="Equation.DSMT4">
                  <p:embed/>
                </p:oleObj>
              </mc:Choice>
              <mc:Fallback>
                <p:oleObj r:id="rId3" imgW="979805" imgH="25463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1916113"/>
                        <a:ext cx="18208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811588" y="44719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3786188" y="1928813"/>
          <a:ext cx="13001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" r:id="rId5" imgW="687070" imgH="254635" progId="Equation.DSMT4">
                  <p:embed/>
                </p:oleObj>
              </mc:Choice>
              <mc:Fallback>
                <p:oleObj r:id="rId5" imgW="687070" imgH="2546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1928813"/>
                        <a:ext cx="1300162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086350" y="1919288"/>
            <a:ext cx="4492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042988" y="2408238"/>
            <a:ext cx="4270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根据三角形的面积公式有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296988" y="52339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1193800" y="2927350"/>
          <a:ext cx="27209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r:id="rId7" imgW="1538605" imgH="394335" progId="Equation.DSMT4">
                  <p:embed/>
                </p:oleObj>
              </mc:Choice>
              <mc:Fallback>
                <p:oleObj r:id="rId7" imgW="1538605" imgH="39433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2927350"/>
                        <a:ext cx="2720975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54038" y="37338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</a:p>
        </p:txBody>
      </p:sp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1042988" y="3633788"/>
          <a:ext cx="42703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8" r:id="rId9" imgW="2096135" imgH="393700" progId="Equation.DSMT4">
                  <p:embed/>
                </p:oleObj>
              </mc:Choice>
              <mc:Fallback>
                <p:oleObj r:id="rId9" imgW="2096135" imgH="393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633788"/>
                        <a:ext cx="42703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622300" y="4471988"/>
            <a:ext cx="4914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即圆心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到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的距离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=2.4cm.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742950" y="5043488"/>
            <a:ext cx="33480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=2cm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</p:txBody>
      </p:sp>
      <p:sp>
        <p:nvSpPr>
          <p:cNvPr id="18450" name="Oval 19"/>
          <p:cNvSpPr>
            <a:spLocks noChangeArrowheads="1"/>
          </p:cNvSpPr>
          <p:nvPr/>
        </p:nvSpPr>
        <p:spPr bwMode="auto">
          <a:xfrm>
            <a:off x="5580063" y="3879850"/>
            <a:ext cx="1447800" cy="14478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51" name="Text Box 21"/>
          <p:cNvSpPr txBox="1">
            <a:spLocks noChangeArrowheads="1"/>
          </p:cNvSpPr>
          <p:nvPr/>
        </p:nvSpPr>
        <p:spPr bwMode="auto">
          <a:xfrm>
            <a:off x="4078288" y="5075238"/>
            <a:ext cx="12350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&gt;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</p:txBody>
      </p:sp>
      <p:sp>
        <p:nvSpPr>
          <p:cNvPr id="18452" name="Text Box 22"/>
          <p:cNvSpPr txBox="1">
            <a:spLocks noChangeArrowheads="1"/>
          </p:cNvSpPr>
          <p:nvPr/>
        </p:nvSpPr>
        <p:spPr bwMode="auto">
          <a:xfrm>
            <a:off x="788988" y="5691188"/>
            <a:ext cx="3206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9717" name="Group 21"/>
          <p:cNvGrpSpPr/>
          <p:nvPr/>
        </p:nvGrpSpPr>
        <p:grpSpPr bwMode="auto">
          <a:xfrm rot="-18294">
            <a:off x="5821363" y="1787525"/>
            <a:ext cx="2649537" cy="3286125"/>
            <a:chOff x="0" y="0"/>
            <a:chExt cx="1669" cy="2070"/>
          </a:xfrm>
        </p:grpSpPr>
        <p:grpSp>
          <p:nvGrpSpPr>
            <p:cNvPr id="29724" name="Group 22"/>
            <p:cNvGrpSpPr/>
            <p:nvPr/>
          </p:nvGrpSpPr>
          <p:grpSpPr bwMode="auto">
            <a:xfrm>
              <a:off x="7" y="0"/>
              <a:ext cx="1662" cy="1897"/>
              <a:chOff x="0" y="0"/>
              <a:chExt cx="1662" cy="1897"/>
            </a:xfrm>
          </p:grpSpPr>
          <p:sp>
            <p:nvSpPr>
              <p:cNvPr id="29727" name="AutoShape 25"/>
              <p:cNvSpPr>
                <a:spLocks noChangeArrowheads="1"/>
              </p:cNvSpPr>
              <p:nvPr/>
            </p:nvSpPr>
            <p:spPr bwMode="auto">
              <a:xfrm>
                <a:off x="303" y="155"/>
                <a:ext cx="1028" cy="1638"/>
              </a:xfrm>
              <a:prstGeom prst="rtTriangle">
                <a:avLst/>
              </a:prstGeom>
              <a:noFill/>
              <a:ln w="28575">
                <a:solidFill>
                  <a:srgbClr val="FF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9728" name="Text Box 26"/>
              <p:cNvSpPr txBox="1">
                <a:spLocks noChangeArrowheads="1"/>
              </p:cNvSpPr>
              <p:nvPr/>
            </p:nvSpPr>
            <p:spPr bwMode="auto">
              <a:xfrm>
                <a:off x="41" y="0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9729" name="Text Box 27"/>
              <p:cNvSpPr txBox="1">
                <a:spLocks noChangeArrowheads="1"/>
              </p:cNvSpPr>
              <p:nvPr/>
            </p:nvSpPr>
            <p:spPr bwMode="auto">
              <a:xfrm>
                <a:off x="0" y="1574"/>
                <a:ext cx="25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29730" name="Text Box 28"/>
              <p:cNvSpPr txBox="1">
                <a:spLocks noChangeArrowheads="1"/>
              </p:cNvSpPr>
              <p:nvPr/>
            </p:nvSpPr>
            <p:spPr bwMode="auto">
              <a:xfrm>
                <a:off x="1322" y="1606"/>
                <a:ext cx="34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</p:grpSp>
        <p:sp>
          <p:nvSpPr>
            <p:cNvPr id="29725" name="Text Box 29"/>
            <p:cNvSpPr txBox="1">
              <a:spLocks noChangeArrowheads="1"/>
            </p:cNvSpPr>
            <p:nvPr/>
          </p:nvSpPr>
          <p:spPr bwMode="auto">
            <a:xfrm>
              <a:off x="0" y="960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7" rIns="91414" bIns="457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29726" name="Text Box 30"/>
            <p:cNvSpPr txBox="1">
              <a:spLocks noChangeArrowheads="1"/>
            </p:cNvSpPr>
            <p:nvPr/>
          </p:nvSpPr>
          <p:spPr bwMode="auto">
            <a:xfrm>
              <a:off x="757" y="1779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7" rIns="91414" bIns="457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</p:grpSp>
      <p:grpSp>
        <p:nvGrpSpPr>
          <p:cNvPr id="18461" name="Group 29"/>
          <p:cNvGrpSpPr/>
          <p:nvPr/>
        </p:nvGrpSpPr>
        <p:grpSpPr bwMode="auto">
          <a:xfrm>
            <a:off x="6342063" y="3546475"/>
            <a:ext cx="1663700" cy="1035050"/>
            <a:chOff x="0" y="0"/>
            <a:chExt cx="1048" cy="652"/>
          </a:xfrm>
        </p:grpSpPr>
        <p:sp>
          <p:nvSpPr>
            <p:cNvPr id="29720" name="Text Box 32"/>
            <p:cNvSpPr txBox="1">
              <a:spLocks noChangeArrowheads="1"/>
            </p:cNvSpPr>
            <p:nvPr/>
          </p:nvSpPr>
          <p:spPr bwMode="auto">
            <a:xfrm>
              <a:off x="791" y="0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grpSp>
          <p:nvGrpSpPr>
            <p:cNvPr id="29721" name="Group 31"/>
            <p:cNvGrpSpPr/>
            <p:nvPr/>
          </p:nvGrpSpPr>
          <p:grpSpPr bwMode="auto">
            <a:xfrm rot="-7246165">
              <a:off x="168" y="46"/>
              <a:ext cx="438" cy="774"/>
              <a:chOff x="0" y="0"/>
              <a:chExt cx="438" cy="774"/>
            </a:xfrm>
          </p:grpSpPr>
          <p:sp>
            <p:nvSpPr>
              <p:cNvPr id="29722" name="Line 34"/>
              <p:cNvSpPr>
                <a:spLocks noChangeShapeType="1"/>
              </p:cNvSpPr>
              <p:nvPr/>
            </p:nvSpPr>
            <p:spPr bwMode="auto">
              <a:xfrm rot="7149305" flipV="1">
                <a:off x="-156" y="144"/>
                <a:ext cx="749" cy="438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3" name="未知"/>
              <p:cNvSpPr/>
              <p:nvPr/>
            </p:nvSpPr>
            <p:spPr bwMode="auto">
              <a:xfrm>
                <a:off x="219" y="637"/>
                <a:ext cx="136" cy="137"/>
              </a:xfrm>
              <a:custGeom>
                <a:avLst/>
                <a:gdLst>
                  <a:gd name="T0" fmla="*/ 0 w 952"/>
                  <a:gd name="T1" fmla="*/ 0 h 227"/>
                  <a:gd name="T2" fmla="*/ 136 w 952"/>
                  <a:gd name="T3" fmla="*/ 0 h 227"/>
                  <a:gd name="T4" fmla="*/ 136 w 952"/>
                  <a:gd name="T5" fmla="*/ 137 h 2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52" h="227">
                    <a:moveTo>
                      <a:pt x="0" y="0"/>
                    </a:moveTo>
                    <a:lnTo>
                      <a:pt x="952" y="0"/>
                    </a:lnTo>
                    <a:lnTo>
                      <a:pt x="952" y="227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8466" name="Text Box 36"/>
          <p:cNvSpPr txBox="1">
            <a:spLocks noChangeArrowheads="1"/>
          </p:cNvSpPr>
          <p:nvPr/>
        </p:nvSpPr>
        <p:spPr bwMode="auto">
          <a:xfrm>
            <a:off x="6732588" y="3621088"/>
            <a:ext cx="433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9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bldLvl="0" animBg="1" autoUpdateAnimBg="0"/>
      <p:bldP spid="1846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9750" y="1246188"/>
            <a:ext cx="4146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=2.4cm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r.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6370638" y="1566863"/>
            <a:ext cx="1943100" cy="1871662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477963" y="1916113"/>
            <a:ext cx="3206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0725" name="Group 5"/>
          <p:cNvGrpSpPr/>
          <p:nvPr/>
        </p:nvGrpSpPr>
        <p:grpSpPr bwMode="auto">
          <a:xfrm>
            <a:off x="6869113" y="323850"/>
            <a:ext cx="2093912" cy="2687638"/>
            <a:chOff x="0" y="0"/>
            <a:chExt cx="1686" cy="2145"/>
          </a:xfrm>
        </p:grpSpPr>
        <p:grpSp>
          <p:nvGrpSpPr>
            <p:cNvPr id="30745" name="Group 6"/>
            <p:cNvGrpSpPr/>
            <p:nvPr/>
          </p:nvGrpSpPr>
          <p:grpSpPr bwMode="auto">
            <a:xfrm rot="-18294">
              <a:off x="0" y="0"/>
              <a:ext cx="1686" cy="2145"/>
              <a:chOff x="0" y="0"/>
              <a:chExt cx="1686" cy="2145"/>
            </a:xfrm>
          </p:grpSpPr>
          <p:grpSp>
            <p:nvGrpSpPr>
              <p:cNvPr id="30751" name="Group 7"/>
              <p:cNvGrpSpPr/>
              <p:nvPr/>
            </p:nvGrpSpPr>
            <p:grpSpPr bwMode="auto">
              <a:xfrm>
                <a:off x="8" y="0"/>
                <a:ext cx="1678" cy="1967"/>
                <a:chOff x="0" y="0"/>
                <a:chExt cx="1678" cy="1967"/>
              </a:xfrm>
            </p:grpSpPr>
            <p:sp>
              <p:nvSpPr>
                <p:cNvPr id="30754" name="AutoShape 13"/>
                <p:cNvSpPr>
                  <a:spLocks noChangeArrowheads="1"/>
                </p:cNvSpPr>
                <p:nvPr/>
              </p:nvSpPr>
              <p:spPr bwMode="auto">
                <a:xfrm>
                  <a:off x="320" y="197"/>
                  <a:ext cx="1028" cy="1638"/>
                </a:xfrm>
                <a:prstGeom prst="rtTriangle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075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2" y="0"/>
                  <a:ext cx="310" cy="3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14" tIns="45707" rIns="91414" bIns="4570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 i="1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3075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0" y="1546"/>
                  <a:ext cx="31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14" tIns="45707" rIns="91414" bIns="4570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 i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3075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338" y="1609"/>
                  <a:ext cx="340" cy="3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14" tIns="45707" rIns="91414" bIns="4570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  <p:sp>
            <p:nvSpPr>
              <p:cNvPr id="30752" name="Text Box 17"/>
              <p:cNvSpPr txBox="1">
                <a:spLocks noChangeArrowheads="1"/>
              </p:cNvSpPr>
              <p:nvPr/>
            </p:nvSpPr>
            <p:spPr bwMode="auto">
              <a:xfrm>
                <a:off x="0" y="961"/>
                <a:ext cx="269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30753" name="Text Box 18"/>
              <p:cNvSpPr txBox="1">
                <a:spLocks noChangeArrowheads="1"/>
              </p:cNvSpPr>
              <p:nvPr/>
            </p:nvSpPr>
            <p:spPr bwMode="auto">
              <a:xfrm>
                <a:off x="755" y="1781"/>
                <a:ext cx="269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30746" name="Group 14"/>
            <p:cNvGrpSpPr/>
            <p:nvPr/>
          </p:nvGrpSpPr>
          <p:grpSpPr bwMode="auto">
            <a:xfrm>
              <a:off x="335" y="1113"/>
              <a:ext cx="1091" cy="696"/>
              <a:chOff x="0" y="0"/>
              <a:chExt cx="1091" cy="696"/>
            </a:xfrm>
          </p:grpSpPr>
          <p:sp>
            <p:nvSpPr>
              <p:cNvPr id="30747" name="Text Box 20"/>
              <p:cNvSpPr txBox="1">
                <a:spLocks noChangeArrowheads="1"/>
              </p:cNvSpPr>
              <p:nvPr/>
            </p:nvSpPr>
            <p:spPr bwMode="auto">
              <a:xfrm>
                <a:off x="766" y="0"/>
                <a:ext cx="32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grpSp>
            <p:nvGrpSpPr>
              <p:cNvPr id="30748" name="Group 16"/>
              <p:cNvGrpSpPr/>
              <p:nvPr/>
            </p:nvGrpSpPr>
            <p:grpSpPr bwMode="auto">
              <a:xfrm rot="-7246165">
                <a:off x="167" y="91"/>
                <a:ext cx="438" cy="772"/>
                <a:chOff x="0" y="0"/>
                <a:chExt cx="438" cy="772"/>
              </a:xfrm>
            </p:grpSpPr>
            <p:sp>
              <p:nvSpPr>
                <p:cNvPr id="30749" name="Line 22"/>
                <p:cNvSpPr>
                  <a:spLocks noChangeShapeType="1"/>
                </p:cNvSpPr>
                <p:nvPr/>
              </p:nvSpPr>
              <p:spPr bwMode="auto">
                <a:xfrm rot="7149305" flipV="1">
                  <a:off x="-156" y="156"/>
                  <a:ext cx="749" cy="438"/>
                </a:xfrm>
                <a:prstGeom prst="line">
                  <a:avLst/>
                </a:prstGeom>
                <a:noFill/>
                <a:ln w="38100" cap="rnd">
                  <a:solidFill>
                    <a:schemeClr val="tx1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0" name="未知"/>
                <p:cNvSpPr/>
                <p:nvPr/>
              </p:nvSpPr>
              <p:spPr bwMode="auto">
                <a:xfrm>
                  <a:off x="227" y="635"/>
                  <a:ext cx="136" cy="137"/>
                </a:xfrm>
                <a:custGeom>
                  <a:avLst/>
                  <a:gdLst>
                    <a:gd name="T0" fmla="*/ 0 w 952"/>
                    <a:gd name="T1" fmla="*/ 0 h 227"/>
                    <a:gd name="T2" fmla="*/ 136 w 952"/>
                    <a:gd name="T3" fmla="*/ 0 h 227"/>
                    <a:gd name="T4" fmla="*/ 136 w 952"/>
                    <a:gd name="T5" fmla="*/ 137 h 22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52" h="227">
                      <a:moveTo>
                        <a:pt x="0" y="0"/>
                      </a:moveTo>
                      <a:lnTo>
                        <a:pt x="952" y="0"/>
                      </a:lnTo>
                      <a:lnTo>
                        <a:pt x="952" y="227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30726" name="Text Box 38"/>
          <p:cNvSpPr txBox="1">
            <a:spLocks noChangeArrowheads="1"/>
          </p:cNvSpPr>
          <p:nvPr/>
        </p:nvSpPr>
        <p:spPr bwMode="auto">
          <a:xfrm>
            <a:off x="6935788" y="990600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d</a:t>
            </a:r>
            <a:endParaRPr lang="en-US" altLang="zh-CN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76" name="Text Box 6"/>
          <p:cNvSpPr txBox="1">
            <a:spLocks noChangeArrowheads="1"/>
          </p:cNvSpPr>
          <p:nvPr/>
        </p:nvSpPr>
        <p:spPr bwMode="auto">
          <a:xfrm>
            <a:off x="539750" y="3940175"/>
            <a:ext cx="4346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=3cm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时，有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77" name="Text Box 8"/>
          <p:cNvSpPr txBox="1">
            <a:spLocks noChangeArrowheads="1"/>
          </p:cNvSpPr>
          <p:nvPr/>
        </p:nvSpPr>
        <p:spPr bwMode="auto">
          <a:xfrm>
            <a:off x="1022350" y="4510088"/>
            <a:ext cx="35623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因此，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78" name="Oval 9"/>
          <p:cNvSpPr>
            <a:spLocks noChangeArrowheads="1"/>
          </p:cNvSpPr>
          <p:nvPr/>
        </p:nvSpPr>
        <p:spPr bwMode="auto">
          <a:xfrm>
            <a:off x="5397500" y="4079875"/>
            <a:ext cx="2447925" cy="2376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grpSp>
        <p:nvGrpSpPr>
          <p:cNvPr id="19479" name="Group 23"/>
          <p:cNvGrpSpPr/>
          <p:nvPr/>
        </p:nvGrpSpPr>
        <p:grpSpPr bwMode="auto">
          <a:xfrm>
            <a:off x="6140450" y="3068638"/>
            <a:ext cx="2093913" cy="2686050"/>
            <a:chOff x="0" y="0"/>
            <a:chExt cx="1686" cy="2145"/>
          </a:xfrm>
        </p:grpSpPr>
        <p:grpSp>
          <p:nvGrpSpPr>
            <p:cNvPr id="30732" name="Group 24"/>
            <p:cNvGrpSpPr/>
            <p:nvPr/>
          </p:nvGrpSpPr>
          <p:grpSpPr bwMode="auto">
            <a:xfrm rot="-18294">
              <a:off x="0" y="0"/>
              <a:ext cx="1686" cy="2145"/>
              <a:chOff x="0" y="0"/>
              <a:chExt cx="1686" cy="2145"/>
            </a:xfrm>
          </p:grpSpPr>
          <p:grpSp>
            <p:nvGrpSpPr>
              <p:cNvPr id="30738" name="Group 25"/>
              <p:cNvGrpSpPr/>
              <p:nvPr/>
            </p:nvGrpSpPr>
            <p:grpSpPr bwMode="auto">
              <a:xfrm>
                <a:off x="8" y="0"/>
                <a:ext cx="1678" cy="1956"/>
                <a:chOff x="0" y="0"/>
                <a:chExt cx="1678" cy="1956"/>
              </a:xfrm>
            </p:grpSpPr>
            <p:sp>
              <p:nvSpPr>
                <p:cNvPr id="30741" name="AutoShape 27"/>
                <p:cNvSpPr>
                  <a:spLocks noChangeArrowheads="1"/>
                </p:cNvSpPr>
                <p:nvPr/>
              </p:nvSpPr>
              <p:spPr bwMode="auto">
                <a:xfrm>
                  <a:off x="320" y="197"/>
                  <a:ext cx="1028" cy="1638"/>
                </a:xfrm>
                <a:prstGeom prst="rtTriangle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400"/>
                </a:p>
              </p:txBody>
            </p:sp>
            <p:sp>
              <p:nvSpPr>
                <p:cNvPr id="3074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2" y="0"/>
                  <a:ext cx="310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14" tIns="45707" rIns="91414" bIns="4570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 i="1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3074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0" y="1573"/>
                  <a:ext cx="310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14" tIns="45707" rIns="91414" bIns="4570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 i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3074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338" y="1609"/>
                  <a:ext cx="340" cy="3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14" tIns="45707" rIns="91414" bIns="4570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  <p:sp>
            <p:nvSpPr>
              <p:cNvPr id="30739" name="Text Box 31"/>
              <p:cNvSpPr txBox="1">
                <a:spLocks noChangeArrowheads="1"/>
              </p:cNvSpPr>
              <p:nvPr/>
            </p:nvSpPr>
            <p:spPr bwMode="auto">
              <a:xfrm>
                <a:off x="0" y="961"/>
                <a:ext cx="269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30740" name="Text Box 32"/>
              <p:cNvSpPr txBox="1">
                <a:spLocks noChangeArrowheads="1"/>
              </p:cNvSpPr>
              <p:nvPr/>
            </p:nvSpPr>
            <p:spPr bwMode="auto">
              <a:xfrm>
                <a:off x="755" y="1781"/>
                <a:ext cx="269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30733" name="Group 32"/>
            <p:cNvGrpSpPr/>
            <p:nvPr/>
          </p:nvGrpSpPr>
          <p:grpSpPr bwMode="auto">
            <a:xfrm>
              <a:off x="335" y="1113"/>
              <a:ext cx="1090" cy="696"/>
              <a:chOff x="0" y="0"/>
              <a:chExt cx="1090" cy="696"/>
            </a:xfrm>
          </p:grpSpPr>
          <p:sp>
            <p:nvSpPr>
              <p:cNvPr id="30734" name="Text Box 34"/>
              <p:cNvSpPr txBox="1">
                <a:spLocks noChangeArrowheads="1"/>
              </p:cNvSpPr>
              <p:nvPr/>
            </p:nvSpPr>
            <p:spPr bwMode="auto">
              <a:xfrm>
                <a:off x="765" y="0"/>
                <a:ext cx="32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grpSp>
            <p:nvGrpSpPr>
              <p:cNvPr id="30735" name="Group 34"/>
              <p:cNvGrpSpPr/>
              <p:nvPr/>
            </p:nvGrpSpPr>
            <p:grpSpPr bwMode="auto">
              <a:xfrm rot="-7246165">
                <a:off x="167" y="91"/>
                <a:ext cx="438" cy="772"/>
                <a:chOff x="0" y="0"/>
                <a:chExt cx="438" cy="772"/>
              </a:xfrm>
            </p:grpSpPr>
            <p:sp>
              <p:nvSpPr>
                <p:cNvPr id="30736" name="Line 36"/>
                <p:cNvSpPr>
                  <a:spLocks noChangeShapeType="1"/>
                </p:cNvSpPr>
                <p:nvPr/>
              </p:nvSpPr>
              <p:spPr bwMode="auto">
                <a:xfrm rot="7149305" flipV="1">
                  <a:off x="-156" y="156"/>
                  <a:ext cx="749" cy="438"/>
                </a:xfrm>
                <a:prstGeom prst="line">
                  <a:avLst/>
                </a:prstGeom>
                <a:noFill/>
                <a:ln w="38100" cap="rnd">
                  <a:solidFill>
                    <a:schemeClr val="tx1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37" name="未知"/>
                <p:cNvSpPr/>
                <p:nvPr/>
              </p:nvSpPr>
              <p:spPr bwMode="auto">
                <a:xfrm>
                  <a:off x="227" y="635"/>
                  <a:ext cx="136" cy="137"/>
                </a:xfrm>
                <a:custGeom>
                  <a:avLst/>
                  <a:gdLst>
                    <a:gd name="T0" fmla="*/ 0 w 952"/>
                    <a:gd name="T1" fmla="*/ 0 h 227"/>
                    <a:gd name="T2" fmla="*/ 136 w 952"/>
                    <a:gd name="T3" fmla="*/ 0 h 227"/>
                    <a:gd name="T4" fmla="*/ 136 w 952"/>
                    <a:gd name="T5" fmla="*/ 137 h 22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52" h="227">
                      <a:moveTo>
                        <a:pt x="0" y="0"/>
                      </a:moveTo>
                      <a:lnTo>
                        <a:pt x="952" y="0"/>
                      </a:lnTo>
                      <a:lnTo>
                        <a:pt x="952" y="227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9493" name="Text Box 39"/>
          <p:cNvSpPr txBox="1">
            <a:spLocks noChangeArrowheads="1"/>
          </p:cNvSpPr>
          <p:nvPr/>
        </p:nvSpPr>
        <p:spPr bwMode="auto">
          <a:xfrm>
            <a:off x="6721475" y="4584700"/>
            <a:ext cx="4333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i="1">
                <a:latin typeface="Times New Roman" panose="02020603050405020304" pitchFamily="18" charset="0"/>
              </a:rPr>
              <a:t>d</a:t>
            </a:r>
            <a:endParaRPr lang="en-US" altLang="zh-CN" sz="32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ldLvl="0" animBg="1" autoUpdateAnimBg="0"/>
      <p:bldP spid="19460" grpId="0" autoUpdateAnimBg="0"/>
      <p:bldP spid="19476" grpId="0" autoUpdateAnimBg="0"/>
      <p:bldP spid="19477" grpId="0" autoUpdateAnimBg="0"/>
      <p:bldP spid="19478" grpId="0" bldLvl="0" animBg="1" autoUpdateAnimBg="0"/>
      <p:bldP spid="1949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211888" y="2819400"/>
            <a:ext cx="1130300" cy="1931988"/>
          </a:xfrm>
          <a:prstGeom prst="rtTriangle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47" name="Text Box 25"/>
          <p:cNvSpPr txBox="1">
            <a:spLocks noChangeArrowheads="1"/>
          </p:cNvSpPr>
          <p:nvPr/>
        </p:nvSpPr>
        <p:spPr bwMode="auto">
          <a:xfrm>
            <a:off x="7342188" y="4448175"/>
            <a:ext cx="37306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rgbClr val="FF33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1748" name="Text Box 26"/>
          <p:cNvSpPr txBox="1">
            <a:spLocks noChangeArrowheads="1"/>
          </p:cNvSpPr>
          <p:nvPr/>
        </p:nvSpPr>
        <p:spPr bwMode="auto">
          <a:xfrm>
            <a:off x="5902325" y="2306638"/>
            <a:ext cx="41275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rgbClr val="FF3399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1749" name="Text Box 27"/>
          <p:cNvSpPr txBox="1">
            <a:spLocks noChangeArrowheads="1"/>
          </p:cNvSpPr>
          <p:nvPr/>
        </p:nvSpPr>
        <p:spPr bwMode="auto">
          <a:xfrm>
            <a:off x="5854700" y="4448175"/>
            <a:ext cx="43338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rgbClr val="FF3399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1750" name="Text Box 28"/>
          <p:cNvSpPr txBox="1">
            <a:spLocks noChangeArrowheads="1"/>
          </p:cNvSpPr>
          <p:nvPr/>
        </p:nvSpPr>
        <p:spPr bwMode="auto">
          <a:xfrm>
            <a:off x="7342188" y="4448175"/>
            <a:ext cx="37306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rgbClr val="FF33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1751" name="Line 29"/>
          <p:cNvSpPr>
            <a:spLocks noChangeShapeType="1"/>
          </p:cNvSpPr>
          <p:nvPr/>
        </p:nvSpPr>
        <p:spPr bwMode="auto">
          <a:xfrm>
            <a:off x="6211888" y="4449763"/>
            <a:ext cx="238125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2" name="Line 30"/>
          <p:cNvSpPr>
            <a:spLocks noChangeShapeType="1"/>
          </p:cNvSpPr>
          <p:nvPr/>
        </p:nvSpPr>
        <p:spPr bwMode="auto">
          <a:xfrm>
            <a:off x="6450013" y="4449763"/>
            <a:ext cx="0" cy="301625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3" name="Line 31"/>
          <p:cNvSpPr>
            <a:spLocks noChangeShapeType="1"/>
          </p:cNvSpPr>
          <p:nvPr/>
        </p:nvSpPr>
        <p:spPr bwMode="auto">
          <a:xfrm flipV="1">
            <a:off x="6211888" y="4211638"/>
            <a:ext cx="838200" cy="539750"/>
          </a:xfrm>
          <a:prstGeom prst="line">
            <a:avLst/>
          </a:prstGeom>
          <a:noFill/>
          <a:ln w="57150" cap="rnd">
            <a:solidFill>
              <a:srgbClr val="0000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4" name="Text Box 32"/>
          <p:cNvSpPr txBox="1">
            <a:spLocks noChangeArrowheads="1"/>
          </p:cNvSpPr>
          <p:nvPr/>
        </p:nvSpPr>
        <p:spPr bwMode="auto">
          <a:xfrm>
            <a:off x="7102475" y="3967163"/>
            <a:ext cx="3968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500" b="1">
                <a:solidFill>
                  <a:srgbClr val="FF3399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1755" name="Line 33"/>
          <p:cNvSpPr>
            <a:spLocks noChangeShapeType="1"/>
          </p:cNvSpPr>
          <p:nvPr/>
        </p:nvSpPr>
        <p:spPr bwMode="auto">
          <a:xfrm>
            <a:off x="6908800" y="4279900"/>
            <a:ext cx="77788" cy="188913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6" name="Line 34"/>
          <p:cNvSpPr>
            <a:spLocks noChangeShapeType="1"/>
          </p:cNvSpPr>
          <p:nvPr/>
        </p:nvSpPr>
        <p:spPr bwMode="auto">
          <a:xfrm flipV="1">
            <a:off x="6986588" y="4402138"/>
            <a:ext cx="125412" cy="666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7" name="Text Box 35"/>
          <p:cNvSpPr txBox="1">
            <a:spLocks noChangeArrowheads="1"/>
          </p:cNvSpPr>
          <p:nvPr/>
        </p:nvSpPr>
        <p:spPr bwMode="auto">
          <a:xfrm>
            <a:off x="5854700" y="3727450"/>
            <a:ext cx="3508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1758" name="Text Box 36"/>
          <p:cNvSpPr txBox="1">
            <a:spLocks noChangeArrowheads="1"/>
          </p:cNvSpPr>
          <p:nvPr/>
        </p:nvSpPr>
        <p:spPr bwMode="auto">
          <a:xfrm>
            <a:off x="7027863" y="3467100"/>
            <a:ext cx="35083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1759" name="Text Box 37"/>
          <p:cNvSpPr txBox="1">
            <a:spLocks noChangeArrowheads="1"/>
          </p:cNvSpPr>
          <p:nvPr/>
        </p:nvSpPr>
        <p:spPr bwMode="auto">
          <a:xfrm>
            <a:off x="6688138" y="4689475"/>
            <a:ext cx="35083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1760" name="Text Box 40"/>
          <p:cNvSpPr txBox="1">
            <a:spLocks noChangeArrowheads="1"/>
          </p:cNvSpPr>
          <p:nvPr/>
        </p:nvSpPr>
        <p:spPr bwMode="auto">
          <a:xfrm>
            <a:off x="409575" y="615950"/>
            <a:ext cx="78835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2E75B6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变式题: </a:t>
            </a:r>
            <a:r>
              <a:rPr lang="zh-CN" altLang="en-US" sz="2800" b="1">
                <a:solidFill>
                  <a:srgbClr val="1F4E7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en-US" altLang="zh-CN" sz="2800" b="1">
              <a:solidFill>
                <a:srgbClr val="1F4E7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</a:rPr>
              <a:t>Rt△ABC,∠C=90°AC=3cm，BC=4cm，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以</a:t>
            </a:r>
            <a:r>
              <a:rPr lang="zh-CN" altLang="en-US" sz="2800">
                <a:latin typeface="Times New Roman" panose="02020603050405020304" pitchFamily="18" charset="0"/>
              </a:rPr>
              <a:t>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为圆心画圆</a:t>
            </a:r>
            <a:r>
              <a:rPr lang="zh-CN" altLang="en-US" sz="2800">
                <a:latin typeface="Times New Roman" panose="02020603050405020304" pitchFamily="18" charset="0"/>
              </a:rPr>
              <a:t>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当半径</a:t>
            </a:r>
            <a:r>
              <a:rPr lang="zh-CN" altLang="en-US" sz="2800">
                <a:latin typeface="Times New Roman" panose="02020603050405020304" pitchFamily="18" charset="0"/>
              </a:rPr>
              <a:t>r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为何值时</a:t>
            </a:r>
            <a:r>
              <a:rPr lang="zh-CN" altLang="en-US" sz="2800">
                <a:latin typeface="Times New Roman" panose="02020603050405020304" pitchFamily="18" charset="0"/>
              </a:rPr>
              <a:t>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圆</a:t>
            </a:r>
            <a:r>
              <a:rPr lang="en-US" altLang="zh-CN" sz="2800">
                <a:latin typeface="Times New Roman" panose="02020603050405020304" pitchFamily="18" charset="0"/>
              </a:rPr>
              <a:t>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线段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没有公共点</a:t>
            </a:r>
            <a:r>
              <a:rPr lang="zh-CN" altLang="en-US" sz="2800">
                <a:latin typeface="Times New Roman" panose="02020603050405020304" pitchFamily="18" charset="0"/>
              </a:rPr>
              <a:t>？</a:t>
            </a:r>
            <a:endParaRPr lang="en-US" sz="2800">
              <a:latin typeface="Times New Roman" panose="02020603050405020304" pitchFamily="18" charset="0"/>
            </a:endParaRPr>
          </a:p>
        </p:txBody>
      </p:sp>
      <p:sp>
        <p:nvSpPr>
          <p:cNvPr id="20497" name="Text Box 6"/>
          <p:cNvSpPr txBox="1">
            <a:spLocks noChangeArrowheads="1"/>
          </p:cNvSpPr>
          <p:nvPr/>
        </p:nvSpPr>
        <p:spPr bwMode="auto">
          <a:xfrm>
            <a:off x="409575" y="3267075"/>
            <a:ext cx="53594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＜r＜2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cm或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⊙C与线段AB没有公共点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1"/>
          <p:cNvSpPr>
            <a:spLocks noChangeArrowheads="1"/>
          </p:cNvSpPr>
          <p:nvPr/>
        </p:nvSpPr>
        <p:spPr bwMode="auto">
          <a:xfrm>
            <a:off x="271463" y="539750"/>
            <a:ext cx="8705850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3058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Rt△ABC,∠C=</a:t>
            </a:r>
            <a:r>
              <a:rPr lang="zh-CN" altLang="en-US" sz="2400"/>
              <a:t>90°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，AC=3cm，BC=4cm，以C为圆心画圆，当半径r为何值时，圆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zh-CN" altLang="en-US" sz="28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AB有一个公共点？当半径r为何值时，圆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zh-CN" altLang="en-US" sz="28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AB有两个公共点？</a:t>
            </a:r>
          </a:p>
        </p:txBody>
      </p:sp>
      <p:sp>
        <p:nvSpPr>
          <p:cNvPr id="32771" name="AutoShape 2"/>
          <p:cNvSpPr>
            <a:spLocks noChangeArrowheads="1"/>
          </p:cNvSpPr>
          <p:nvPr/>
        </p:nvSpPr>
        <p:spPr bwMode="auto">
          <a:xfrm>
            <a:off x="928688" y="3390900"/>
            <a:ext cx="1130300" cy="1931988"/>
          </a:xfrm>
          <a:prstGeom prst="rtTriangle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2" name="Text Box 25"/>
          <p:cNvSpPr txBox="1">
            <a:spLocks noChangeArrowheads="1"/>
          </p:cNvSpPr>
          <p:nvPr/>
        </p:nvSpPr>
        <p:spPr bwMode="auto">
          <a:xfrm>
            <a:off x="2058988" y="5019675"/>
            <a:ext cx="37306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rgbClr val="FF33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2773" name="Text Box 26"/>
          <p:cNvSpPr txBox="1">
            <a:spLocks noChangeArrowheads="1"/>
          </p:cNvSpPr>
          <p:nvPr/>
        </p:nvSpPr>
        <p:spPr bwMode="auto">
          <a:xfrm>
            <a:off x="785813" y="2828925"/>
            <a:ext cx="41275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rgbClr val="FF3399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2774" name="Text Box 27"/>
          <p:cNvSpPr txBox="1">
            <a:spLocks noChangeArrowheads="1"/>
          </p:cNvSpPr>
          <p:nvPr/>
        </p:nvSpPr>
        <p:spPr bwMode="auto">
          <a:xfrm>
            <a:off x="571500" y="5019675"/>
            <a:ext cx="43338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rgbClr val="FF3399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2775" name="Text Box 28"/>
          <p:cNvSpPr txBox="1">
            <a:spLocks noChangeArrowheads="1"/>
          </p:cNvSpPr>
          <p:nvPr/>
        </p:nvSpPr>
        <p:spPr bwMode="auto">
          <a:xfrm>
            <a:off x="2058988" y="5019675"/>
            <a:ext cx="37306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rgbClr val="FF33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2776" name="Line 29"/>
          <p:cNvSpPr>
            <a:spLocks noChangeShapeType="1"/>
          </p:cNvSpPr>
          <p:nvPr/>
        </p:nvSpPr>
        <p:spPr bwMode="auto">
          <a:xfrm>
            <a:off x="928688" y="5021263"/>
            <a:ext cx="238125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7" name="Line 30"/>
          <p:cNvSpPr>
            <a:spLocks noChangeShapeType="1"/>
          </p:cNvSpPr>
          <p:nvPr/>
        </p:nvSpPr>
        <p:spPr bwMode="auto">
          <a:xfrm>
            <a:off x="1166813" y="5021263"/>
            <a:ext cx="0" cy="301625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8" name="Line 31"/>
          <p:cNvSpPr>
            <a:spLocks noChangeShapeType="1"/>
          </p:cNvSpPr>
          <p:nvPr/>
        </p:nvSpPr>
        <p:spPr bwMode="auto">
          <a:xfrm flipV="1">
            <a:off x="928688" y="4783138"/>
            <a:ext cx="838200" cy="539750"/>
          </a:xfrm>
          <a:prstGeom prst="line">
            <a:avLst/>
          </a:prstGeom>
          <a:noFill/>
          <a:ln w="57150" cap="rnd">
            <a:solidFill>
              <a:srgbClr val="0000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9" name="Text Box 32"/>
          <p:cNvSpPr txBox="1">
            <a:spLocks noChangeArrowheads="1"/>
          </p:cNvSpPr>
          <p:nvPr/>
        </p:nvSpPr>
        <p:spPr bwMode="auto">
          <a:xfrm>
            <a:off x="1819275" y="4538663"/>
            <a:ext cx="3968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500" b="1">
                <a:solidFill>
                  <a:srgbClr val="FF3399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2780" name="Line 33"/>
          <p:cNvSpPr>
            <a:spLocks noChangeShapeType="1"/>
          </p:cNvSpPr>
          <p:nvPr/>
        </p:nvSpPr>
        <p:spPr bwMode="auto">
          <a:xfrm>
            <a:off x="1625600" y="4851400"/>
            <a:ext cx="77788" cy="188913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1" name="Line 34"/>
          <p:cNvSpPr>
            <a:spLocks noChangeShapeType="1"/>
          </p:cNvSpPr>
          <p:nvPr/>
        </p:nvSpPr>
        <p:spPr bwMode="auto">
          <a:xfrm flipV="1">
            <a:off x="1703388" y="4973638"/>
            <a:ext cx="125412" cy="666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2" name="Text Box 35"/>
          <p:cNvSpPr txBox="1">
            <a:spLocks noChangeArrowheads="1"/>
          </p:cNvSpPr>
          <p:nvPr/>
        </p:nvSpPr>
        <p:spPr bwMode="auto">
          <a:xfrm>
            <a:off x="571500" y="4298950"/>
            <a:ext cx="3508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2783" name="Text Box 36"/>
          <p:cNvSpPr txBox="1">
            <a:spLocks noChangeArrowheads="1"/>
          </p:cNvSpPr>
          <p:nvPr/>
        </p:nvSpPr>
        <p:spPr bwMode="auto">
          <a:xfrm>
            <a:off x="1744663" y="4038600"/>
            <a:ext cx="35083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2784" name="Text Box 37"/>
          <p:cNvSpPr txBox="1">
            <a:spLocks noChangeArrowheads="1"/>
          </p:cNvSpPr>
          <p:nvPr/>
        </p:nvSpPr>
        <p:spPr bwMode="auto">
          <a:xfrm>
            <a:off x="1404938" y="5260975"/>
            <a:ext cx="35083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1521" name="Text Box 6"/>
          <p:cNvSpPr txBox="1">
            <a:spLocks noChangeArrowheads="1"/>
          </p:cNvSpPr>
          <p:nvPr/>
        </p:nvSpPr>
        <p:spPr bwMode="auto">
          <a:xfrm>
            <a:off x="2432050" y="3049588"/>
            <a:ext cx="60007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r=2.4cm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&lt;r</a:t>
            </a:r>
            <a:r>
              <a:rPr lang="zh-CN" altLang="en-US">
                <a:solidFill>
                  <a:srgbClr val="FF0000"/>
                </a:solidFill>
              </a:rPr>
              <a:t>≤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cm时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⊙C与线段AB有一个公共点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1522" name="Text Box 6"/>
          <p:cNvSpPr txBox="1">
            <a:spLocks noChangeArrowheads="1"/>
          </p:cNvSpPr>
          <p:nvPr/>
        </p:nvSpPr>
        <p:spPr bwMode="auto">
          <a:xfrm>
            <a:off x="2432050" y="4500563"/>
            <a:ext cx="600075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305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3058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2.4cm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＜r≤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 时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⊙C与线段AB有两公共点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1" grpId="0" autoUpdateAnimBg="0"/>
      <p:bldP spid="2152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E75B6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>
              <a:solidFill>
                <a:srgbClr val="2E75B6"/>
              </a:solidFill>
            </a:endParaRPr>
          </a:p>
        </p:txBody>
      </p:sp>
      <p:sp>
        <p:nvSpPr>
          <p:cNvPr id="33795" name="Oval 2"/>
          <p:cNvSpPr>
            <a:spLocks noChangeArrowheads="1"/>
          </p:cNvSpPr>
          <p:nvPr/>
        </p:nvSpPr>
        <p:spPr bwMode="auto">
          <a:xfrm>
            <a:off x="1044575" y="1863725"/>
            <a:ext cx="1008063" cy="1081088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796" name="Line 3"/>
          <p:cNvSpPr>
            <a:spLocks noChangeShapeType="1"/>
          </p:cNvSpPr>
          <p:nvPr/>
        </p:nvSpPr>
        <p:spPr bwMode="auto">
          <a:xfrm>
            <a:off x="828675" y="1289050"/>
            <a:ext cx="0" cy="20891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1403350" y="2060575"/>
            <a:ext cx="677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33798" name="Oval 5"/>
          <p:cNvSpPr>
            <a:spLocks noChangeArrowheads="1"/>
          </p:cNvSpPr>
          <p:nvPr/>
        </p:nvSpPr>
        <p:spPr bwMode="auto">
          <a:xfrm>
            <a:off x="3708400" y="1792288"/>
            <a:ext cx="1079500" cy="10795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 flipH="1">
            <a:off x="3276600" y="1647825"/>
            <a:ext cx="1871663" cy="13684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0" name="Rectangle 7"/>
          <p:cNvSpPr>
            <a:spLocks noChangeArrowheads="1"/>
          </p:cNvSpPr>
          <p:nvPr/>
        </p:nvSpPr>
        <p:spPr bwMode="auto">
          <a:xfrm>
            <a:off x="4103688" y="1979613"/>
            <a:ext cx="677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33801" name="Oval 8"/>
          <p:cNvSpPr>
            <a:spLocks noChangeArrowheads="1"/>
          </p:cNvSpPr>
          <p:nvPr/>
        </p:nvSpPr>
        <p:spPr bwMode="auto">
          <a:xfrm>
            <a:off x="6659563" y="1720850"/>
            <a:ext cx="1152525" cy="1081088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802" name="Line 9"/>
          <p:cNvSpPr>
            <a:spLocks noChangeShapeType="1"/>
          </p:cNvSpPr>
          <p:nvPr/>
        </p:nvSpPr>
        <p:spPr bwMode="auto">
          <a:xfrm flipH="1">
            <a:off x="6011863" y="1216025"/>
            <a:ext cx="1512887" cy="14620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3" name="Rectangle 10"/>
          <p:cNvSpPr>
            <a:spLocks noChangeArrowheads="1"/>
          </p:cNvSpPr>
          <p:nvPr/>
        </p:nvSpPr>
        <p:spPr bwMode="auto">
          <a:xfrm>
            <a:off x="7102475" y="1898650"/>
            <a:ext cx="677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33804" name="Oval 11"/>
          <p:cNvSpPr>
            <a:spLocks noChangeArrowheads="1"/>
          </p:cNvSpPr>
          <p:nvPr/>
        </p:nvSpPr>
        <p:spPr bwMode="auto">
          <a:xfrm>
            <a:off x="1331913" y="4100513"/>
            <a:ext cx="1006475" cy="1006475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805" name="Line 12"/>
          <p:cNvSpPr>
            <a:spLocks noChangeShapeType="1"/>
          </p:cNvSpPr>
          <p:nvPr/>
        </p:nvSpPr>
        <p:spPr bwMode="auto">
          <a:xfrm flipV="1">
            <a:off x="539750" y="4386263"/>
            <a:ext cx="237490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6" name="Rectangle 13"/>
          <p:cNvSpPr>
            <a:spLocks noChangeArrowheads="1"/>
          </p:cNvSpPr>
          <p:nvPr/>
        </p:nvSpPr>
        <p:spPr bwMode="auto">
          <a:xfrm>
            <a:off x="1698625" y="4256088"/>
            <a:ext cx="677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33807" name="Oval 14"/>
          <p:cNvSpPr>
            <a:spLocks noChangeArrowheads="1"/>
          </p:cNvSpPr>
          <p:nvPr/>
        </p:nvSpPr>
        <p:spPr bwMode="auto">
          <a:xfrm>
            <a:off x="3797300" y="4152900"/>
            <a:ext cx="1006475" cy="1008063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808" name="Line 15"/>
          <p:cNvSpPr>
            <a:spLocks noChangeShapeType="1"/>
          </p:cNvSpPr>
          <p:nvPr/>
        </p:nvSpPr>
        <p:spPr bwMode="auto">
          <a:xfrm flipH="1">
            <a:off x="4338638" y="4170363"/>
            <a:ext cx="1727200" cy="7191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9" name="Rectangle 16"/>
          <p:cNvSpPr>
            <a:spLocks noChangeArrowheads="1"/>
          </p:cNvSpPr>
          <p:nvPr/>
        </p:nvSpPr>
        <p:spPr bwMode="auto">
          <a:xfrm>
            <a:off x="4117975" y="4311650"/>
            <a:ext cx="677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593725" y="695325"/>
            <a:ext cx="58594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看图判断直线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☉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的位置关系？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1258888" y="1289050"/>
            <a:ext cx="538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3995738" y="1217613"/>
            <a:ext cx="538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6524625" y="1206500"/>
            <a:ext cx="538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258888" y="3522663"/>
            <a:ext cx="538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924300" y="3522663"/>
            <a:ext cx="538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(5)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828675" y="3089275"/>
            <a:ext cx="10715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3689350" y="3089275"/>
            <a:ext cx="10715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6661150" y="3016250"/>
            <a:ext cx="10715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116013" y="5251450"/>
            <a:ext cx="10715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3940175" y="4441825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22557" name="Line 15"/>
          <p:cNvSpPr>
            <a:spLocks noChangeShapeType="1"/>
          </p:cNvSpPr>
          <p:nvPr/>
        </p:nvSpPr>
        <p:spPr bwMode="auto">
          <a:xfrm flipH="1">
            <a:off x="3579813" y="4576763"/>
            <a:ext cx="1512887" cy="6207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2558" name="Group 30"/>
          <p:cNvGrpSpPr/>
          <p:nvPr/>
        </p:nvGrpSpPr>
        <p:grpSpPr bwMode="auto">
          <a:xfrm>
            <a:off x="5867400" y="3900488"/>
            <a:ext cx="2808288" cy="1133475"/>
            <a:chOff x="0" y="0"/>
            <a:chExt cx="3523" cy="1003"/>
          </a:xfrm>
        </p:grpSpPr>
        <p:pic>
          <p:nvPicPr>
            <p:cNvPr id="33824" name="Picture 36" descr="1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523" cy="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25" name="Text Box 37"/>
            <p:cNvSpPr txBox="1">
              <a:spLocks noChangeArrowheads="1"/>
            </p:cNvSpPr>
            <p:nvPr/>
          </p:nvSpPr>
          <p:spPr bwMode="auto">
            <a:xfrm>
              <a:off x="373" y="187"/>
              <a:ext cx="2789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chemeClr val="hlink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注意</a:t>
              </a:r>
              <a:r>
                <a:rPr lang="zh-CN" altLang="en-US">
                  <a:latin typeface="黑体" panose="02010609060101010101" pitchFamily="49" charset="-122"/>
                  <a:ea typeface="黑体" panose="02010609060101010101" pitchFamily="49" charset="-122"/>
                </a:rPr>
                <a:t>：直线是可以无限延伸的</a:t>
              </a:r>
              <a:r>
                <a:rPr lang="zh-CN" altLang="en-US">
                  <a:solidFill>
                    <a:srgbClr val="00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．</a:t>
              </a:r>
            </a:p>
          </p:txBody>
        </p:sp>
      </p:grpSp>
      <p:sp>
        <p:nvSpPr>
          <p:cNvPr id="22561" name="Text Box 27"/>
          <p:cNvSpPr txBox="1">
            <a:spLocks noChangeArrowheads="1"/>
          </p:cNvSpPr>
          <p:nvPr/>
        </p:nvSpPr>
        <p:spPr bwMode="auto">
          <a:xfrm>
            <a:off x="3740150" y="5238750"/>
            <a:ext cx="10715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2" grpId="0" autoUpdateAnimBg="0"/>
      <p:bldP spid="22553" grpId="0" autoUpdateAnimBg="0"/>
      <p:bldP spid="22554" grpId="0" autoUpdateAnimBg="0"/>
      <p:bldP spid="22555" grpId="0" autoUpdateAnimBg="0"/>
      <p:bldP spid="22556" grpId="0" autoUpdateAnimBg="0"/>
      <p:bldP spid="22556" grpId="1" autoUpdateAnimBg="0"/>
      <p:bldP spid="22557" grpId="0" animBg="1"/>
      <p:bldP spid="2256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7"/>
          <p:cNvSpPr txBox="1">
            <a:spLocks noChangeArrowheads="1"/>
          </p:cNvSpPr>
          <p:nvPr/>
        </p:nvSpPr>
        <p:spPr bwMode="auto">
          <a:xfrm>
            <a:off x="277813" y="530225"/>
            <a:ext cx="8751887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直线和圆相交，圆的半径为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圆心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到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直线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的距离为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则有（   ）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A.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&lt; 5     B.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&gt; 5   C.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= 5    D.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≥ 5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☉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的最大弦长为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若圆心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到直线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的距离为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=5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则直线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☉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</a:t>
            </a:r>
            <a:r>
              <a:rPr lang="en-US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☉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的半径为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上的一点到圆心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的距离是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则直线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☉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的位置关系是（   ）</a:t>
            </a:r>
            <a:endParaRPr 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A.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相交或相切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B.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相交或相离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C.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相切或相离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D.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上三种情况都有可能</a:t>
            </a:r>
          </a:p>
        </p:txBody>
      </p:sp>
      <p:sp>
        <p:nvSpPr>
          <p:cNvPr id="23555" name="TextBox 48"/>
          <p:cNvSpPr txBox="1">
            <a:spLocks noChangeArrowheads="1"/>
          </p:cNvSpPr>
          <p:nvPr/>
        </p:nvSpPr>
        <p:spPr bwMode="auto">
          <a:xfrm>
            <a:off x="2312988" y="1320800"/>
            <a:ext cx="4508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556" name="TextBox 53"/>
          <p:cNvSpPr txBox="1">
            <a:spLocks noChangeArrowheads="1"/>
          </p:cNvSpPr>
          <p:nvPr/>
        </p:nvSpPr>
        <p:spPr bwMode="auto">
          <a:xfrm>
            <a:off x="3419475" y="3213100"/>
            <a:ext cx="9604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</a:p>
        </p:txBody>
      </p:sp>
      <p:sp>
        <p:nvSpPr>
          <p:cNvPr id="23557" name="TextBox 14"/>
          <p:cNvSpPr txBox="1">
            <a:spLocks noChangeArrowheads="1"/>
          </p:cNvSpPr>
          <p:nvPr/>
        </p:nvSpPr>
        <p:spPr bwMode="auto">
          <a:xfrm>
            <a:off x="5048250" y="4492625"/>
            <a:ext cx="473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850" y="1743075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/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点和圆的位置关系有几种？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6372225" y="2895600"/>
            <a:ext cx="10668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i="1">
                <a:solidFill>
                  <a:srgbClr val="FF00FF"/>
                </a:solidFill>
                <a:latin typeface="Times New Roman" panose="02020603050405020304" pitchFamily="18" charset="0"/>
                <a:ea typeface="楷体_GB2312" pitchFamily="1" charset="-122"/>
              </a:rPr>
              <a:t>d</a:t>
            </a:r>
            <a:r>
              <a:rPr lang="zh-CN" altLang="en-US" sz="4000" b="1">
                <a:solidFill>
                  <a:srgbClr val="FF00FF"/>
                </a:solidFill>
                <a:latin typeface="Times New Roman" panose="02020603050405020304" pitchFamily="18" charset="0"/>
                <a:ea typeface="楷体_GB2312" pitchFamily="1" charset="-122"/>
              </a:rPr>
              <a:t>&lt;</a:t>
            </a:r>
            <a:r>
              <a:rPr lang="zh-CN" altLang="en-US" sz="4000" b="1" i="1">
                <a:solidFill>
                  <a:srgbClr val="FF00FF"/>
                </a:solidFill>
                <a:latin typeface="Times New Roman" panose="02020603050405020304" pitchFamily="18" charset="0"/>
                <a:ea typeface="楷体_GB2312" pitchFamily="1" charset="-122"/>
              </a:rPr>
              <a:t>r 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6372225" y="4048125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i="1">
                <a:solidFill>
                  <a:srgbClr val="FF00FF"/>
                </a:solidFill>
                <a:latin typeface="Times New Roman" panose="02020603050405020304" pitchFamily="18" charset="0"/>
                <a:ea typeface="楷体_GB2312" pitchFamily="1" charset="-122"/>
              </a:rPr>
              <a:t>d=r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6372225" y="5343525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i="1">
                <a:solidFill>
                  <a:srgbClr val="FF00FF"/>
                </a:solidFill>
                <a:latin typeface="Times New Roman" panose="02020603050405020304" pitchFamily="18" charset="0"/>
                <a:ea typeface="楷体_GB2312" pitchFamily="1" charset="-122"/>
              </a:rPr>
              <a:t>d&gt;r</a:t>
            </a:r>
          </a:p>
        </p:txBody>
      </p:sp>
      <p:sp>
        <p:nvSpPr>
          <p:cNvPr id="6150" name="Rectangle 15"/>
          <p:cNvSpPr>
            <a:spLocks noChangeArrowheads="1"/>
          </p:cNvSpPr>
          <p:nvPr/>
        </p:nvSpPr>
        <p:spPr bwMode="auto">
          <a:xfrm>
            <a:off x="5408613" y="1238250"/>
            <a:ext cx="34607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/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用数量关系如何来</a:t>
            </a:r>
          </a:p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判断呢？</a:t>
            </a:r>
          </a:p>
        </p:txBody>
      </p:sp>
      <p:grpSp>
        <p:nvGrpSpPr>
          <p:cNvPr id="6151" name="Group 7"/>
          <p:cNvGrpSpPr/>
          <p:nvPr/>
        </p:nvGrpSpPr>
        <p:grpSpPr bwMode="auto">
          <a:xfrm>
            <a:off x="212725" y="2319338"/>
            <a:ext cx="4789488" cy="1457325"/>
            <a:chOff x="0" y="0"/>
            <a:chExt cx="3017" cy="918"/>
          </a:xfrm>
        </p:grpSpPr>
        <p:sp>
          <p:nvSpPr>
            <p:cNvPr id="17442" name="Rectangle 3"/>
            <p:cNvSpPr>
              <a:spLocks noChangeArrowheads="1"/>
            </p:cNvSpPr>
            <p:nvPr/>
          </p:nvSpPr>
          <p:spPr bwMode="auto">
            <a:xfrm>
              <a:off x="0" y="322"/>
              <a:ext cx="163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/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⑴点在圆内</a:t>
              </a:r>
            </a:p>
          </p:txBody>
        </p:sp>
        <p:pic>
          <p:nvPicPr>
            <p:cNvPr id="17443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81" y="0"/>
              <a:ext cx="936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416" name="Group 10"/>
          <p:cNvGrpSpPr/>
          <p:nvPr/>
        </p:nvGrpSpPr>
        <p:grpSpPr bwMode="auto">
          <a:xfrm>
            <a:off x="3708400" y="2392363"/>
            <a:ext cx="609600" cy="1006475"/>
            <a:chOff x="0" y="0"/>
            <a:chExt cx="384" cy="634"/>
          </a:xfrm>
        </p:grpSpPr>
        <p:sp>
          <p:nvSpPr>
            <p:cNvPr id="17440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38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6000">
                  <a:solidFill>
                    <a:srgbClr val="FF0066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17441" name="Text Box 17"/>
            <p:cNvSpPr txBox="1">
              <a:spLocks noChangeArrowheads="1"/>
            </p:cNvSpPr>
            <p:nvPr/>
          </p:nvSpPr>
          <p:spPr bwMode="auto">
            <a:xfrm>
              <a:off x="45" y="45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b="1">
                  <a:latin typeface="Calibri" panose="020F0502020204030204" pitchFamily="34" charset="0"/>
                </a:rPr>
                <a:t>P</a:t>
              </a:r>
            </a:p>
          </p:txBody>
        </p:sp>
      </p:grpSp>
      <p:sp>
        <p:nvSpPr>
          <p:cNvPr id="6157" name="Line 21"/>
          <p:cNvSpPr>
            <a:spLocks noChangeShapeType="1"/>
          </p:cNvSpPr>
          <p:nvPr/>
        </p:nvSpPr>
        <p:spPr bwMode="auto">
          <a:xfrm>
            <a:off x="3851275" y="2895600"/>
            <a:ext cx="3603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158" name="Group 14"/>
          <p:cNvGrpSpPr/>
          <p:nvPr/>
        </p:nvGrpSpPr>
        <p:grpSpPr bwMode="auto">
          <a:xfrm>
            <a:off x="250825" y="3687763"/>
            <a:ext cx="4605338" cy="1457325"/>
            <a:chOff x="0" y="0"/>
            <a:chExt cx="2901" cy="918"/>
          </a:xfrm>
        </p:grpSpPr>
        <p:sp>
          <p:nvSpPr>
            <p:cNvPr id="17438" name="Rectangle 4"/>
            <p:cNvSpPr>
              <a:spLocks noChangeArrowheads="1"/>
            </p:cNvSpPr>
            <p:nvPr/>
          </p:nvSpPr>
          <p:spPr bwMode="auto">
            <a:xfrm>
              <a:off x="0" y="205"/>
              <a:ext cx="15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/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⑵点在圆上</a:t>
              </a:r>
            </a:p>
          </p:txBody>
        </p:sp>
        <p:pic>
          <p:nvPicPr>
            <p:cNvPr id="17439" name="Picture 1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65" y="0"/>
              <a:ext cx="936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419" name="Group 17"/>
          <p:cNvGrpSpPr/>
          <p:nvPr/>
        </p:nvGrpSpPr>
        <p:grpSpPr bwMode="auto">
          <a:xfrm>
            <a:off x="3059113" y="3832225"/>
            <a:ext cx="827087" cy="1006475"/>
            <a:chOff x="0" y="0"/>
            <a:chExt cx="521" cy="634"/>
          </a:xfrm>
        </p:grpSpPr>
        <p:sp>
          <p:nvSpPr>
            <p:cNvPr id="17436" name="Text Box 13"/>
            <p:cNvSpPr txBox="1">
              <a:spLocks noChangeArrowheads="1"/>
            </p:cNvSpPr>
            <p:nvPr/>
          </p:nvSpPr>
          <p:spPr bwMode="auto">
            <a:xfrm>
              <a:off x="137" y="0"/>
              <a:ext cx="38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6000">
                  <a:solidFill>
                    <a:srgbClr val="FF0066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17437" name="Text Box 18"/>
            <p:cNvSpPr txBox="1">
              <a:spLocks noChangeArrowheads="1"/>
            </p:cNvSpPr>
            <p:nvPr/>
          </p:nvSpPr>
          <p:spPr bwMode="auto">
            <a:xfrm>
              <a:off x="0" y="227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b="1">
                  <a:latin typeface="Calibri" panose="020F0502020204030204" pitchFamily="34" charset="0"/>
                </a:rPr>
                <a:t>P</a:t>
              </a:r>
            </a:p>
          </p:txBody>
        </p:sp>
      </p:grpSp>
      <p:grpSp>
        <p:nvGrpSpPr>
          <p:cNvPr id="6164" name="Group 20"/>
          <p:cNvGrpSpPr/>
          <p:nvPr/>
        </p:nvGrpSpPr>
        <p:grpSpPr bwMode="auto">
          <a:xfrm>
            <a:off x="228600" y="5056188"/>
            <a:ext cx="4676775" cy="1457325"/>
            <a:chOff x="0" y="0"/>
            <a:chExt cx="2946" cy="918"/>
          </a:xfrm>
        </p:grpSpPr>
        <p:sp>
          <p:nvSpPr>
            <p:cNvPr id="17434" name="Rectangle 5"/>
            <p:cNvSpPr>
              <a:spLocks noChangeArrowheads="1"/>
            </p:cNvSpPr>
            <p:nvPr/>
          </p:nvSpPr>
          <p:spPr bwMode="auto">
            <a:xfrm>
              <a:off x="0" y="114"/>
              <a:ext cx="15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/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⑶点在圆外</a:t>
              </a:r>
            </a:p>
          </p:txBody>
        </p:sp>
        <p:pic>
          <p:nvPicPr>
            <p:cNvPr id="17435" name="Picture 1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10" y="0"/>
              <a:ext cx="936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421" name="Group 23"/>
          <p:cNvGrpSpPr/>
          <p:nvPr/>
        </p:nvGrpSpPr>
        <p:grpSpPr bwMode="auto">
          <a:xfrm>
            <a:off x="2700338" y="5678488"/>
            <a:ext cx="682625" cy="1006475"/>
            <a:chOff x="0" y="0"/>
            <a:chExt cx="430" cy="634"/>
          </a:xfrm>
        </p:grpSpPr>
        <p:sp>
          <p:nvSpPr>
            <p:cNvPr id="17432" name="Text Box 14"/>
            <p:cNvSpPr txBox="1">
              <a:spLocks noChangeArrowheads="1"/>
            </p:cNvSpPr>
            <p:nvPr/>
          </p:nvSpPr>
          <p:spPr bwMode="auto">
            <a:xfrm>
              <a:off x="46" y="0"/>
              <a:ext cx="38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6000">
                  <a:solidFill>
                    <a:srgbClr val="FF0066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17433" name="Text Box 19"/>
            <p:cNvSpPr txBox="1">
              <a:spLocks noChangeArrowheads="1"/>
            </p:cNvSpPr>
            <p:nvPr/>
          </p:nvSpPr>
          <p:spPr bwMode="auto">
            <a:xfrm>
              <a:off x="0" y="124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b="1">
                  <a:latin typeface="Calibri" panose="020F0502020204030204" pitchFamily="34" charset="0"/>
                </a:rPr>
                <a:t>P</a:t>
              </a:r>
            </a:p>
          </p:txBody>
        </p:sp>
      </p:grpSp>
      <p:sp>
        <p:nvSpPr>
          <p:cNvPr id="6170" name="Text Box 27"/>
          <p:cNvSpPr txBox="1">
            <a:spLocks noChangeArrowheads="1"/>
          </p:cNvSpPr>
          <p:nvPr/>
        </p:nvSpPr>
        <p:spPr bwMode="auto">
          <a:xfrm>
            <a:off x="6443663" y="2176463"/>
            <a:ext cx="1871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Calibri" panose="020F0502020204030204" pitchFamily="34" charset="0"/>
              </a:rPr>
              <a:t>(令OP=</a:t>
            </a:r>
            <a:r>
              <a:rPr lang="zh-CN" altLang="en-US" sz="2800" b="1" i="1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r>
              <a:rPr lang="zh-CN" altLang="en-US" sz="2800" b="1">
                <a:solidFill>
                  <a:srgbClr val="FF0000"/>
                </a:solidFill>
                <a:latin typeface="Calibri" panose="020F0502020204030204" pitchFamily="34" charset="0"/>
              </a:rPr>
              <a:t> )</a:t>
            </a:r>
          </a:p>
        </p:txBody>
      </p:sp>
      <p:sp>
        <p:nvSpPr>
          <p:cNvPr id="6171" name="Line 30"/>
          <p:cNvSpPr>
            <a:spLocks noChangeShapeType="1"/>
          </p:cNvSpPr>
          <p:nvPr/>
        </p:nvSpPr>
        <p:spPr bwMode="auto">
          <a:xfrm flipV="1">
            <a:off x="2987675" y="5776913"/>
            <a:ext cx="11509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72" name="Line 37"/>
          <p:cNvSpPr>
            <a:spLocks noChangeShapeType="1"/>
          </p:cNvSpPr>
          <p:nvPr/>
        </p:nvSpPr>
        <p:spPr bwMode="auto">
          <a:xfrm>
            <a:off x="3492500" y="4335463"/>
            <a:ext cx="57467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73" name="AutoShape 41"/>
          <p:cNvSpPr>
            <a:spLocks noChangeArrowheads="1"/>
          </p:cNvSpPr>
          <p:nvPr/>
        </p:nvSpPr>
        <p:spPr bwMode="auto">
          <a:xfrm>
            <a:off x="5148263" y="3184525"/>
            <a:ext cx="719137" cy="215900"/>
          </a:xfrm>
          <a:prstGeom prst="leftRightArrow">
            <a:avLst>
              <a:gd name="adj1" fmla="val 50000"/>
              <a:gd name="adj2" fmla="val 660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174" name="AutoShape 42"/>
          <p:cNvSpPr>
            <a:spLocks noChangeArrowheads="1"/>
          </p:cNvSpPr>
          <p:nvPr/>
        </p:nvSpPr>
        <p:spPr bwMode="auto">
          <a:xfrm>
            <a:off x="5219700" y="4335463"/>
            <a:ext cx="647700" cy="215900"/>
          </a:xfrm>
          <a:prstGeom prst="leftRightArrow">
            <a:avLst>
              <a:gd name="adj1" fmla="val 50000"/>
              <a:gd name="adj2" fmla="val 59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175" name="AutoShape 43"/>
          <p:cNvSpPr>
            <a:spLocks noChangeArrowheads="1"/>
          </p:cNvSpPr>
          <p:nvPr/>
        </p:nvSpPr>
        <p:spPr bwMode="auto">
          <a:xfrm>
            <a:off x="5219700" y="5632450"/>
            <a:ext cx="647700" cy="215900"/>
          </a:xfrm>
          <a:prstGeom prst="leftRightArrow">
            <a:avLst>
              <a:gd name="adj1" fmla="val 50000"/>
              <a:gd name="adj2" fmla="val 59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7428" name="矩形 80"/>
          <p:cNvSpPr>
            <a:spLocks noChangeArrowheads="1"/>
          </p:cNvSpPr>
          <p:nvPr/>
        </p:nvSpPr>
        <p:spPr bwMode="auto">
          <a:xfrm>
            <a:off x="179388" y="188913"/>
            <a:ext cx="2116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</a:p>
        </p:txBody>
      </p:sp>
      <p:grpSp>
        <p:nvGrpSpPr>
          <p:cNvPr id="6177" name="Group 33"/>
          <p:cNvGrpSpPr/>
          <p:nvPr/>
        </p:nvGrpSpPr>
        <p:grpSpPr bwMode="auto">
          <a:xfrm>
            <a:off x="420688" y="754063"/>
            <a:ext cx="1592262" cy="660400"/>
            <a:chOff x="0" y="0"/>
            <a:chExt cx="4104456" cy="547624"/>
          </a:xfrm>
        </p:grpSpPr>
        <p:sp>
          <p:nvSpPr>
            <p:cNvPr id="17430" name="圆角矩形 43"/>
            <p:cNvSpPr>
              <a:spLocks noChangeArrowheads="1"/>
            </p:cNvSpPr>
            <p:nvPr/>
          </p:nvSpPr>
          <p:spPr bwMode="auto">
            <a:xfrm>
              <a:off x="0" y="0"/>
              <a:ext cx="4104456" cy="54762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0099FF"/>
              </a:solidFill>
              <a:round/>
            </a:ln>
          </p:spPr>
          <p:txBody>
            <a:bodyPr/>
            <a:lstStyle/>
            <a:p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31" name="文本框 19"/>
            <p:cNvSpPr txBox="1">
              <a:spLocks noChangeArrowheads="1"/>
            </p:cNvSpPr>
            <p:nvPr/>
          </p:nvSpPr>
          <p:spPr bwMode="auto">
            <a:xfrm>
              <a:off x="63371" y="83199"/>
              <a:ext cx="3967888" cy="381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知识准备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  <p:bldP spid="6149" grpId="0" autoUpdateAnimBg="0"/>
      <p:bldP spid="6150" grpId="0" autoUpdateAnimBg="0"/>
      <p:bldP spid="6157" grpId="0" animBg="1"/>
      <p:bldP spid="6170" grpId="0" autoUpdateAnimBg="0"/>
      <p:bldP spid="6171" grpId="0" animBg="1"/>
      <p:bldP spid="6172" grpId="0" animBg="1"/>
      <p:bldP spid="6173" grpId="0" bldLvl="0" animBg="1" autoUpdateAnimBg="0"/>
      <p:bldP spid="6174" grpId="0" bldLvl="0" animBg="1" autoUpdateAnimBg="0"/>
      <p:bldP spid="6175" grpId="0" bldLvl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/>
          <p:nvPr/>
        </p:nvGrpSpPr>
        <p:grpSpPr bwMode="auto">
          <a:xfrm>
            <a:off x="850900" y="976313"/>
            <a:ext cx="242888" cy="263525"/>
            <a:chOff x="0" y="0"/>
            <a:chExt cx="349" cy="340"/>
          </a:xfrm>
        </p:grpSpPr>
        <p:sp>
          <p:nvSpPr>
            <p:cNvPr id="35864" name="MH_Other_9"/>
            <p:cNvSpPr>
              <a:spLocks noEditPoints="1"/>
            </p:cNvSpPr>
            <p:nvPr/>
          </p:nvSpPr>
          <p:spPr bwMode="auto">
            <a:xfrm>
              <a:off x="0" y="0"/>
              <a:ext cx="349" cy="340"/>
            </a:xfrm>
            <a:custGeom>
              <a:avLst/>
              <a:gdLst>
                <a:gd name="T0" fmla="*/ 339 w 108"/>
                <a:gd name="T1" fmla="*/ 302 h 107"/>
                <a:gd name="T2" fmla="*/ 246 w 108"/>
                <a:gd name="T3" fmla="*/ 210 h 107"/>
                <a:gd name="T4" fmla="*/ 268 w 108"/>
                <a:gd name="T5" fmla="*/ 133 h 107"/>
                <a:gd name="T6" fmla="*/ 136 w 108"/>
                <a:gd name="T7" fmla="*/ 0 h 107"/>
                <a:gd name="T8" fmla="*/ 0 w 108"/>
                <a:gd name="T9" fmla="*/ 133 h 107"/>
                <a:gd name="T10" fmla="*/ 136 w 108"/>
                <a:gd name="T11" fmla="*/ 264 h 107"/>
                <a:gd name="T12" fmla="*/ 213 w 108"/>
                <a:gd name="T13" fmla="*/ 241 h 107"/>
                <a:gd name="T14" fmla="*/ 307 w 108"/>
                <a:gd name="T15" fmla="*/ 334 h 107"/>
                <a:gd name="T16" fmla="*/ 323 w 108"/>
                <a:gd name="T17" fmla="*/ 340 h 107"/>
                <a:gd name="T18" fmla="*/ 339 w 108"/>
                <a:gd name="T19" fmla="*/ 334 h 107"/>
                <a:gd name="T20" fmla="*/ 339 w 108"/>
                <a:gd name="T21" fmla="*/ 302 h 107"/>
                <a:gd name="T22" fmla="*/ 23 w 108"/>
                <a:gd name="T23" fmla="*/ 133 h 107"/>
                <a:gd name="T24" fmla="*/ 136 w 108"/>
                <a:gd name="T25" fmla="*/ 22 h 107"/>
                <a:gd name="T26" fmla="*/ 246 w 108"/>
                <a:gd name="T27" fmla="*/ 133 h 107"/>
                <a:gd name="T28" fmla="*/ 136 w 108"/>
                <a:gd name="T29" fmla="*/ 241 h 107"/>
                <a:gd name="T30" fmla="*/ 23 w 108"/>
                <a:gd name="T31" fmla="*/ 133 h 10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5" name="MH_Other_10"/>
            <p:cNvSpPr/>
            <p:nvPr/>
          </p:nvSpPr>
          <p:spPr bwMode="auto">
            <a:xfrm>
              <a:off x="80" y="75"/>
              <a:ext cx="140" cy="140"/>
            </a:xfrm>
            <a:custGeom>
              <a:avLst/>
              <a:gdLst>
                <a:gd name="T0" fmla="*/ 127 w 43"/>
                <a:gd name="T1" fmla="*/ 57 h 44"/>
                <a:gd name="T2" fmla="*/ 81 w 43"/>
                <a:gd name="T3" fmla="*/ 57 h 44"/>
                <a:gd name="T4" fmla="*/ 81 w 43"/>
                <a:gd name="T5" fmla="*/ 13 h 44"/>
                <a:gd name="T6" fmla="*/ 68 w 43"/>
                <a:gd name="T7" fmla="*/ 0 h 44"/>
                <a:gd name="T8" fmla="*/ 59 w 43"/>
                <a:gd name="T9" fmla="*/ 13 h 44"/>
                <a:gd name="T10" fmla="*/ 59 w 43"/>
                <a:gd name="T11" fmla="*/ 57 h 44"/>
                <a:gd name="T12" fmla="*/ 10 w 43"/>
                <a:gd name="T13" fmla="*/ 57 h 44"/>
                <a:gd name="T14" fmla="*/ 0 w 43"/>
                <a:gd name="T15" fmla="*/ 70 h 44"/>
                <a:gd name="T16" fmla="*/ 10 w 43"/>
                <a:gd name="T17" fmla="*/ 83 h 44"/>
                <a:gd name="T18" fmla="*/ 59 w 43"/>
                <a:gd name="T19" fmla="*/ 83 h 44"/>
                <a:gd name="T20" fmla="*/ 59 w 43"/>
                <a:gd name="T21" fmla="*/ 127 h 44"/>
                <a:gd name="T22" fmla="*/ 68 w 43"/>
                <a:gd name="T23" fmla="*/ 140 h 44"/>
                <a:gd name="T24" fmla="*/ 81 w 43"/>
                <a:gd name="T25" fmla="*/ 127 h 44"/>
                <a:gd name="T26" fmla="*/ 81 w 43"/>
                <a:gd name="T27" fmla="*/ 83 h 44"/>
                <a:gd name="T28" fmla="*/ 127 w 43"/>
                <a:gd name="T29" fmla="*/ 83 h 44"/>
                <a:gd name="T30" fmla="*/ 140 w 43"/>
                <a:gd name="T31" fmla="*/ 70 h 44"/>
                <a:gd name="T32" fmla="*/ 127 w 43"/>
                <a:gd name="T33" fmla="*/ 57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3" h="44">
                  <a:moveTo>
                    <a:pt x="39" y="18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2"/>
                    <a:pt x="19" y="44"/>
                    <a:pt x="21" y="44"/>
                  </a:cubicBezTo>
                  <a:cubicBezTo>
                    <a:pt x="23" y="44"/>
                    <a:pt x="25" y="42"/>
                    <a:pt x="25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6"/>
                    <a:pt x="43" y="24"/>
                    <a:pt x="43" y="22"/>
                  </a:cubicBezTo>
                  <a:cubicBezTo>
                    <a:pt x="43" y="20"/>
                    <a:pt x="41" y="18"/>
                    <a:pt x="39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393700" y="681038"/>
            <a:ext cx="7993063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拓展提升：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☉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的半径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=7cm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// l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☉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圆心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到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的距离为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9cm.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的距离m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582" name="Line 3"/>
          <p:cNvSpPr>
            <a:spLocks noChangeShapeType="1"/>
          </p:cNvSpPr>
          <p:nvPr/>
        </p:nvSpPr>
        <p:spPr bwMode="auto">
          <a:xfrm flipV="1">
            <a:off x="5076825" y="3573463"/>
            <a:ext cx="2663825" cy="1223962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4583" name="Group 7"/>
          <p:cNvGrpSpPr/>
          <p:nvPr/>
        </p:nvGrpSpPr>
        <p:grpSpPr bwMode="auto">
          <a:xfrm>
            <a:off x="5794375" y="2782888"/>
            <a:ext cx="2239963" cy="2416175"/>
            <a:chOff x="0" y="0"/>
            <a:chExt cx="1411" cy="1522"/>
          </a:xfrm>
        </p:grpSpPr>
        <p:grpSp>
          <p:nvGrpSpPr>
            <p:cNvPr id="35858" name="Group 8"/>
            <p:cNvGrpSpPr/>
            <p:nvPr/>
          </p:nvGrpSpPr>
          <p:grpSpPr bwMode="auto">
            <a:xfrm>
              <a:off x="0" y="0"/>
              <a:ext cx="1225" cy="1315"/>
              <a:chOff x="0" y="0"/>
              <a:chExt cx="1225" cy="1315"/>
            </a:xfrm>
          </p:grpSpPr>
          <p:grpSp>
            <p:nvGrpSpPr>
              <p:cNvPr id="35860" name="Group 9"/>
              <p:cNvGrpSpPr/>
              <p:nvPr/>
            </p:nvGrpSpPr>
            <p:grpSpPr bwMode="auto">
              <a:xfrm>
                <a:off x="0" y="363"/>
                <a:ext cx="907" cy="908"/>
                <a:chOff x="0" y="0"/>
                <a:chExt cx="907" cy="908"/>
              </a:xfrm>
            </p:grpSpPr>
            <p:sp>
              <p:nvSpPr>
                <p:cNvPr id="35862" name="Oval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07" cy="908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400"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3586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64" y="388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4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o</a:t>
                  </a:r>
                </a:p>
              </p:txBody>
            </p:sp>
          </p:grpSp>
          <p:sp>
            <p:nvSpPr>
              <p:cNvPr id="35861" name="Line 11"/>
              <p:cNvSpPr>
                <a:spLocks noChangeShapeType="1"/>
              </p:cNvSpPr>
              <p:nvPr/>
            </p:nvSpPr>
            <p:spPr bwMode="auto">
              <a:xfrm>
                <a:off x="590" y="0"/>
                <a:ext cx="635" cy="131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5859" name="Rectangle 12"/>
            <p:cNvSpPr>
              <a:spLocks noChangeArrowheads="1"/>
            </p:cNvSpPr>
            <p:nvPr/>
          </p:nvSpPr>
          <p:spPr bwMode="auto">
            <a:xfrm>
              <a:off x="1180" y="1234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l</a:t>
              </a:r>
              <a:r>
                <a:rPr lang="en-US" altLang="zh-CN" sz="2400" i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24590" name="Group 14"/>
          <p:cNvGrpSpPr/>
          <p:nvPr/>
        </p:nvGrpSpPr>
        <p:grpSpPr bwMode="auto">
          <a:xfrm>
            <a:off x="5003800" y="3573463"/>
            <a:ext cx="1303338" cy="2343150"/>
            <a:chOff x="0" y="0"/>
            <a:chExt cx="821" cy="1476"/>
          </a:xfrm>
        </p:grpSpPr>
        <p:sp>
          <p:nvSpPr>
            <p:cNvPr id="35856" name="Line 14"/>
            <p:cNvSpPr>
              <a:spLocks noChangeShapeType="1"/>
            </p:cNvSpPr>
            <p:nvPr/>
          </p:nvSpPr>
          <p:spPr bwMode="auto">
            <a:xfrm>
              <a:off x="0" y="0"/>
              <a:ext cx="635" cy="131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7" name="Rectangle 15"/>
            <p:cNvSpPr>
              <a:spLocks noChangeArrowheads="1"/>
            </p:cNvSpPr>
            <p:nvPr/>
          </p:nvSpPr>
          <p:spPr bwMode="auto">
            <a:xfrm>
              <a:off x="590" y="1188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l</a:t>
              </a:r>
              <a:r>
                <a:rPr lang="en-US" altLang="zh-CN" sz="2400" i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24593" name="Group 17"/>
          <p:cNvGrpSpPr/>
          <p:nvPr/>
        </p:nvGrpSpPr>
        <p:grpSpPr bwMode="auto">
          <a:xfrm>
            <a:off x="5507038" y="3359150"/>
            <a:ext cx="2879725" cy="1609725"/>
            <a:chOff x="0" y="0"/>
            <a:chExt cx="1814" cy="1014"/>
          </a:xfrm>
        </p:grpSpPr>
        <p:sp>
          <p:nvSpPr>
            <p:cNvPr id="35853" name="Text Box 17"/>
            <p:cNvSpPr txBox="1">
              <a:spLocks noChangeArrowheads="1"/>
            </p:cNvSpPr>
            <p:nvPr/>
          </p:nvSpPr>
          <p:spPr bwMode="auto">
            <a:xfrm>
              <a:off x="1406" y="0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35854" name="Text Box 18"/>
            <p:cNvSpPr txBox="1">
              <a:spLocks noChangeArrowheads="1"/>
            </p:cNvSpPr>
            <p:nvPr/>
          </p:nvSpPr>
          <p:spPr bwMode="auto">
            <a:xfrm>
              <a:off x="1088" y="227"/>
              <a:ext cx="2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35855" name="Text Box 19"/>
            <p:cNvSpPr txBox="1">
              <a:spLocks noChangeArrowheads="1"/>
            </p:cNvSpPr>
            <p:nvPr/>
          </p:nvSpPr>
          <p:spPr bwMode="auto">
            <a:xfrm>
              <a:off x="0" y="726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grpSp>
        <p:nvGrpSpPr>
          <p:cNvPr id="24597" name="Group 21"/>
          <p:cNvGrpSpPr/>
          <p:nvPr/>
        </p:nvGrpSpPr>
        <p:grpSpPr bwMode="auto">
          <a:xfrm>
            <a:off x="7164388" y="2636838"/>
            <a:ext cx="1441450" cy="2401887"/>
            <a:chOff x="0" y="0"/>
            <a:chExt cx="908" cy="1513"/>
          </a:xfrm>
        </p:grpSpPr>
        <p:sp>
          <p:nvSpPr>
            <p:cNvPr id="35851" name="Line 22"/>
            <p:cNvSpPr>
              <a:spLocks noChangeShapeType="1"/>
            </p:cNvSpPr>
            <p:nvPr/>
          </p:nvSpPr>
          <p:spPr bwMode="auto">
            <a:xfrm>
              <a:off x="0" y="0"/>
              <a:ext cx="590" cy="12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2" name="Text Box 23"/>
            <p:cNvSpPr txBox="1">
              <a:spLocks noChangeArrowheads="1"/>
            </p:cNvSpPr>
            <p:nvPr/>
          </p:nvSpPr>
          <p:spPr bwMode="auto">
            <a:xfrm>
              <a:off x="590" y="1225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l</a:t>
              </a:r>
              <a:r>
                <a:rPr lang="en-US" altLang="zh-CN" sz="2400" i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4600" name="Text Box 34"/>
          <p:cNvSpPr txBox="1">
            <a:spLocks noChangeArrowheads="1"/>
          </p:cNvSpPr>
          <p:nvPr/>
        </p:nvSpPr>
        <p:spPr bwMode="auto">
          <a:xfrm>
            <a:off x="393700" y="1925638"/>
            <a:ext cx="5337175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i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i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在圆的同一侧：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=9-7=2 cm</a:t>
            </a:r>
          </a:p>
          <a:p>
            <a:pPr eaLnBrk="1" hangingPunct="1"/>
            <a:endParaRPr lang="en-US" altLang="zh-CN" sz="2800" baseline="-25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601" name="Rectangle 35"/>
          <p:cNvSpPr>
            <a:spLocks noChangeArrowheads="1"/>
          </p:cNvSpPr>
          <p:nvPr/>
        </p:nvSpPr>
        <p:spPr bwMode="auto">
          <a:xfrm>
            <a:off x="1225550" y="3416300"/>
            <a:ext cx="36718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i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i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在圆的两侧：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=9+7=16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600" grpId="0" autoUpdateAnimBg="0"/>
      <p:bldP spid="2460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80"/>
          <p:cNvSpPr>
            <a:spLocks noChangeArrowheads="1"/>
          </p:cNvSpPr>
          <p:nvPr/>
        </p:nvSpPr>
        <p:spPr bwMode="auto">
          <a:xfrm>
            <a:off x="57150" y="44450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25603" name="Text Box 16"/>
          <p:cNvSpPr txBox="1">
            <a:spLocks noChangeArrowheads="1"/>
          </p:cNvSpPr>
          <p:nvPr/>
        </p:nvSpPr>
        <p:spPr bwMode="auto">
          <a:xfrm>
            <a:off x="250825" y="2603500"/>
            <a:ext cx="1758950" cy="8302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直线与圆的位置关系</a:t>
            </a:r>
            <a:endParaRPr 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04" name="左大括号 17"/>
          <p:cNvSpPr/>
          <p:nvPr/>
        </p:nvSpPr>
        <p:spPr bwMode="auto">
          <a:xfrm>
            <a:off x="2081213" y="1462088"/>
            <a:ext cx="215900" cy="3024187"/>
          </a:xfrm>
          <a:prstGeom prst="leftBrace">
            <a:avLst>
              <a:gd name="adj1" fmla="val 6939"/>
              <a:gd name="adj2" fmla="val 50000"/>
            </a:avLst>
          </a:prstGeom>
          <a:solidFill>
            <a:schemeClr val="accent1"/>
          </a:solidFill>
          <a:ln w="25400">
            <a:solidFill>
              <a:srgbClr val="CC0099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5" name="Text Box 17"/>
          <p:cNvSpPr txBox="1">
            <a:spLocks noChangeArrowheads="1"/>
          </p:cNvSpPr>
          <p:nvPr/>
        </p:nvSpPr>
        <p:spPr bwMode="auto">
          <a:xfrm>
            <a:off x="2370138" y="1281113"/>
            <a:ext cx="1150937" cy="461962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定义</a:t>
            </a:r>
            <a:endParaRPr 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06" name="Text Box 18"/>
          <p:cNvSpPr txBox="1">
            <a:spLocks noChangeArrowheads="1"/>
          </p:cNvSpPr>
          <p:nvPr/>
        </p:nvSpPr>
        <p:spPr bwMode="auto">
          <a:xfrm>
            <a:off x="2333625" y="2782888"/>
            <a:ext cx="1169988" cy="461962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  <a:endParaRPr 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07" name="Text Box 18"/>
          <p:cNvSpPr txBox="1">
            <a:spLocks noChangeArrowheads="1"/>
          </p:cNvSpPr>
          <p:nvPr/>
        </p:nvSpPr>
        <p:spPr bwMode="auto">
          <a:xfrm>
            <a:off x="2370138" y="4241800"/>
            <a:ext cx="1150937" cy="4603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判定</a:t>
            </a:r>
            <a:endParaRPr 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08" name="左大括号 50"/>
          <p:cNvSpPr/>
          <p:nvPr/>
        </p:nvSpPr>
        <p:spPr bwMode="auto">
          <a:xfrm>
            <a:off x="3594100" y="1030288"/>
            <a:ext cx="73025" cy="1008062"/>
          </a:xfrm>
          <a:prstGeom prst="leftBrace">
            <a:avLst>
              <a:gd name="adj1" fmla="val 6902"/>
              <a:gd name="adj2" fmla="val 50000"/>
            </a:avLst>
          </a:prstGeom>
          <a:solidFill>
            <a:schemeClr val="accent1"/>
          </a:solidFill>
          <a:ln w="25400">
            <a:solidFill>
              <a:srgbClr val="CC0099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9" name="Text Box 17"/>
          <p:cNvSpPr txBox="1">
            <a:spLocks noChangeArrowheads="1"/>
          </p:cNvSpPr>
          <p:nvPr/>
        </p:nvSpPr>
        <p:spPr bwMode="auto">
          <a:xfrm>
            <a:off x="3729038" y="712788"/>
            <a:ext cx="1152525" cy="3968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</a:p>
        </p:txBody>
      </p:sp>
      <p:sp>
        <p:nvSpPr>
          <p:cNvPr id="25610" name="Text Box 17"/>
          <p:cNvSpPr txBox="1">
            <a:spLocks noChangeArrowheads="1"/>
          </p:cNvSpPr>
          <p:nvPr/>
        </p:nvSpPr>
        <p:spPr bwMode="auto">
          <a:xfrm>
            <a:off x="3757613" y="1289050"/>
            <a:ext cx="1150937" cy="3968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</a:p>
        </p:txBody>
      </p:sp>
      <p:sp>
        <p:nvSpPr>
          <p:cNvPr id="25611" name="Text Box 17"/>
          <p:cNvSpPr txBox="1">
            <a:spLocks noChangeArrowheads="1"/>
          </p:cNvSpPr>
          <p:nvPr/>
        </p:nvSpPr>
        <p:spPr bwMode="auto">
          <a:xfrm>
            <a:off x="3765550" y="1865313"/>
            <a:ext cx="1150938" cy="3968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  <p:sp>
        <p:nvSpPr>
          <p:cNvPr id="25612" name="左大括号 54"/>
          <p:cNvSpPr/>
          <p:nvPr/>
        </p:nvSpPr>
        <p:spPr bwMode="auto">
          <a:xfrm>
            <a:off x="3594100" y="2543175"/>
            <a:ext cx="73025" cy="1008063"/>
          </a:xfrm>
          <a:prstGeom prst="leftBrace">
            <a:avLst>
              <a:gd name="adj1" fmla="val 6902"/>
              <a:gd name="adj2" fmla="val 50000"/>
            </a:avLst>
          </a:prstGeom>
          <a:solidFill>
            <a:schemeClr val="accent1"/>
          </a:solidFill>
          <a:ln w="25400">
            <a:solidFill>
              <a:srgbClr val="CC0099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3" name="Text Box 17"/>
          <p:cNvSpPr txBox="1">
            <a:spLocks noChangeArrowheads="1"/>
          </p:cNvSpPr>
          <p:nvPr/>
        </p:nvSpPr>
        <p:spPr bwMode="auto">
          <a:xfrm>
            <a:off x="3722688" y="2398713"/>
            <a:ext cx="1958975" cy="3968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公共点的个数</a:t>
            </a:r>
          </a:p>
        </p:txBody>
      </p:sp>
      <p:sp>
        <p:nvSpPr>
          <p:cNvPr id="25614" name="Text Box 17"/>
          <p:cNvSpPr txBox="1">
            <a:spLocks noChangeArrowheads="1"/>
          </p:cNvSpPr>
          <p:nvPr/>
        </p:nvSpPr>
        <p:spPr bwMode="auto">
          <a:xfrm>
            <a:off x="3713163" y="3271838"/>
            <a:ext cx="2041525" cy="3968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20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000" b="1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的数量关系</a:t>
            </a:r>
            <a:endParaRPr 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15" name="左大括号 57"/>
          <p:cNvSpPr/>
          <p:nvPr/>
        </p:nvSpPr>
        <p:spPr bwMode="auto">
          <a:xfrm>
            <a:off x="3638550" y="3983038"/>
            <a:ext cx="71438" cy="1008062"/>
          </a:xfrm>
          <a:prstGeom prst="leftBrace">
            <a:avLst>
              <a:gd name="adj1" fmla="val 7056"/>
              <a:gd name="adj2" fmla="val 50000"/>
            </a:avLst>
          </a:prstGeom>
          <a:solidFill>
            <a:schemeClr val="accent1"/>
          </a:solidFill>
          <a:ln w="25400">
            <a:solidFill>
              <a:srgbClr val="CC0099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3790950" y="3943350"/>
            <a:ext cx="1098550" cy="40005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定义法</a:t>
            </a:r>
            <a:endParaRPr 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763963" y="4743450"/>
            <a:ext cx="1125537" cy="40005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性质法</a:t>
            </a:r>
            <a:endParaRPr 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18" name="TextBox 35"/>
          <p:cNvSpPr txBox="1">
            <a:spLocks noChangeArrowheads="1"/>
          </p:cNvSpPr>
          <p:nvPr/>
        </p:nvSpPr>
        <p:spPr bwMode="auto">
          <a:xfrm>
            <a:off x="539750" y="5926138"/>
            <a:ext cx="49291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特别提醒：在图中没有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要先做出该垂线段</a:t>
            </a:r>
          </a:p>
        </p:txBody>
      </p:sp>
      <p:sp>
        <p:nvSpPr>
          <p:cNvPr id="25619" name="Text Box 17"/>
          <p:cNvSpPr txBox="1">
            <a:spLocks noChangeArrowheads="1"/>
          </p:cNvSpPr>
          <p:nvPr/>
        </p:nvSpPr>
        <p:spPr bwMode="auto">
          <a:xfrm>
            <a:off x="5978525" y="1989138"/>
            <a:ext cx="1439863" cy="9144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:0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  <a:p>
            <a:pPr algn="dist"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相切：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  <a:p>
            <a:pPr algn="dist"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相交：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25620" name="Text Box 17"/>
          <p:cNvSpPr txBox="1">
            <a:spLocks noChangeArrowheads="1"/>
          </p:cNvSpPr>
          <p:nvPr/>
        </p:nvSpPr>
        <p:spPr bwMode="auto">
          <a:xfrm>
            <a:off x="6042025" y="3008313"/>
            <a:ext cx="1377950" cy="9144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</a:p>
          <a:p>
            <a:pPr algn="dist"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</a:p>
          <a:p>
            <a:pPr algn="dist"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</a:p>
        </p:txBody>
      </p:sp>
      <p:cxnSp>
        <p:nvCxnSpPr>
          <p:cNvPr id="25621" name="直接连接符 48"/>
          <p:cNvCxnSpPr>
            <a:cxnSpLocks noChangeShapeType="1"/>
          </p:cNvCxnSpPr>
          <p:nvPr/>
        </p:nvCxnSpPr>
        <p:spPr bwMode="auto">
          <a:xfrm>
            <a:off x="5754688" y="2576513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2" name="直接连接符 60"/>
          <p:cNvCxnSpPr>
            <a:cxnSpLocks noChangeShapeType="1"/>
          </p:cNvCxnSpPr>
          <p:nvPr/>
        </p:nvCxnSpPr>
        <p:spPr bwMode="auto">
          <a:xfrm>
            <a:off x="5807075" y="3462338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3" name="Text Box 17"/>
          <p:cNvSpPr txBox="1">
            <a:spLocks noChangeArrowheads="1"/>
          </p:cNvSpPr>
          <p:nvPr/>
        </p:nvSpPr>
        <p:spPr bwMode="auto">
          <a:xfrm>
            <a:off x="5187950" y="4006850"/>
            <a:ext cx="3814763" cy="390525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个：相离；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个：相切；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个：相交</a:t>
            </a:r>
          </a:p>
        </p:txBody>
      </p:sp>
      <p:cxnSp>
        <p:nvCxnSpPr>
          <p:cNvPr id="25624" name="直接连接符 62"/>
          <p:cNvCxnSpPr>
            <a:cxnSpLocks noChangeShapeType="1"/>
          </p:cNvCxnSpPr>
          <p:nvPr/>
        </p:nvCxnSpPr>
        <p:spPr bwMode="auto">
          <a:xfrm>
            <a:off x="4953000" y="4198938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5" name="Text Box 17"/>
          <p:cNvSpPr txBox="1">
            <a:spLocks noChangeArrowheads="1"/>
          </p:cNvSpPr>
          <p:nvPr/>
        </p:nvSpPr>
        <p:spPr bwMode="auto">
          <a:xfrm>
            <a:off x="5186363" y="4510088"/>
            <a:ext cx="1655762" cy="9144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d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&gt;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r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：相离</a:t>
            </a:r>
          </a:p>
          <a:p>
            <a:pPr algn="dist" eaLnBrk="1" hangingPunct="1"/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d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r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</a:p>
          <a:p>
            <a:pPr algn="dist" eaLnBrk="1" hangingPunct="1"/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d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&lt;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r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：相交</a:t>
            </a:r>
          </a:p>
        </p:txBody>
      </p:sp>
      <p:cxnSp>
        <p:nvCxnSpPr>
          <p:cNvPr id="25626" name="直接连接符 64"/>
          <p:cNvCxnSpPr>
            <a:cxnSpLocks noChangeShapeType="1"/>
          </p:cNvCxnSpPr>
          <p:nvPr/>
        </p:nvCxnSpPr>
        <p:spPr bwMode="auto">
          <a:xfrm>
            <a:off x="4979988" y="4991100"/>
            <a:ext cx="217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ldLvl="0" animBg="1" autoUpdateAnimBg="0"/>
      <p:bldP spid="25604" grpId="0" bldLvl="0" animBg="1" autoUpdateAnimBg="0"/>
      <p:bldP spid="25605" grpId="0" bldLvl="0" animBg="1" autoUpdateAnimBg="0"/>
      <p:bldP spid="25606" grpId="0" bldLvl="0" animBg="1" autoUpdateAnimBg="0"/>
      <p:bldP spid="25607" grpId="0" bldLvl="0" animBg="1" autoUpdateAnimBg="0"/>
      <p:bldP spid="25608" grpId="0" bldLvl="0" animBg="1" autoUpdateAnimBg="0"/>
      <p:bldP spid="25609" grpId="0" bldLvl="0" animBg="1" autoUpdateAnimBg="0"/>
      <p:bldP spid="25610" grpId="0" bldLvl="0" animBg="1" autoUpdateAnimBg="0"/>
      <p:bldP spid="25611" grpId="0" bldLvl="0" animBg="1" autoUpdateAnimBg="0"/>
      <p:bldP spid="25612" grpId="0" bldLvl="0" animBg="1" autoUpdateAnimBg="0"/>
      <p:bldP spid="25613" grpId="0" bldLvl="0" animBg="1" autoUpdateAnimBg="0"/>
      <p:bldP spid="25614" grpId="0" bldLvl="0" animBg="1" autoUpdateAnimBg="0"/>
      <p:bldP spid="25615" grpId="0" bldLvl="0" animBg="1" autoUpdateAnimBg="0"/>
      <p:bldP spid="25616" grpId="0" bldLvl="0" animBg="1" autoUpdateAnimBg="0"/>
      <p:bldP spid="25617" grpId="0" bldLvl="0" animBg="1" autoUpdateAnimBg="0"/>
      <p:bldP spid="25618" grpId="0" bldLvl="0" animBg="1" autoUpdateAnimBg="0"/>
      <p:bldP spid="25619" grpId="0" bldLvl="0" animBg="1" autoUpdateAnimBg="0"/>
      <p:bldP spid="25620" grpId="0" bldLvl="0" animBg="1" autoUpdateAnimBg="0"/>
      <p:bldP spid="25623" grpId="0" bldLvl="0" animBg="1" autoUpdateAnimBg="0"/>
      <p:bldP spid="25625" grpId="0" bldLvl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H_Other_10"/>
          <p:cNvSpPr/>
          <p:nvPr/>
        </p:nvSpPr>
        <p:spPr bwMode="auto">
          <a:xfrm>
            <a:off x="2033588" y="1682750"/>
            <a:ext cx="88900" cy="88900"/>
          </a:xfrm>
          <a:custGeom>
            <a:avLst/>
            <a:gdLst>
              <a:gd name="T0" fmla="*/ 80630 w 43"/>
              <a:gd name="T1" fmla="*/ 36368 h 44"/>
              <a:gd name="T2" fmla="*/ 51686 w 43"/>
              <a:gd name="T3" fmla="*/ 36368 h 44"/>
              <a:gd name="T4" fmla="*/ 51686 w 43"/>
              <a:gd name="T5" fmla="*/ 8082 h 44"/>
              <a:gd name="T6" fmla="*/ 43416 w 43"/>
              <a:gd name="T7" fmla="*/ 0 h 44"/>
              <a:gd name="T8" fmla="*/ 37214 w 43"/>
              <a:gd name="T9" fmla="*/ 8082 h 44"/>
              <a:gd name="T10" fmla="*/ 37214 w 43"/>
              <a:gd name="T11" fmla="*/ 36368 h 44"/>
              <a:gd name="T12" fmla="*/ 6202 w 43"/>
              <a:gd name="T13" fmla="*/ 36368 h 44"/>
              <a:gd name="T14" fmla="*/ 0 w 43"/>
              <a:gd name="T15" fmla="*/ 44450 h 44"/>
              <a:gd name="T16" fmla="*/ 6202 w 43"/>
              <a:gd name="T17" fmla="*/ 52532 h 44"/>
              <a:gd name="T18" fmla="*/ 37214 w 43"/>
              <a:gd name="T19" fmla="*/ 52532 h 44"/>
              <a:gd name="T20" fmla="*/ 37214 w 43"/>
              <a:gd name="T21" fmla="*/ 80818 h 44"/>
              <a:gd name="T22" fmla="*/ 43416 w 43"/>
              <a:gd name="T23" fmla="*/ 88900 h 44"/>
              <a:gd name="T24" fmla="*/ 51686 w 43"/>
              <a:gd name="T25" fmla="*/ 80818 h 44"/>
              <a:gd name="T26" fmla="*/ 51686 w 43"/>
              <a:gd name="T27" fmla="*/ 52532 h 44"/>
              <a:gd name="T28" fmla="*/ 80630 w 43"/>
              <a:gd name="T29" fmla="*/ 52532 h 44"/>
              <a:gd name="T30" fmla="*/ 88900 w 43"/>
              <a:gd name="T31" fmla="*/ 44450 h 44"/>
              <a:gd name="T32" fmla="*/ 80630 w 43"/>
              <a:gd name="T33" fmla="*/ 36368 h 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3" h="44">
                <a:moveTo>
                  <a:pt x="39" y="18"/>
                </a:moveTo>
                <a:cubicBezTo>
                  <a:pt x="25" y="18"/>
                  <a:pt x="25" y="18"/>
                  <a:pt x="25" y="18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2"/>
                  <a:pt x="23" y="0"/>
                  <a:pt x="21" y="0"/>
                </a:cubicBezTo>
                <a:cubicBezTo>
                  <a:pt x="19" y="0"/>
                  <a:pt x="18" y="2"/>
                  <a:pt x="18" y="4"/>
                </a:cubicBezTo>
                <a:cubicBezTo>
                  <a:pt x="18" y="18"/>
                  <a:pt x="18" y="18"/>
                  <a:pt x="18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18"/>
                  <a:pt x="0" y="20"/>
                  <a:pt x="0" y="22"/>
                </a:cubicBezTo>
                <a:cubicBezTo>
                  <a:pt x="0" y="24"/>
                  <a:pt x="1" y="26"/>
                  <a:pt x="3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2"/>
                  <a:pt x="19" y="44"/>
                  <a:pt x="21" y="44"/>
                </a:cubicBezTo>
                <a:cubicBezTo>
                  <a:pt x="23" y="44"/>
                  <a:pt x="25" y="42"/>
                  <a:pt x="25" y="40"/>
                </a:cubicBezTo>
                <a:cubicBezTo>
                  <a:pt x="25" y="26"/>
                  <a:pt x="25" y="26"/>
                  <a:pt x="25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6"/>
                  <a:pt x="43" y="24"/>
                  <a:pt x="43" y="22"/>
                </a:cubicBezTo>
                <a:cubicBezTo>
                  <a:pt x="43" y="20"/>
                  <a:pt x="41" y="18"/>
                  <a:pt x="39" y="1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5" name="Rectangle 45"/>
          <p:cNvSpPr>
            <a:spLocks noChangeArrowheads="1"/>
          </p:cNvSpPr>
          <p:nvPr/>
        </p:nvSpPr>
        <p:spPr bwMode="auto">
          <a:xfrm>
            <a:off x="250825" y="1412875"/>
            <a:ext cx="85217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了解直线和圆的位置关系及相关概念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理解直线和圆的三种位置关系时圆心到直线的距离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和圆</a:t>
            </a:r>
            <a:endParaRPr 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的半径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之间的数量关系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会运用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直线和圆的三种位置关系的性质与判定进行有关计   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算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难点）</a:t>
            </a:r>
            <a:endParaRPr 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36" name="MH_SubTitle_4"/>
          <p:cNvSpPr txBox="1">
            <a:spLocks noChangeArrowheads="1"/>
          </p:cNvSpPr>
          <p:nvPr/>
        </p:nvSpPr>
        <p:spPr bwMode="auto">
          <a:xfrm>
            <a:off x="3357563" y="785813"/>
            <a:ext cx="192881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8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8"/>
          <p:cNvSpPr>
            <a:spLocks noChangeArrowheads="1"/>
          </p:cNvSpPr>
          <p:nvPr/>
        </p:nvSpPr>
        <p:spPr bwMode="auto">
          <a:xfrm>
            <a:off x="320675" y="1527175"/>
            <a:ext cx="835501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>
                <a:solidFill>
                  <a:srgbClr val="2E75B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如果我们把太阳看成一个圆，地平线看成一条直线，太阳升起的过程中，太阳和地平线会有几种位置关系？由此你能得出直线和圆的位置关系吗？</a:t>
            </a:r>
          </a:p>
        </p:txBody>
      </p:sp>
      <p:grpSp>
        <p:nvGrpSpPr>
          <p:cNvPr id="8195" name="Group 3"/>
          <p:cNvGrpSpPr/>
          <p:nvPr/>
        </p:nvGrpSpPr>
        <p:grpSpPr bwMode="auto">
          <a:xfrm>
            <a:off x="709613" y="3789363"/>
            <a:ext cx="2665412" cy="1944687"/>
            <a:chOff x="0" y="0"/>
            <a:chExt cx="1679" cy="1225"/>
          </a:xfrm>
        </p:grpSpPr>
        <p:pic>
          <p:nvPicPr>
            <p:cNvPr id="19476" name="Picture 5" descr="891016002h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1679" cy="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7" name="Line 19"/>
            <p:cNvSpPr>
              <a:spLocks noChangeShapeType="1"/>
            </p:cNvSpPr>
            <p:nvPr/>
          </p:nvSpPr>
          <p:spPr bwMode="auto">
            <a:xfrm flipV="1">
              <a:off x="0" y="363"/>
              <a:ext cx="1633" cy="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198" name="Group 6"/>
          <p:cNvGrpSpPr/>
          <p:nvPr/>
        </p:nvGrpSpPr>
        <p:grpSpPr bwMode="auto">
          <a:xfrm>
            <a:off x="6037263" y="3789363"/>
            <a:ext cx="2638425" cy="1943100"/>
            <a:chOff x="0" y="0"/>
            <a:chExt cx="2639036" cy="1944216"/>
          </a:xfrm>
        </p:grpSpPr>
        <p:pic>
          <p:nvPicPr>
            <p:cNvPr id="19474" name="Picture 3" descr="883554004i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592387" cy="1944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5" name="Line 20"/>
            <p:cNvSpPr>
              <a:spLocks noChangeShapeType="1"/>
            </p:cNvSpPr>
            <p:nvPr/>
          </p:nvSpPr>
          <p:spPr bwMode="auto">
            <a:xfrm>
              <a:off x="46649" y="1036160"/>
              <a:ext cx="259238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1" name="Group 9"/>
          <p:cNvGrpSpPr/>
          <p:nvPr/>
        </p:nvGrpSpPr>
        <p:grpSpPr bwMode="auto">
          <a:xfrm>
            <a:off x="3365500" y="3789363"/>
            <a:ext cx="2673350" cy="1944687"/>
            <a:chOff x="0" y="0"/>
            <a:chExt cx="1684" cy="1225"/>
          </a:xfrm>
        </p:grpSpPr>
        <p:pic>
          <p:nvPicPr>
            <p:cNvPr id="19469" name="Picture 4" descr="501503001a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" y="0"/>
              <a:ext cx="1679" cy="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0" name="Line 18"/>
            <p:cNvSpPr>
              <a:spLocks noChangeShapeType="1"/>
            </p:cNvSpPr>
            <p:nvPr/>
          </p:nvSpPr>
          <p:spPr bwMode="auto">
            <a:xfrm>
              <a:off x="0" y="727"/>
              <a:ext cx="167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Oval 21"/>
            <p:cNvSpPr>
              <a:spLocks noChangeArrowheads="1"/>
            </p:cNvSpPr>
            <p:nvPr/>
          </p:nvSpPr>
          <p:spPr bwMode="auto">
            <a:xfrm>
              <a:off x="549" y="408"/>
              <a:ext cx="363" cy="318"/>
            </a:xfrm>
            <a:prstGeom prst="ellipse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>
                    <a:alpha val="86500"/>
                  </a:srgbClr>
                </a:gs>
                <a:gs pos="70000">
                  <a:srgbClr val="FF0300">
                    <a:alpha val="79000"/>
                  </a:srgbClr>
                </a:gs>
                <a:gs pos="100000">
                  <a:srgbClr val="4D0808">
                    <a:alpha val="70000"/>
                  </a:srgbClr>
                </a:gs>
              </a:gsLst>
              <a:path path="shape">
                <a:fillToRect l="50000" t="50000" r="50000" b="50000"/>
              </a:path>
            </a:gradFill>
            <a:ln w="9525" cmpd="sng">
              <a:solidFill>
                <a:schemeClr val="folHlink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9462" name="矩形 80"/>
          <p:cNvSpPr>
            <a:spLocks noChangeArrowheads="1"/>
          </p:cNvSpPr>
          <p:nvPr/>
        </p:nvSpPr>
        <p:spPr bwMode="auto">
          <a:xfrm>
            <a:off x="68263" y="28575"/>
            <a:ext cx="1217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grpSp>
        <p:nvGrpSpPr>
          <p:cNvPr id="19463" name="Group 14"/>
          <p:cNvGrpSpPr/>
          <p:nvPr/>
        </p:nvGrpSpPr>
        <p:grpSpPr bwMode="auto">
          <a:xfrm>
            <a:off x="325438" y="406400"/>
            <a:ext cx="5718175" cy="822325"/>
            <a:chOff x="0" y="0"/>
            <a:chExt cx="9010" cy="1294"/>
          </a:xfrm>
        </p:grpSpPr>
        <p:sp>
          <p:nvSpPr>
            <p:cNvPr id="19464" name="矩形 7"/>
            <p:cNvSpPr/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200 h 1872208"/>
                <a:gd name="T2" fmla="*/ 2634 w 2520280"/>
                <a:gd name="T3" fmla="*/ 1200 h 1872208"/>
                <a:gd name="T4" fmla="*/ 0 w 2520280"/>
                <a:gd name="T5" fmla="*/ 1200 h 1872208"/>
                <a:gd name="T6" fmla="*/ 0 w 2520280"/>
                <a:gd name="T7" fmla="*/ 0 h 1872208"/>
                <a:gd name="T8" fmla="*/ 1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 cmpd="sng">
              <a:solidFill>
                <a:srgbClr val="DDDDDD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5" name="任意多边形 16"/>
            <p:cNvSpPr/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545 w 696310"/>
                <a:gd name="T3" fmla="*/ 0 h 696310"/>
                <a:gd name="T4" fmla="*/ 545 w 696310"/>
                <a:gd name="T5" fmla="*/ 258 h 696310"/>
                <a:gd name="T6" fmla="*/ 826 w 696310"/>
                <a:gd name="T7" fmla="*/ 258 h 696310"/>
                <a:gd name="T8" fmla="*/ 826 w 696310"/>
                <a:gd name="T9" fmla="*/ 760 h 696310"/>
                <a:gd name="T10" fmla="*/ 0 w 696310"/>
                <a:gd name="T11" fmla="*/ 76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9467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813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用定义判断直线与圆的位置关系</a:t>
              </a:r>
            </a:p>
          </p:txBody>
        </p:sp>
        <p:sp>
          <p:nvSpPr>
            <p:cNvPr id="19468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5"/>
          <p:cNvSpPr txBox="1">
            <a:spLocks noChangeArrowheads="1"/>
          </p:cNvSpPr>
          <p:nvPr/>
        </p:nvSpPr>
        <p:spPr bwMode="auto">
          <a:xfrm>
            <a:off x="331788" y="544513"/>
            <a:ext cx="8243887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有一条直线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，把硬币的边缘看作圆，在纸上移动硬币，你能发现直线和圆的公共点个数的变化情况吗？公共点个数最少时有几个？最多时有几个？</a:t>
            </a:r>
          </a:p>
        </p:txBody>
      </p:sp>
      <p:pic>
        <p:nvPicPr>
          <p:cNvPr id="9219" name="Picture 6" descr="4345141_141948025603_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4652963"/>
            <a:ext cx="1944688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3490913" y="2997200"/>
            <a:ext cx="230505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9221" name="Picture 8" descr="4345141_141948025603_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5775" y="4029075"/>
            <a:ext cx="1944688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4460875" y="41798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66"/>
                </a:solidFill>
              </a:rPr>
              <a:t>●</a:t>
            </a:r>
          </a:p>
        </p:txBody>
      </p:sp>
      <p:pic>
        <p:nvPicPr>
          <p:cNvPr id="9223" name="Picture 10" descr="4345141_141948025603_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3838" y="3303588"/>
            <a:ext cx="1944687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4883150" y="468471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66"/>
                </a:solidFill>
              </a:rPr>
              <a:t>●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3995738" y="364490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66"/>
                </a:solidFill>
              </a:rPr>
              <a:t>●</a:t>
            </a:r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5795963" y="5492750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9227" name="TextBox 38"/>
          <p:cNvSpPr txBox="1">
            <a:spLocks noChangeArrowheads="1"/>
          </p:cNvSpPr>
          <p:nvPr/>
        </p:nvSpPr>
        <p:spPr bwMode="auto">
          <a:xfrm>
            <a:off x="5076825" y="2492375"/>
            <a:ext cx="336550" cy="457200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8" name="TextBox 39"/>
          <p:cNvSpPr txBox="1">
            <a:spLocks noChangeArrowheads="1"/>
          </p:cNvSpPr>
          <p:nvPr/>
        </p:nvSpPr>
        <p:spPr bwMode="auto">
          <a:xfrm>
            <a:off x="7308850" y="2492375"/>
            <a:ext cx="336550" cy="457200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09844 -0.090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-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咚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93 L 0.10955 -0.1039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49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咚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咚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15764 -0.1469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2" grpId="0" autoUpdateAnimBg="0"/>
      <p:bldP spid="9222" grpId="1" autoUpdateAnimBg="0"/>
      <p:bldP spid="9224" grpId="0" autoUpdateAnimBg="0"/>
      <p:bldP spid="9224" grpId="1" autoUpdateAnimBg="0"/>
      <p:bldP spid="9225" grpId="0" autoUpdateAnimBg="0"/>
      <p:bldP spid="9225" grpId="1" autoUpdateAnimBg="0"/>
      <p:bldP spid="9226" grpId="0" autoUpdateAnimBg="0"/>
      <p:bldP spid="9227" grpId="0" bldLvl="0" animBg="1" autoUpdateAnimBg="0"/>
      <p:bldP spid="9228" grpId="0" bldLvl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切割钢管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775" y="790575"/>
            <a:ext cx="7058025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385763" y="1412875"/>
          <a:ext cx="8458200" cy="415304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6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5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直线与圆的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位置关系</a:t>
                      </a:r>
                      <a:endParaRPr kumimoji="0" 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9992" marR="89992" marT="46787" marB="46787"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9992" marR="89992" marT="46787" marB="46787"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9992" marR="89992" marT="46787" marB="46787"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图形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   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   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    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公共点个数</a:t>
                      </a:r>
                      <a:endParaRPr kumimoji="0" 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9992" marR="89992" marT="46787" marB="46787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公共点名称</a:t>
                      </a:r>
                      <a:endParaRPr kumimoji="0" 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9992" marR="89992" marT="46787" marB="46787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7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直线名称</a:t>
                      </a:r>
                      <a:endParaRPr kumimoji="0" 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9992" marR="89992" marT="46787" marB="46787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45708" marB="45708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98" name="Text Box 40"/>
          <p:cNvSpPr txBox="1">
            <a:spLocks noChangeArrowheads="1"/>
          </p:cNvSpPr>
          <p:nvPr/>
        </p:nvSpPr>
        <p:spPr bwMode="auto">
          <a:xfrm>
            <a:off x="7191375" y="41195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11299" name="Text Box 41"/>
          <p:cNvSpPr txBox="1">
            <a:spLocks noChangeArrowheads="1"/>
          </p:cNvSpPr>
          <p:nvPr/>
        </p:nvSpPr>
        <p:spPr bwMode="auto">
          <a:xfrm>
            <a:off x="7065963" y="4557713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交点</a:t>
            </a:r>
          </a:p>
        </p:txBody>
      </p:sp>
      <p:sp>
        <p:nvSpPr>
          <p:cNvPr id="11300" name="Text Box 43"/>
          <p:cNvSpPr txBox="1">
            <a:spLocks noChangeArrowheads="1"/>
          </p:cNvSpPr>
          <p:nvPr/>
        </p:nvSpPr>
        <p:spPr bwMode="auto">
          <a:xfrm>
            <a:off x="5362575" y="41195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11301" name="Text Box 44"/>
          <p:cNvSpPr txBox="1">
            <a:spLocks noChangeArrowheads="1"/>
          </p:cNvSpPr>
          <p:nvPr/>
        </p:nvSpPr>
        <p:spPr bwMode="auto">
          <a:xfrm>
            <a:off x="5262563" y="4552950"/>
            <a:ext cx="1219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切点</a:t>
            </a:r>
          </a:p>
        </p:txBody>
      </p:sp>
      <p:sp>
        <p:nvSpPr>
          <p:cNvPr id="11302" name="Text Box 45"/>
          <p:cNvSpPr txBox="1">
            <a:spLocks noChangeArrowheads="1"/>
          </p:cNvSpPr>
          <p:nvPr/>
        </p:nvSpPr>
        <p:spPr bwMode="auto">
          <a:xfrm>
            <a:off x="5280025" y="50466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切线</a:t>
            </a:r>
          </a:p>
        </p:txBody>
      </p:sp>
      <p:sp>
        <p:nvSpPr>
          <p:cNvPr id="11303" name="Line 46"/>
          <p:cNvSpPr>
            <a:spLocks noChangeShapeType="1"/>
          </p:cNvSpPr>
          <p:nvPr/>
        </p:nvSpPr>
        <p:spPr bwMode="auto">
          <a:xfrm flipV="1">
            <a:off x="2700338" y="4583113"/>
            <a:ext cx="2025650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04" name="Text Box 51"/>
          <p:cNvSpPr txBox="1">
            <a:spLocks noChangeArrowheads="1"/>
          </p:cNvSpPr>
          <p:nvPr/>
        </p:nvSpPr>
        <p:spPr bwMode="auto">
          <a:xfrm>
            <a:off x="3060700" y="412908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pic>
        <p:nvPicPr>
          <p:cNvPr id="11305" name="Picture 5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775" y="2424113"/>
            <a:ext cx="18716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6" name="Picture 5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2355850"/>
            <a:ext cx="18732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7" name="Picture 5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588" y="2346325"/>
            <a:ext cx="205105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8" name="Rectangle 67"/>
          <p:cNvSpPr>
            <a:spLocks noChangeArrowheads="1"/>
          </p:cNvSpPr>
          <p:nvPr/>
        </p:nvSpPr>
        <p:spPr bwMode="auto">
          <a:xfrm>
            <a:off x="3276600" y="1563688"/>
            <a:ext cx="803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</a:p>
        </p:txBody>
      </p:sp>
      <p:sp>
        <p:nvSpPr>
          <p:cNvPr id="11309" name="Rectangle 68"/>
          <p:cNvSpPr>
            <a:spLocks noChangeArrowheads="1"/>
          </p:cNvSpPr>
          <p:nvPr/>
        </p:nvSpPr>
        <p:spPr bwMode="auto">
          <a:xfrm>
            <a:off x="5364163" y="1536700"/>
            <a:ext cx="80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</a:p>
        </p:txBody>
      </p:sp>
      <p:sp>
        <p:nvSpPr>
          <p:cNvPr id="11310" name="Rectangle 69"/>
          <p:cNvSpPr>
            <a:spLocks noChangeArrowheads="1"/>
          </p:cNvSpPr>
          <p:nvPr/>
        </p:nvSpPr>
        <p:spPr bwMode="auto">
          <a:xfrm>
            <a:off x="7308850" y="1509713"/>
            <a:ext cx="803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">
              <a:spcBef>
                <a:spcPct val="2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  <p:sp>
        <p:nvSpPr>
          <p:cNvPr id="11311" name="Text Box 71"/>
          <p:cNvSpPr txBox="1">
            <a:spLocks noChangeArrowheads="1"/>
          </p:cNvSpPr>
          <p:nvPr/>
        </p:nvSpPr>
        <p:spPr bwMode="auto">
          <a:xfrm>
            <a:off x="1979613" y="5803900"/>
            <a:ext cx="1439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位置关系</a:t>
            </a:r>
          </a:p>
        </p:txBody>
      </p:sp>
      <p:sp>
        <p:nvSpPr>
          <p:cNvPr id="11312" name="Text Box 72"/>
          <p:cNvSpPr txBox="1">
            <a:spLocks noChangeArrowheads="1"/>
          </p:cNvSpPr>
          <p:nvPr/>
        </p:nvSpPr>
        <p:spPr bwMode="auto">
          <a:xfrm>
            <a:off x="4743450" y="5786438"/>
            <a:ext cx="1844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公共点个数</a:t>
            </a:r>
          </a:p>
        </p:txBody>
      </p:sp>
      <p:sp>
        <p:nvSpPr>
          <p:cNvPr id="11313" name="AutoShape 73"/>
          <p:cNvSpPr>
            <a:spLocks noChangeArrowheads="1"/>
          </p:cNvSpPr>
          <p:nvPr/>
        </p:nvSpPr>
        <p:spPr bwMode="auto">
          <a:xfrm>
            <a:off x="3635375" y="5876925"/>
            <a:ext cx="792163" cy="288925"/>
          </a:xfrm>
          <a:prstGeom prst="leftRightArrow">
            <a:avLst>
              <a:gd name="adj1" fmla="val 50000"/>
              <a:gd name="adj2" fmla="val 54454"/>
            </a:avLst>
          </a:prstGeom>
          <a:solidFill>
            <a:srgbClr val="FF0000"/>
          </a:solidFill>
          <a:ln w="25400">
            <a:solidFill>
              <a:srgbClr val="EB2A03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2578" name="TextBox 66"/>
          <p:cNvSpPr txBox="1">
            <a:spLocks noChangeArrowheads="1"/>
          </p:cNvSpPr>
          <p:nvPr/>
        </p:nvSpPr>
        <p:spPr bwMode="auto">
          <a:xfrm>
            <a:off x="428625" y="641350"/>
            <a:ext cx="16049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填一填：</a:t>
            </a:r>
          </a:p>
        </p:txBody>
      </p:sp>
      <p:sp>
        <p:nvSpPr>
          <p:cNvPr id="11315" name="Line 47"/>
          <p:cNvSpPr>
            <a:spLocks noChangeShapeType="1"/>
          </p:cNvSpPr>
          <p:nvPr/>
        </p:nvSpPr>
        <p:spPr bwMode="auto">
          <a:xfrm flipV="1">
            <a:off x="2709863" y="5106988"/>
            <a:ext cx="2016125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7092950" y="5086350"/>
            <a:ext cx="1782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割线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8" grpId="0" autoUpdateAnimBg="0"/>
      <p:bldP spid="11299" grpId="0" autoUpdateAnimBg="0"/>
      <p:bldP spid="11300" grpId="0" autoUpdateAnimBg="0"/>
      <p:bldP spid="11301" grpId="0" autoUpdateAnimBg="0"/>
      <p:bldP spid="11302" grpId="0" autoUpdateAnimBg="0"/>
      <p:bldP spid="11303" grpId="0" animBg="1"/>
      <p:bldP spid="11304" grpId="0" autoUpdateAnimBg="0"/>
      <p:bldP spid="11308" grpId="0" autoUpdateAnimBg="0"/>
      <p:bldP spid="11309" grpId="0" autoUpdateAnimBg="0"/>
      <p:bldP spid="11310" grpId="0" autoUpdateAnimBg="0"/>
      <p:bldP spid="11311" grpId="0" autoUpdateAnimBg="0"/>
      <p:bldP spid="11312" grpId="0" autoUpdateAnimBg="0"/>
      <p:bldP spid="11313" grpId="0" bldLvl="0" animBg="1" autoUpdateAnimBg="0"/>
      <p:bldP spid="11315" grpId="0" animBg="1"/>
      <p:bldP spid="11316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81"/>
          <p:cNvSpPr txBox="1">
            <a:spLocks noChangeArrowheads="1"/>
          </p:cNvSpPr>
          <p:nvPr/>
        </p:nvSpPr>
        <p:spPr bwMode="auto">
          <a:xfrm>
            <a:off x="450850" y="1208088"/>
            <a:ext cx="7812088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直线与圆最多有两个公共点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若直线与圆相交，则直线上的点都在圆上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上一点，则直线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外一点，则过点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的直线与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相交或相离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有公共点，则直线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555" name="TextBox 82"/>
          <p:cNvSpPr txBox="1">
            <a:spLocks noChangeArrowheads="1"/>
          </p:cNvSpPr>
          <p:nvPr/>
        </p:nvSpPr>
        <p:spPr bwMode="auto">
          <a:xfrm>
            <a:off x="450850" y="685800"/>
            <a:ext cx="16049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判一判：</a:t>
            </a:r>
          </a:p>
        </p:txBody>
      </p:sp>
      <p:sp>
        <p:nvSpPr>
          <p:cNvPr id="12292" name="TextBox 83"/>
          <p:cNvSpPr txBox="1">
            <a:spLocks noChangeArrowheads="1"/>
          </p:cNvSpPr>
          <p:nvPr/>
        </p:nvSpPr>
        <p:spPr bwMode="auto">
          <a:xfrm>
            <a:off x="5534025" y="1355725"/>
            <a:ext cx="3778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2293" name="TextBox 84"/>
          <p:cNvSpPr txBox="1">
            <a:spLocks noChangeArrowheads="1"/>
          </p:cNvSpPr>
          <p:nvPr/>
        </p:nvSpPr>
        <p:spPr bwMode="auto">
          <a:xfrm>
            <a:off x="7621588" y="1962150"/>
            <a:ext cx="539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2294" name="TextBox 85"/>
          <p:cNvSpPr txBox="1">
            <a:spLocks noChangeArrowheads="1"/>
          </p:cNvSpPr>
          <p:nvPr/>
        </p:nvSpPr>
        <p:spPr bwMode="auto">
          <a:xfrm>
            <a:off x="7621588" y="2655888"/>
            <a:ext cx="539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2295" name="TextBox 86"/>
          <p:cNvSpPr txBox="1">
            <a:spLocks noChangeArrowheads="1"/>
          </p:cNvSpPr>
          <p:nvPr/>
        </p:nvSpPr>
        <p:spPr bwMode="auto">
          <a:xfrm>
            <a:off x="2386013" y="3914775"/>
            <a:ext cx="5397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2296" name="TextBox 87"/>
          <p:cNvSpPr txBox="1">
            <a:spLocks noChangeArrowheads="1"/>
          </p:cNvSpPr>
          <p:nvPr/>
        </p:nvSpPr>
        <p:spPr bwMode="auto">
          <a:xfrm>
            <a:off x="7723188" y="4532313"/>
            <a:ext cx="5397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91"/>
          <p:cNvSpPr txBox="1">
            <a:spLocks noChangeArrowheads="1"/>
          </p:cNvSpPr>
          <p:nvPr/>
        </p:nvSpPr>
        <p:spPr bwMode="auto">
          <a:xfrm>
            <a:off x="325438" y="1316038"/>
            <a:ext cx="806450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b="1">
                <a:solidFill>
                  <a:srgbClr val="2E75B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solidFill>
                  <a:srgbClr val="2E75B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同学们用直尺在圆上移动的过程中，除了发现公共点的个数发生了变化外，还发现有什么量也在改变？它与圆的半径有什么样的数量关系呢？</a:t>
            </a:r>
          </a:p>
        </p:txBody>
      </p:sp>
      <p:grpSp>
        <p:nvGrpSpPr>
          <p:cNvPr id="24579" name="Group 3"/>
          <p:cNvGrpSpPr/>
          <p:nvPr/>
        </p:nvGrpSpPr>
        <p:grpSpPr bwMode="auto">
          <a:xfrm>
            <a:off x="325438" y="406400"/>
            <a:ext cx="6429375" cy="822325"/>
            <a:chOff x="0" y="0"/>
            <a:chExt cx="10129" cy="1294"/>
          </a:xfrm>
        </p:grpSpPr>
        <p:sp>
          <p:nvSpPr>
            <p:cNvPr id="24580" name="矩形 7"/>
            <p:cNvSpPr/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200 h 1872208"/>
                <a:gd name="T2" fmla="*/ 2634 w 2520280"/>
                <a:gd name="T3" fmla="*/ 1200 h 1872208"/>
                <a:gd name="T4" fmla="*/ 0 w 2520280"/>
                <a:gd name="T5" fmla="*/ 1200 h 1872208"/>
                <a:gd name="T6" fmla="*/ 0 w 2520280"/>
                <a:gd name="T7" fmla="*/ 0 h 1872208"/>
                <a:gd name="T8" fmla="*/ 1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 cmpd="sng">
              <a:solidFill>
                <a:srgbClr val="DDDDDD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1" name="任意多边形 16"/>
            <p:cNvSpPr/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545 w 696310"/>
                <a:gd name="T3" fmla="*/ 0 h 696310"/>
                <a:gd name="T4" fmla="*/ 545 w 696310"/>
                <a:gd name="T5" fmla="*/ 258 h 696310"/>
                <a:gd name="T6" fmla="*/ 826 w 696310"/>
                <a:gd name="T7" fmla="*/ 258 h 696310"/>
                <a:gd name="T8" fmla="*/ 826 w 696310"/>
                <a:gd name="T9" fmla="*/ 760 h 696310"/>
                <a:gd name="T10" fmla="*/ 0 w 696310"/>
                <a:gd name="T11" fmla="*/ 76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2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4583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9252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用数量关系判断直线与圆的位置关系</a:t>
              </a:r>
            </a:p>
          </p:txBody>
        </p:sp>
        <p:sp>
          <p:nvSpPr>
            <p:cNvPr id="24584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theme/theme1.xml><?xml version="1.0" encoding="utf-8"?>
<a:theme xmlns:a="http://schemas.openxmlformats.org/drawingml/2006/main" name="WWW.2PPT.COM   ​">
  <a:themeElements>
    <a:clrScheme name="2_Office 主题​​ 1">
      <a:dk1>
        <a:srgbClr val="000000"/>
      </a:dk1>
      <a:lt1>
        <a:srgbClr val="FFFFFF"/>
      </a:lt1>
      <a:dk2>
        <a:srgbClr val="5B9BD5"/>
      </a:dk2>
      <a:lt2>
        <a:srgbClr val="E7E6E6"/>
      </a:lt2>
      <a:accent1>
        <a:srgbClr val="5B9BD5"/>
      </a:accent1>
      <a:accent2>
        <a:srgbClr val="FFFFFF"/>
      </a:accent2>
      <a:accent3>
        <a:srgbClr val="FFFFFF"/>
      </a:accent3>
      <a:accent4>
        <a:srgbClr val="000000"/>
      </a:accent4>
      <a:accent5>
        <a:srgbClr val="B5CBE7"/>
      </a:accent5>
      <a:accent6>
        <a:srgbClr val="E7E7E7"/>
      </a:accent6>
      <a:hlink>
        <a:srgbClr val="0563C1"/>
      </a:hlink>
      <a:folHlink>
        <a:srgbClr val="954F72"/>
      </a:folHlink>
    </a:clrScheme>
    <a:fontScheme name="2_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Office 主题​​ 1">
        <a:dk1>
          <a:srgbClr val="000000"/>
        </a:dk1>
        <a:lt1>
          <a:srgbClr val="FFFFFF"/>
        </a:lt1>
        <a:dk2>
          <a:srgbClr val="5B9BD5"/>
        </a:dk2>
        <a:lt2>
          <a:srgbClr val="E7E6E6"/>
        </a:lt2>
        <a:accent1>
          <a:srgbClr val="5B9BD5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E7E7E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蓝色扁平清新通用</Template>
  <TotalTime>0</TotalTime>
  <Words>1525</Words>
  <Application>Microsoft Office PowerPoint</Application>
  <PresentationFormat>全屏显示(4:3)</PresentationFormat>
  <Paragraphs>268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方正姚体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   ​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2015-07-09T08:14:00Z</dcterms:created>
  <dcterms:modified xsi:type="dcterms:W3CDTF">2023-01-16T19:00:09Z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7F37EF0ADC25418FB2BCE067D6465604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