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7104063" cy="10234613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108"/>
    <a:srgbClr val="FCCB34"/>
    <a:srgbClr val="B21B1F"/>
    <a:srgbClr val="6DC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89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dministrator\Desktop\图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" y="-12488"/>
            <a:ext cx="12192001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E:\素材\卡通\包图网_13447消防安全防火宣传展板设计\4.png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10828" y="1134745"/>
            <a:ext cx="7071360" cy="2885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29" name="Text Box 33"/>
          <p:cNvSpPr txBox="1"/>
          <p:nvPr/>
        </p:nvSpPr>
        <p:spPr>
          <a:xfrm>
            <a:off x="3774440" y="3254375"/>
            <a:ext cx="195199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 algn="di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zh-CN" sz="2100" b="1" dirty="0">
                <a:solidFill>
                  <a:srgbClr val="FFB108"/>
                </a:solidFill>
                <a:cs typeface="+mn-ea"/>
                <a:sym typeface="+mn-lt"/>
              </a:rPr>
              <a:t>校园消防安全</a:t>
            </a:r>
          </a:p>
          <a:p>
            <a:pPr marL="0" lvl="0" indent="0" algn="di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zh-CN" sz="2100" b="1" dirty="0">
                <a:solidFill>
                  <a:srgbClr val="FFB108"/>
                </a:solidFill>
                <a:cs typeface="+mn-ea"/>
                <a:sym typeface="+mn-lt"/>
              </a:rPr>
              <a:t>教育</a:t>
            </a:r>
            <a:r>
              <a:rPr lang="en-US" altLang="zh-CN" sz="2100" b="1" dirty="0">
                <a:solidFill>
                  <a:srgbClr val="FFB108"/>
                </a:solidFill>
                <a:cs typeface="+mn-ea"/>
                <a:sym typeface="+mn-lt"/>
              </a:rPr>
              <a:t>PPT</a:t>
            </a:r>
            <a:r>
              <a:rPr lang="zh-CN" altLang="en-US" sz="2100" b="1" dirty="0">
                <a:solidFill>
                  <a:srgbClr val="FFB108"/>
                </a:solidFill>
                <a:cs typeface="+mn-ea"/>
                <a:sym typeface="+mn-lt"/>
              </a:rPr>
              <a:t>模板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041">
            <a:off x="9832340" y="1939290"/>
            <a:ext cx="883285" cy="114871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43992" y="-15240"/>
            <a:ext cx="11988800" cy="1503747"/>
            <a:chOff x="-76200" y="0"/>
            <a:chExt cx="9220200" cy="1299261"/>
          </a:xfrm>
        </p:grpSpPr>
        <p:pic>
          <p:nvPicPr>
            <p:cNvPr id="23" name="Picture 2" descr="C:\Users\Administrator\Desktop\5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0"/>
              <a:ext cx="5181600" cy="1299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Administrator\Desktop\5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029"/>
            <a:stretch>
              <a:fillRect/>
            </a:stretch>
          </p:blipFill>
          <p:spPr bwMode="auto">
            <a:xfrm flipH="1">
              <a:off x="5105400" y="1"/>
              <a:ext cx="4038600" cy="1138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 descr="\\Sy\e\我图PPT\00001PNG素材\儿童卡通\卡通树型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305" y="4869938"/>
            <a:ext cx="7532045" cy="200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 descr="E:\素材\卡通\包图网_13447消防安全防火宣传展板设计\3.png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99795" y="4016375"/>
            <a:ext cx="3554730" cy="2854325"/>
          </a:xfrm>
          <a:prstGeom prst="rect">
            <a:avLst/>
          </a:prstGeom>
        </p:spPr>
      </p:pic>
      <p:pic>
        <p:nvPicPr>
          <p:cNvPr id="6" name="图片 5" descr="E:\素材\卡通\d6cc56ac75d1c6f5a3534dbe8d578eb5.pngd6cc56ac75d1c6f5a3534dbe8d578eb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313170" y="3422015"/>
            <a:ext cx="5720080" cy="3661410"/>
          </a:xfrm>
          <a:prstGeom prst="rect">
            <a:avLst/>
          </a:prstGeom>
        </p:spPr>
      </p:pic>
      <p:sp>
        <p:nvSpPr>
          <p:cNvPr id="26" name="Text Box 33"/>
          <p:cNvSpPr txBox="1"/>
          <p:nvPr/>
        </p:nvSpPr>
        <p:spPr>
          <a:xfrm>
            <a:off x="4773295" y="4047490"/>
            <a:ext cx="3804285" cy="321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 algn="di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zh-CN" sz="1500" b="1" dirty="0">
                <a:solidFill>
                  <a:srgbClr val="FFB108"/>
                </a:solidFill>
                <a:cs typeface="+mn-ea"/>
                <a:sym typeface="+mn-lt"/>
              </a:rPr>
              <a:t>爸爸进幼儿园（消防知识篇）</a:t>
            </a:r>
          </a:p>
        </p:txBody>
      </p:sp>
      <p:pic>
        <p:nvPicPr>
          <p:cNvPr id="45" name="图片 44" descr="E:\素材\卡通\包图网_13447消防安全防火宣传展板设计\1.png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21282766">
            <a:off x="2077085" y="1843405"/>
            <a:ext cx="1199515" cy="929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6"/>
    </mc:Choice>
    <mc:Fallback xmlns="">
      <p:transition spd="slow" advTm="5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99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9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541032" y="514778"/>
              <a:ext cx="4801235" cy="43370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chemeClr val="bg1"/>
                  </a:solidFill>
                  <a:cs typeface="+mn-ea"/>
                  <a:sym typeface="+mn-lt"/>
                </a:rPr>
                <a:t>三、认识日常生活中的消防器材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2662555" y="2101850"/>
            <a:ext cx="4124325" cy="2654300"/>
          </a:xfrm>
          <a:prstGeom prst="rect">
            <a:avLst/>
          </a:prstGeom>
        </p:spPr>
        <p:txBody>
          <a:bodyPr wrap="square" lIns="162028" tIns="81015" rIns="162028" bIns="81015">
            <a:spAutoFit/>
          </a:bodyPr>
          <a:lstStyle/>
          <a:p>
            <a:pPr algn="just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之前我们讲到了平常能见到的一些消防器材。它们都是消防员叔叔的好帮手，希望小朋友们能爱护它们，这样在火灾中它们才会保护到我们的小朋友哦。这些消防器材小朋友们都记住了没有呀？</a:t>
            </a:r>
          </a:p>
        </p:txBody>
      </p:sp>
      <p:pic>
        <p:nvPicPr>
          <p:cNvPr id="48" name="图片 47" descr="E:\素材\卡通\5a81d5fbab538222d5120a74419dd73e.png5a81d5fbab538222d5120a74419dd73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17055" y="1503045"/>
            <a:ext cx="2800350" cy="3851275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263">
        <p15:prstTrans prst="pageCurlDouble"/>
      </p:transition>
    </mc:Choice>
    <mc:Fallback xmlns="">
      <p:transition spd="slow" advTm="32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582942" y="542718"/>
              <a:ext cx="4735830" cy="43370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chemeClr val="bg1"/>
                  </a:solidFill>
                  <a:cs typeface="+mn-ea"/>
                  <a:sym typeface="+mn-lt"/>
                </a:rPr>
                <a:t>三、认识日常生活中的消防器材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5990590" y="1802130"/>
            <a:ext cx="4922520" cy="3148965"/>
          </a:xfrm>
          <a:prstGeom prst="rect">
            <a:avLst/>
          </a:prstGeom>
        </p:spPr>
        <p:txBody>
          <a:bodyPr wrap="square" lIns="162028" tIns="81015" rIns="162028" bIns="81015">
            <a:spAutoFit/>
          </a:bodyPr>
          <a:lstStyle/>
          <a:p>
            <a:pPr algn="l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刚才的动画片中，教了我们要从火灾中安全的逃出才是第一重要的。</a:t>
            </a:r>
          </a:p>
          <a:p>
            <a:pPr algn="l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那么有没有小朋友已经学会了要怎么样逃出火场的呢？有的请举手给大家表演一下。</a:t>
            </a:r>
          </a:p>
          <a:p>
            <a:pPr algn="l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对了，首先我们不要慌张，然后尽量找块小手绢弄湿之后，同时在着火的时候千万不要慌张，要对自己说我们都是小勇士，要好好听老师的指挥逃离火灾现场。</a:t>
            </a:r>
          </a:p>
        </p:txBody>
      </p:sp>
      <p:pic>
        <p:nvPicPr>
          <p:cNvPr id="48" name="图片 47" descr="E:\素材\卡通\c3d785ac65bd32ba0889ed4f902f664d.pngc3d785ac65bd32ba0889ed4f902f664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56180" y="1088390"/>
            <a:ext cx="2898140" cy="38627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229">
        <p15:prstTrans prst="pageCurlDouble"/>
      </p:transition>
    </mc:Choice>
    <mc:Fallback xmlns="">
      <p:transition spd="slow" advTm="32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610882" y="500808"/>
              <a:ext cx="4735830" cy="43370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chemeClr val="bg1"/>
                  </a:solidFill>
                  <a:cs typeface="+mn-ea"/>
                  <a:sym typeface="+mn-lt"/>
                </a:rPr>
                <a:t>四、教育小朋友如何逃生</a:t>
              </a:r>
            </a:p>
          </p:txBody>
        </p:sp>
      </p:grpSp>
      <p:sp>
        <p:nvSpPr>
          <p:cNvPr id="6" name="对角圆角矩形 5"/>
          <p:cNvSpPr/>
          <p:nvPr/>
        </p:nvSpPr>
        <p:spPr>
          <a:xfrm>
            <a:off x="2368550" y="1515110"/>
            <a:ext cx="2263140" cy="1626870"/>
          </a:xfrm>
          <a:prstGeom prst="round2Diag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FCCB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对角圆角矩形 6"/>
          <p:cNvSpPr/>
          <p:nvPr/>
        </p:nvSpPr>
        <p:spPr>
          <a:xfrm>
            <a:off x="5157470" y="1515110"/>
            <a:ext cx="2263140" cy="1626870"/>
          </a:xfrm>
          <a:prstGeom prst="round2Diag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rgbClr val="FCCB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对角圆角矩形 7"/>
          <p:cNvSpPr/>
          <p:nvPr/>
        </p:nvSpPr>
        <p:spPr>
          <a:xfrm>
            <a:off x="7947025" y="1515110"/>
            <a:ext cx="2263140" cy="1626870"/>
          </a:xfrm>
          <a:prstGeom prst="round2DiagRect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rgbClr val="FCCB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文本框 8"/>
          <p:cNvSpPr txBox="1"/>
          <p:nvPr/>
        </p:nvSpPr>
        <p:spPr>
          <a:xfrm>
            <a:off x="2493444" y="3341081"/>
            <a:ext cx="2012082" cy="3987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FFB108"/>
                </a:solidFill>
                <a:cs typeface="+mn-ea"/>
                <a:sym typeface="+mn-lt"/>
              </a:rPr>
              <a:t>迅速撤离法：</a:t>
            </a:r>
          </a:p>
        </p:txBody>
      </p:sp>
      <p:sp>
        <p:nvSpPr>
          <p:cNvPr id="64" name="矩形 63"/>
          <p:cNvSpPr/>
          <p:nvPr/>
        </p:nvSpPr>
        <p:spPr>
          <a:xfrm>
            <a:off x="2493444" y="3643860"/>
            <a:ext cx="2012082" cy="1378585"/>
          </a:xfrm>
          <a:prstGeom prst="rect">
            <a:avLst/>
          </a:prstGeom>
        </p:spPr>
        <p:txBody>
          <a:bodyPr wrap="square" lIns="87015" tIns="43507" rIns="87015" bIns="43507">
            <a:spAutoFit/>
          </a:bodyPr>
          <a:lstStyle/>
          <a:p>
            <a:pPr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74AA1"/>
              </a:buClr>
              <a:defRPr/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当进入公共场所时，要留意其墙上、顶棚上、门上、转弯处设置的“太平门”、“紧急出口”、“安全通道”等疏散指示标志，一旦发生火灾，按疏散指示标志方向迅速撤离。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282999" y="3341081"/>
            <a:ext cx="2012082" cy="3987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FFB108"/>
                </a:solidFill>
                <a:cs typeface="+mn-ea"/>
                <a:sym typeface="+mn-lt"/>
              </a:rPr>
              <a:t>低身前进法：</a:t>
            </a:r>
          </a:p>
        </p:txBody>
      </p:sp>
      <p:sp>
        <p:nvSpPr>
          <p:cNvPr id="10" name="矩形 9"/>
          <p:cNvSpPr/>
          <p:nvPr/>
        </p:nvSpPr>
        <p:spPr>
          <a:xfrm>
            <a:off x="5282999" y="3643860"/>
            <a:ext cx="2012082" cy="824865"/>
          </a:xfrm>
          <a:prstGeom prst="rect">
            <a:avLst/>
          </a:prstGeom>
        </p:spPr>
        <p:txBody>
          <a:bodyPr wrap="square" lIns="87015" tIns="43507" rIns="87015" bIns="43507">
            <a:spAutoFit/>
          </a:bodyPr>
          <a:lstStyle/>
          <a:p>
            <a:pPr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74AA1"/>
              </a:buClr>
              <a:defRPr/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由于火灾发生时烟气大多聚集在上部空间，因此在逃生过程中应尽量将身体贴近地面匍匐或弯腰前进。</a:t>
            </a:r>
          </a:p>
        </p:txBody>
      </p:sp>
      <p:sp>
        <p:nvSpPr>
          <p:cNvPr id="12" name="文本框 8"/>
          <p:cNvSpPr txBox="1"/>
          <p:nvPr/>
        </p:nvSpPr>
        <p:spPr>
          <a:xfrm>
            <a:off x="8072554" y="3341081"/>
            <a:ext cx="2012082" cy="3987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FFB108"/>
                </a:solidFill>
                <a:cs typeface="+mn-ea"/>
                <a:sym typeface="+mn-lt"/>
              </a:rPr>
              <a:t>毛巾捂鼻法：</a:t>
            </a:r>
          </a:p>
        </p:txBody>
      </p:sp>
      <p:sp>
        <p:nvSpPr>
          <p:cNvPr id="13" name="矩形 12"/>
          <p:cNvSpPr/>
          <p:nvPr/>
        </p:nvSpPr>
        <p:spPr>
          <a:xfrm>
            <a:off x="8072554" y="3643860"/>
            <a:ext cx="2012082" cy="1193800"/>
          </a:xfrm>
          <a:prstGeom prst="rect">
            <a:avLst/>
          </a:prstGeom>
        </p:spPr>
        <p:txBody>
          <a:bodyPr wrap="square" lIns="87015" tIns="43507" rIns="87015" bIns="43507">
            <a:spAutoFit/>
          </a:bodyPr>
          <a:lstStyle/>
          <a:p>
            <a:pPr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74AA1"/>
              </a:buClr>
              <a:defRPr/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火场上的烟气温度高、毒性大，吸入后很容易引起呼吸系统灼伤或人体中毒。疏散中应用浸湿的毛巾、口罩等捂住口鼻，以起到降温及过滤的作用。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546">
        <p15:prstTrans prst="pageCurlDouble"/>
      </p:transition>
    </mc:Choice>
    <mc:Fallback xmlns="">
      <p:transition spd="slow" advTm="25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62" grpId="0"/>
      <p:bldP spid="64" grpId="0"/>
      <p:bldP spid="9" grpId="0"/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582942" y="542718"/>
              <a:ext cx="4735830" cy="43370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chemeClr val="bg1"/>
                  </a:solidFill>
                  <a:cs typeface="+mn-ea"/>
                  <a:sym typeface="+mn-lt"/>
                </a:rPr>
                <a:t>四、教育小朋友如何逃生</a:t>
              </a:r>
            </a:p>
          </p:txBody>
        </p:sp>
      </p:grpSp>
      <p:sp>
        <p:nvSpPr>
          <p:cNvPr id="6" name="对角圆角矩形 5"/>
          <p:cNvSpPr/>
          <p:nvPr/>
        </p:nvSpPr>
        <p:spPr>
          <a:xfrm>
            <a:off x="2453640" y="1501140"/>
            <a:ext cx="2263140" cy="1626870"/>
          </a:xfrm>
          <a:prstGeom prst="round2Diag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FCCB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对角圆角矩形 6"/>
          <p:cNvSpPr/>
          <p:nvPr/>
        </p:nvSpPr>
        <p:spPr>
          <a:xfrm>
            <a:off x="5243195" y="1501140"/>
            <a:ext cx="2263140" cy="1626870"/>
          </a:xfrm>
          <a:prstGeom prst="round2Diag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rgbClr val="FCCB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对角圆角矩形 7"/>
          <p:cNvSpPr/>
          <p:nvPr/>
        </p:nvSpPr>
        <p:spPr>
          <a:xfrm>
            <a:off x="8032750" y="1501140"/>
            <a:ext cx="2263140" cy="1626870"/>
          </a:xfrm>
          <a:prstGeom prst="round2DiagRect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rgbClr val="FCCB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文本框 8"/>
          <p:cNvSpPr txBox="1"/>
          <p:nvPr/>
        </p:nvSpPr>
        <p:spPr>
          <a:xfrm>
            <a:off x="2579169" y="3201381"/>
            <a:ext cx="2012082" cy="3987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FFB108"/>
                </a:solidFill>
                <a:cs typeface="+mn-ea"/>
                <a:sym typeface="+mn-lt"/>
              </a:rPr>
              <a:t>厚物护身法：</a:t>
            </a:r>
          </a:p>
        </p:txBody>
      </p:sp>
      <p:sp>
        <p:nvSpPr>
          <p:cNvPr id="64" name="矩形 63"/>
          <p:cNvSpPr/>
          <p:nvPr/>
        </p:nvSpPr>
        <p:spPr>
          <a:xfrm>
            <a:off x="2579169" y="3504160"/>
            <a:ext cx="2012082" cy="1524635"/>
          </a:xfrm>
          <a:prstGeom prst="rect">
            <a:avLst/>
          </a:prstGeom>
        </p:spPr>
        <p:txBody>
          <a:bodyPr wrap="square" lIns="87015" tIns="43507" rIns="87015" bIns="43507">
            <a:spAutoFit/>
          </a:bodyPr>
          <a:lstStyle/>
          <a:p>
            <a:pPr algn="l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  <a:buClr>
                <a:srgbClr val="074AA1"/>
              </a:buClr>
              <a:defRPr/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确定逃生路线后，可用浸湿的棉被或毛毯、棉大衣盖在身上，以最快的速度钻过火场并冲到安全区域。不能用塑料或化纤等类物品来保护身体，否则会适得其反。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68724" y="3201381"/>
            <a:ext cx="2012082" cy="3987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FFB108"/>
                </a:solidFill>
                <a:cs typeface="+mn-ea"/>
                <a:sym typeface="+mn-lt"/>
              </a:rPr>
              <a:t>跳板转移法：</a:t>
            </a:r>
          </a:p>
        </p:txBody>
      </p:sp>
      <p:sp>
        <p:nvSpPr>
          <p:cNvPr id="10" name="矩形 9"/>
          <p:cNvSpPr/>
          <p:nvPr/>
        </p:nvSpPr>
        <p:spPr>
          <a:xfrm>
            <a:off x="5368724" y="3504160"/>
            <a:ext cx="2012082" cy="1524635"/>
          </a:xfrm>
          <a:prstGeom prst="rect">
            <a:avLst/>
          </a:prstGeom>
        </p:spPr>
        <p:txBody>
          <a:bodyPr wrap="square" lIns="87015" tIns="43507" rIns="87015" bIns="43507">
            <a:spAutoFit/>
          </a:bodyPr>
          <a:lstStyle/>
          <a:p>
            <a:pPr algn="l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  <a:buClr>
                <a:srgbClr val="074AA1"/>
              </a:buClr>
              <a:defRPr/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可以在阳台上、窗台、屋顶平台等处用木板、木桩、竹竿等有承受力的物体，搭至相邻单元或相邻建筑，以此作为跳板转移到相对安全的区域。</a:t>
            </a:r>
          </a:p>
        </p:txBody>
      </p:sp>
      <p:sp>
        <p:nvSpPr>
          <p:cNvPr id="12" name="文本框 8"/>
          <p:cNvSpPr txBox="1"/>
          <p:nvPr/>
        </p:nvSpPr>
        <p:spPr>
          <a:xfrm>
            <a:off x="8158279" y="3201381"/>
            <a:ext cx="2012082" cy="3987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FFB108"/>
                </a:solidFill>
                <a:cs typeface="+mn-ea"/>
                <a:sym typeface="+mn-lt"/>
              </a:rPr>
              <a:t>管线下滑法：</a:t>
            </a:r>
          </a:p>
        </p:txBody>
      </p:sp>
      <p:sp>
        <p:nvSpPr>
          <p:cNvPr id="13" name="矩形 12"/>
          <p:cNvSpPr/>
          <p:nvPr/>
        </p:nvSpPr>
        <p:spPr>
          <a:xfrm>
            <a:off x="8158279" y="3504160"/>
            <a:ext cx="2012082" cy="1764665"/>
          </a:xfrm>
          <a:prstGeom prst="rect">
            <a:avLst/>
          </a:prstGeom>
        </p:spPr>
        <p:txBody>
          <a:bodyPr wrap="square" lIns="87015" tIns="43507" rIns="87015" bIns="43507">
            <a:spAutoFit/>
          </a:bodyPr>
          <a:lstStyle/>
          <a:p>
            <a:pPr algn="l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  <a:buClr>
                <a:srgbClr val="074AA1"/>
              </a:buClr>
              <a:defRPr/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当建筑物外墙或阳台边上有落水管、电线杆、避雷针引线等竖直管线时，可借助其下滑至地面，同时应注意一次下滑时人数不宜过多，以防止逃生途中因管线损坏而致人坠落。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72">
        <p15:prstTrans prst="pageCurlDouble"/>
      </p:transition>
    </mc:Choice>
    <mc:Fallback xmlns="">
      <p:transition spd="slow" advTm="24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62" grpId="0"/>
      <p:bldP spid="64" grpId="0"/>
      <p:bldP spid="9" grpId="0"/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582942" y="542718"/>
              <a:ext cx="4735830" cy="43370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chemeClr val="bg1"/>
                  </a:solidFill>
                  <a:cs typeface="+mn-ea"/>
                  <a:sym typeface="+mn-lt"/>
                </a:rPr>
                <a:t>四、教育小朋友如何逃生</a:t>
              </a:r>
            </a:p>
          </p:txBody>
        </p:sp>
      </p:grpSp>
      <p:sp>
        <p:nvSpPr>
          <p:cNvPr id="6" name="对角圆角矩形 5"/>
          <p:cNvSpPr/>
          <p:nvPr/>
        </p:nvSpPr>
        <p:spPr>
          <a:xfrm>
            <a:off x="2397125" y="1486535"/>
            <a:ext cx="2263140" cy="1626870"/>
          </a:xfrm>
          <a:prstGeom prst="round2Diag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FCCB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对角圆角矩形 6"/>
          <p:cNvSpPr/>
          <p:nvPr/>
        </p:nvSpPr>
        <p:spPr>
          <a:xfrm>
            <a:off x="5186680" y="1486535"/>
            <a:ext cx="2263140" cy="1626870"/>
          </a:xfrm>
          <a:prstGeom prst="round2Diag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rgbClr val="FCCB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对角圆角矩形 7"/>
          <p:cNvSpPr/>
          <p:nvPr/>
        </p:nvSpPr>
        <p:spPr>
          <a:xfrm>
            <a:off x="7976235" y="1486535"/>
            <a:ext cx="2263140" cy="1626870"/>
          </a:xfrm>
          <a:prstGeom prst="round2DiagRect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rgbClr val="FCCB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文本框 8"/>
          <p:cNvSpPr txBox="1"/>
          <p:nvPr/>
        </p:nvSpPr>
        <p:spPr>
          <a:xfrm>
            <a:off x="2529639" y="3229321"/>
            <a:ext cx="2012082" cy="3987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FFB108"/>
                </a:solidFill>
                <a:cs typeface="+mn-ea"/>
                <a:sym typeface="+mn-lt"/>
              </a:rPr>
              <a:t>结绳自救法：</a:t>
            </a:r>
          </a:p>
        </p:txBody>
      </p:sp>
      <p:sp>
        <p:nvSpPr>
          <p:cNvPr id="64" name="矩形 63"/>
          <p:cNvSpPr/>
          <p:nvPr/>
        </p:nvSpPr>
        <p:spPr>
          <a:xfrm>
            <a:off x="1985645" y="3503295"/>
            <a:ext cx="3200400" cy="1471295"/>
          </a:xfrm>
          <a:prstGeom prst="rect">
            <a:avLst/>
          </a:prstGeom>
        </p:spPr>
        <p:txBody>
          <a:bodyPr wrap="square" lIns="87015" tIns="43507" rIns="87015" bIns="43507">
            <a:spAutoFit/>
          </a:bodyPr>
          <a:lstStyle/>
          <a:p>
            <a:pPr algn="l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rgbClr val="074AA1"/>
              </a:buClr>
              <a:defRPr/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家中有绳索的（或将床单、被罩、窗帘等撕成条，拧成麻花状），可直接将其一端拴在门、窗档或重物上，沿另一端爬下。逃生过程中，脚要成绞状夹紧绳子，双手交替往下爬，并尽量用手套、毛巾将手保护好。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19194" y="3229321"/>
            <a:ext cx="2012082" cy="3987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FFB108"/>
                </a:solidFill>
                <a:cs typeface="+mn-ea"/>
                <a:sym typeface="+mn-lt"/>
              </a:rPr>
              <a:t>器械逃生法：</a:t>
            </a:r>
          </a:p>
        </p:txBody>
      </p:sp>
      <p:sp>
        <p:nvSpPr>
          <p:cNvPr id="10" name="矩形 9"/>
          <p:cNvSpPr/>
          <p:nvPr/>
        </p:nvSpPr>
        <p:spPr>
          <a:xfrm>
            <a:off x="5312209" y="3503525"/>
            <a:ext cx="2012082" cy="916940"/>
          </a:xfrm>
          <a:prstGeom prst="rect">
            <a:avLst/>
          </a:prstGeom>
        </p:spPr>
        <p:txBody>
          <a:bodyPr wrap="square" lIns="87015" tIns="43507" rIns="87015" bIns="43507">
            <a:spAutoFit/>
          </a:bodyPr>
          <a:lstStyle/>
          <a:p>
            <a:pPr algn="l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rgbClr val="074AA1"/>
              </a:buClr>
              <a:defRPr/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有条件的家庭可以利用平时准备的家用缓降器等专用救生设备逃生。</a:t>
            </a:r>
          </a:p>
        </p:txBody>
      </p:sp>
      <p:sp>
        <p:nvSpPr>
          <p:cNvPr id="12" name="文本框 8"/>
          <p:cNvSpPr txBox="1"/>
          <p:nvPr/>
        </p:nvSpPr>
        <p:spPr>
          <a:xfrm>
            <a:off x="8108749" y="3229321"/>
            <a:ext cx="2012082" cy="3987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FFB108"/>
                </a:solidFill>
                <a:cs typeface="+mn-ea"/>
                <a:sym typeface="+mn-lt"/>
              </a:rPr>
              <a:t>信号求救法：</a:t>
            </a:r>
          </a:p>
        </p:txBody>
      </p:sp>
      <p:sp>
        <p:nvSpPr>
          <p:cNvPr id="13" name="矩形 12"/>
          <p:cNvSpPr/>
          <p:nvPr/>
        </p:nvSpPr>
        <p:spPr>
          <a:xfrm>
            <a:off x="7564755" y="3503295"/>
            <a:ext cx="3100070" cy="1193800"/>
          </a:xfrm>
          <a:prstGeom prst="rect">
            <a:avLst/>
          </a:prstGeom>
        </p:spPr>
        <p:txBody>
          <a:bodyPr wrap="square" lIns="87015" tIns="43507" rIns="87015" bIns="43507">
            <a:spAutoFit/>
          </a:bodyPr>
          <a:lstStyle/>
          <a:p>
            <a:pPr algn="l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rgbClr val="074AA1"/>
              </a:buClr>
              <a:defRPr/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在等待救援的过程中，应通过大声呼救、挥动布条、敲击金属物品、投掷软物品等方式引起救援人员的注意；夜间可用手电筒、应急灯等能发光的物品发出信号。</a:t>
            </a:r>
          </a:p>
        </p:txBody>
      </p:sp>
      <p:pic>
        <p:nvPicPr>
          <p:cNvPr id="15" name="图片 14" descr="d6cc56ac75d1c6f5a3534dbe8d578eb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6870" y="4237990"/>
            <a:ext cx="4310380" cy="2759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949">
        <p15:prstTrans prst="pageCurlDouble"/>
      </p:transition>
    </mc:Choice>
    <mc:Fallback xmlns="">
      <p:transition spd="slow" advTm="29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62" grpId="0"/>
      <p:bldP spid="64" grpId="0"/>
      <p:bldP spid="9" grpId="0"/>
      <p:bldP spid="10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582942" y="542718"/>
              <a:ext cx="4735830" cy="43370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chemeClr val="bg1"/>
                  </a:solidFill>
                  <a:cs typeface="+mn-ea"/>
                  <a:sym typeface="+mn-lt"/>
                </a:rPr>
                <a:t>四、教育小朋友如何逃生</a:t>
              </a:r>
            </a:p>
          </p:txBody>
        </p:sp>
      </p:grpSp>
      <p:sp>
        <p:nvSpPr>
          <p:cNvPr id="19488" name="Text Box 32"/>
          <p:cNvSpPr txBox="1"/>
          <p:nvPr/>
        </p:nvSpPr>
        <p:spPr>
          <a:xfrm>
            <a:off x="2058035" y="1502410"/>
            <a:ext cx="8076565" cy="3853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zh-CN" altLang="zh-CN" sz="2400" b="1" dirty="0">
                <a:cs typeface="+mn-ea"/>
                <a:sym typeface="+mn-lt"/>
              </a:rPr>
              <a:t>问：知道为什么要用湿毛巾捂着嘴巴鼻子么？</a:t>
            </a:r>
          </a:p>
          <a:p>
            <a:pPr marL="0" lvl="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zh-CN" altLang="zh-CN" sz="2400" dirty="0">
              <a:solidFill>
                <a:srgbClr val="FFB108"/>
              </a:solidFill>
              <a:cs typeface="+mn-ea"/>
              <a:sym typeface="+mn-lt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2400" dirty="0">
                <a:solidFill>
                  <a:srgbClr val="FFB108"/>
                </a:solidFill>
                <a:cs typeface="+mn-ea"/>
                <a:sym typeface="+mn-lt"/>
              </a:rPr>
              <a:t>答：那是为了不让小朋友吸到有毒的烟哦。大部分火灾都会产生很多的烟气，有的烟还有毒呢。</a:t>
            </a:r>
          </a:p>
          <a:p>
            <a:pPr marL="0" lvl="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zh-CN" altLang="zh-CN" sz="2400" dirty="0">
              <a:solidFill>
                <a:srgbClr val="FFC000"/>
              </a:solidFill>
              <a:cs typeface="+mn-ea"/>
              <a:sym typeface="+mn-lt"/>
            </a:endParaRPr>
          </a:p>
          <a:p>
            <a:pPr marL="0" lvl="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zh-CN" altLang="zh-CN" sz="2400" b="1" dirty="0">
                <a:cs typeface="+mn-ea"/>
                <a:sym typeface="+mn-lt"/>
              </a:rPr>
              <a:t>问：那为什么要弯着腰走呢？</a:t>
            </a:r>
          </a:p>
          <a:p>
            <a:pPr marL="0" lvl="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zh-CN" altLang="zh-CN" sz="2400" dirty="0">
              <a:solidFill>
                <a:srgbClr val="FF0000"/>
              </a:solidFill>
              <a:cs typeface="+mn-ea"/>
              <a:sym typeface="+mn-lt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zh-CN" sz="2400" dirty="0">
                <a:solidFill>
                  <a:srgbClr val="FFC000"/>
                </a:solidFill>
                <a:cs typeface="+mn-ea"/>
                <a:sym typeface="+mn-lt"/>
              </a:rPr>
              <a:t>答：因为烟都是飘在空气的上方，弯着腰的话烟会少一点。</a:t>
            </a:r>
          </a:p>
          <a:p>
            <a:pPr marL="0" lvl="0" indent="0" eaLnBrk="1" hangingPunct="1">
              <a:lnSpc>
                <a:spcPct val="60000"/>
              </a:lnSpc>
              <a:spcBef>
                <a:spcPct val="0"/>
              </a:spcBef>
              <a:buNone/>
            </a:pPr>
            <a:endParaRPr lang="zh-CN" altLang="zh-CN" sz="2400" dirty="0">
              <a:solidFill>
                <a:srgbClr val="FFC000"/>
              </a:solidFill>
              <a:cs typeface="+mn-ea"/>
              <a:sym typeface="+mn-lt"/>
            </a:endParaRPr>
          </a:p>
          <a:p>
            <a:pPr marL="0" lvl="0" indent="0" eaLnBrk="1" hangingPunct="1">
              <a:lnSpc>
                <a:spcPct val="60000"/>
              </a:lnSpc>
              <a:spcBef>
                <a:spcPct val="0"/>
              </a:spcBef>
              <a:buNone/>
            </a:pPr>
            <a:r>
              <a:rPr lang="zh-CN" altLang="zh-CN" sz="2400" b="1" dirty="0">
                <a:cs typeface="+mn-ea"/>
                <a:sym typeface="+mn-lt"/>
              </a:rPr>
              <a:t>问：为什么要靠着墙走？</a:t>
            </a:r>
          </a:p>
          <a:p>
            <a:pPr marL="0" lvl="0" indent="0" eaLnBrk="1" hangingPunct="1">
              <a:lnSpc>
                <a:spcPct val="60000"/>
              </a:lnSpc>
              <a:spcBef>
                <a:spcPct val="0"/>
              </a:spcBef>
              <a:buNone/>
            </a:pPr>
            <a:endParaRPr lang="zh-CN" altLang="zh-CN" sz="2400" dirty="0">
              <a:solidFill>
                <a:srgbClr val="FFB108"/>
              </a:solidFill>
              <a:cs typeface="+mn-ea"/>
              <a:sym typeface="+mn-lt"/>
            </a:endParaRPr>
          </a:p>
          <a:p>
            <a:pPr marL="0" lvl="0" indent="0" eaLnBrk="1" hangingPunct="1">
              <a:lnSpc>
                <a:spcPct val="60000"/>
              </a:lnSpc>
              <a:spcBef>
                <a:spcPct val="0"/>
              </a:spcBef>
              <a:buNone/>
            </a:pPr>
            <a:r>
              <a:rPr lang="zh-CN" altLang="zh-CN" sz="2400" dirty="0">
                <a:solidFill>
                  <a:srgbClr val="FFB108"/>
                </a:solidFill>
                <a:cs typeface="+mn-ea"/>
                <a:sym typeface="+mn-lt"/>
              </a:rPr>
              <a:t>答：因为靠着墙走不容易迷路哦！</a:t>
            </a:r>
          </a:p>
          <a:p>
            <a:pPr marL="0" lvl="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zh-CN" altLang="zh-CN" sz="2400" dirty="0">
              <a:cs typeface="+mn-ea"/>
              <a:sym typeface="+mn-lt"/>
            </a:endParaRPr>
          </a:p>
        </p:txBody>
      </p:sp>
      <p:pic>
        <p:nvPicPr>
          <p:cNvPr id="14" name="图片 13" descr="E:\素材\卡通\cf409e356a19e3a463f2c9e190cde6b8.pngcf409e356a19e3a463f2c9e190cde6b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43165" y="3973830"/>
            <a:ext cx="4207510" cy="2787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1">
        <p15:prstTrans prst="pageCurlDouble"/>
      </p:transition>
    </mc:Choice>
    <mc:Fallback xmlns="">
      <p:transition spd="slow" advTm="70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8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582942" y="458898"/>
              <a:ext cx="4735830" cy="43370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chemeClr val="bg1"/>
                  </a:solidFill>
                  <a:cs typeface="+mn-ea"/>
                  <a:sym typeface="+mn-lt"/>
                </a:rPr>
                <a:t>五、报火警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2452370" y="1657985"/>
            <a:ext cx="4102735" cy="3259455"/>
          </a:xfrm>
          <a:prstGeom prst="rect">
            <a:avLst/>
          </a:prstGeom>
        </p:spPr>
        <p:txBody>
          <a:bodyPr wrap="square" lIns="162028" tIns="81015" rIns="162028" bIns="81015">
            <a:spAutoFit/>
          </a:bodyPr>
          <a:lstStyle/>
          <a:p>
            <a:pPr algn="l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大家已经知道</a:t>
            </a:r>
            <a:r>
              <a:rPr lang="zh-CN" altLang="en-US" b="1" dirty="0">
                <a:solidFill>
                  <a:srgbClr val="FFB108"/>
                </a:solidFill>
                <a:cs typeface="+mn-ea"/>
                <a:sym typeface="+mn-lt"/>
              </a:rPr>
              <a:t>火警电话是119</a:t>
            </a:r>
            <a:r>
              <a:rPr lang="zh-CN" altLang="en-US" dirty="0">
                <a:cs typeface="+mn-ea"/>
                <a:sym typeface="+mn-lt"/>
              </a:rPr>
              <a:t>，那么大家知道关于119的故事么？</a:t>
            </a:r>
          </a:p>
          <a:p>
            <a:pPr algn="l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原来119指的是每年的11月9日消防日哦。</a:t>
            </a:r>
          </a:p>
          <a:p>
            <a:pPr algn="l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因为11月的天气最容易发生火灾了，所以大家在那个时候要更加的小心。</a:t>
            </a:r>
          </a:p>
          <a:p>
            <a:pPr algn="l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另外，119的发音又像是“要要救”。</a:t>
            </a:r>
          </a:p>
          <a:p>
            <a:pPr algn="l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大家可以试试。念念看是不是这样子。</a:t>
            </a:r>
          </a:p>
        </p:txBody>
      </p:sp>
      <p:pic>
        <p:nvPicPr>
          <p:cNvPr id="48" name="图片 47" descr="E:\素材\卡通\4e96c8e9b2888b7efffeb290b76a4e24.png4e96c8e9b2888b7efffeb290b76a4e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24015" y="863600"/>
            <a:ext cx="3877310" cy="55505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332">
        <p15:prstTrans prst="pageCurlDouble"/>
      </p:transition>
    </mc:Choice>
    <mc:Fallback xmlns="">
      <p:transition spd="slow" advTm="33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582942" y="444928"/>
              <a:ext cx="4735830" cy="43370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chemeClr val="bg1"/>
                  </a:solidFill>
                  <a:cs typeface="+mn-ea"/>
                  <a:sym typeface="+mn-lt"/>
                </a:rPr>
                <a:t>五、报火警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6270625" y="1838325"/>
            <a:ext cx="4102735" cy="2982595"/>
          </a:xfrm>
          <a:prstGeom prst="rect">
            <a:avLst/>
          </a:prstGeom>
        </p:spPr>
        <p:txBody>
          <a:bodyPr wrap="square" lIns="162028" tIns="81015" rIns="162028" bIns="81015">
            <a:spAutoFit/>
          </a:bodyPr>
          <a:lstStyle/>
          <a:p>
            <a:pPr algn="l" defTabSz="1216660">
              <a:lnSpc>
                <a:spcPct val="140000"/>
              </a:lnSpc>
              <a:spcBef>
                <a:spcPct val="20000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小朋友，报火警的时候不要着急，要把地址说清楚哦。</a:t>
            </a:r>
          </a:p>
          <a:p>
            <a:pPr algn="l" defTabSz="1216660">
              <a:lnSpc>
                <a:spcPct val="140000"/>
              </a:lnSpc>
              <a:spcBef>
                <a:spcPct val="20000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如果不懂的可以提醒身边的大人去打电话。</a:t>
            </a:r>
          </a:p>
          <a:p>
            <a:pPr algn="l" defTabSz="1216660">
              <a:lnSpc>
                <a:spcPct val="140000"/>
              </a:lnSpc>
              <a:spcBef>
                <a:spcPct val="20000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因为要及时的救火是很重要的，烧着的时间越久就越危险，所以要第一时间记得拨打电话报火警。</a:t>
            </a:r>
          </a:p>
        </p:txBody>
      </p:sp>
      <p:pic>
        <p:nvPicPr>
          <p:cNvPr id="48" name="图片 47" descr="E:\素材\卡通\cf409e356a19e3a463f2c9e190cde6b8.pngcf409e356a19e3a463f2c9e190cde6b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9200" y="1741805"/>
            <a:ext cx="4795520" cy="31756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409">
        <p15:prstTrans prst="pageCurlDouble"/>
      </p:transition>
    </mc:Choice>
    <mc:Fallback xmlns="">
      <p:transition spd="slow" advTm="34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582942" y="486838"/>
              <a:ext cx="4735830" cy="43370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chemeClr val="bg1"/>
                  </a:solidFill>
                  <a:cs typeface="+mn-ea"/>
                  <a:sym typeface="+mn-lt"/>
                </a:rPr>
                <a:t>六、火灾要注意的事项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2225040" y="1684655"/>
            <a:ext cx="4102735" cy="3315970"/>
          </a:xfrm>
          <a:prstGeom prst="rect">
            <a:avLst/>
          </a:prstGeom>
        </p:spPr>
        <p:txBody>
          <a:bodyPr wrap="square" lIns="162028" tIns="81015" rIns="162028" bIns="81015">
            <a:spAutoFit/>
          </a:bodyPr>
          <a:lstStyle/>
          <a:p>
            <a:pPr algn="l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小朋友，万一你的身边发生了火灾，你知道要怎么远离危险么？</a:t>
            </a:r>
          </a:p>
          <a:p>
            <a:pPr algn="l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首先，要往起火地方的下面跑，因为火是往上面烧的，如果你在二楼，千万别往三楼跑哦。</a:t>
            </a:r>
          </a:p>
          <a:p>
            <a:pPr algn="l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其次，要快速的往出口跑，不要躲在别人找不到你的地方。</a:t>
            </a:r>
          </a:p>
          <a:p>
            <a:pPr algn="l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万一身上被火烧着了，要在地上打滚把火压灭。</a:t>
            </a:r>
          </a:p>
        </p:txBody>
      </p:sp>
      <p:pic>
        <p:nvPicPr>
          <p:cNvPr id="48" name="图片 47" descr="E:\素材\卡通\5fd1c0d59f816ae34a51195707fc30d2.png5fd1c0d59f816ae34a51195707fc30d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77000" y="1632585"/>
            <a:ext cx="4467860" cy="35921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428">
        <p15:prstTrans prst="pageCurlDouble"/>
      </p:transition>
    </mc:Choice>
    <mc:Fallback xmlns="">
      <p:transition spd="slow" advTm="34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582942" y="500808"/>
              <a:ext cx="4735830" cy="43370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chemeClr val="bg1"/>
                  </a:solidFill>
                  <a:cs typeface="+mn-ea"/>
                  <a:sym typeface="+mn-lt"/>
                </a:rPr>
                <a:t>七、一些常见的消防标识</a:t>
              </a:r>
            </a:p>
          </p:txBody>
        </p:sp>
      </p:grpSp>
      <p:pic>
        <p:nvPicPr>
          <p:cNvPr id="19" name="Picture 33" descr="C:\Users\Administrator\Desktop\QQ截图20170928000702.jpgQQ截图2017092800070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79763" y="1250950"/>
            <a:ext cx="6144260" cy="523367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89">
        <p15:prstTrans prst="pageCurlDouble"/>
      </p:transition>
    </mc:Choice>
    <mc:Fallback xmlns="">
      <p:transition spd="slow" advTm="20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4412887" y="444183"/>
              <a:ext cx="3048000" cy="43370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chemeClr val="bg1"/>
                  </a:solidFill>
                  <a:cs typeface="+mn-ea"/>
                  <a:sym typeface="+mn-lt"/>
                </a:rPr>
                <a:t>一、什么是火？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2901315" y="1504950"/>
            <a:ext cx="4718685" cy="3400425"/>
          </a:xfrm>
          <a:prstGeom prst="rect">
            <a:avLst/>
          </a:prstGeom>
        </p:spPr>
        <p:txBody>
          <a:bodyPr wrap="square" lIns="162028" tIns="81015" rIns="162028" bIns="81015">
            <a:spAutoFit/>
          </a:bodyPr>
          <a:lstStyle/>
          <a:p>
            <a:pPr algn="just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小朋友有没有看过火？</a:t>
            </a:r>
          </a:p>
          <a:p>
            <a:pPr algn="just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其实在你身边很多地方都能看见。</a:t>
            </a:r>
          </a:p>
          <a:p>
            <a:pPr algn="just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B108"/>
                </a:solidFill>
                <a:cs typeface="+mn-ea"/>
                <a:sym typeface="+mn-lt"/>
              </a:rPr>
              <a:t>做饭要用火</a:t>
            </a:r>
          </a:p>
          <a:p>
            <a:pPr algn="just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B108"/>
                </a:solidFill>
                <a:cs typeface="+mn-ea"/>
                <a:sym typeface="+mn-lt"/>
              </a:rPr>
              <a:t>点蜡烛要用火</a:t>
            </a:r>
          </a:p>
          <a:p>
            <a:pPr algn="just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B108"/>
                </a:solidFill>
                <a:cs typeface="+mn-ea"/>
                <a:sym typeface="+mn-lt"/>
              </a:rPr>
              <a:t>点烟花要用火</a:t>
            </a:r>
          </a:p>
          <a:p>
            <a:pPr algn="just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除了这些还有很多很多地方要用到火。</a:t>
            </a:r>
          </a:p>
          <a:p>
            <a:pPr algn="just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火能给大家带来温暖和帮助！</a:t>
            </a:r>
          </a:p>
        </p:txBody>
      </p:sp>
      <p:pic>
        <p:nvPicPr>
          <p:cNvPr id="48" name="图片 47" descr="E:\素材\卡通\009fec256e8e7159fc45dabef97c122d.png009fec256e8e7159fc45dabef97c122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47130" y="1028065"/>
            <a:ext cx="4801235" cy="48025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764">
        <p15:prstTrans prst="origami"/>
      </p:transition>
    </mc:Choice>
    <mc:Fallback xmlns="">
      <p:transition spd="slow" advTm="37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582942" y="472868"/>
              <a:ext cx="4735830" cy="43370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chemeClr val="bg1"/>
                  </a:solidFill>
                  <a:cs typeface="+mn-ea"/>
                  <a:sym typeface="+mn-lt"/>
                </a:rPr>
                <a:t>八、需要注意的易燃品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1602105" y="2561590"/>
            <a:ext cx="5034280" cy="2007870"/>
          </a:xfrm>
          <a:prstGeom prst="rect">
            <a:avLst/>
          </a:prstGeom>
        </p:spPr>
        <p:txBody>
          <a:bodyPr wrap="square" lIns="162028" tIns="81015" rIns="162028" bIns="81015">
            <a:spAutoFit/>
          </a:bodyPr>
          <a:lstStyle/>
          <a:p>
            <a:pPr algn="l" defTabSz="1216660">
              <a:lnSpc>
                <a:spcPct val="140000"/>
              </a:lnSpc>
              <a:spcBef>
                <a:spcPct val="20000"/>
              </a:spcBef>
              <a:defRPr/>
            </a:pPr>
            <a:r>
              <a:rPr lang="zh-CN" altLang="en-US" sz="2000" dirty="0">
                <a:cs typeface="+mn-ea"/>
                <a:sym typeface="+mn-lt"/>
              </a:rPr>
              <a:t>说了这么多我想大家对逃生都有所了解了</a:t>
            </a:r>
          </a:p>
          <a:p>
            <a:pPr algn="l" defTabSz="1216660">
              <a:lnSpc>
                <a:spcPct val="140000"/>
              </a:lnSpc>
              <a:spcBef>
                <a:spcPct val="20000"/>
              </a:spcBef>
              <a:defRPr/>
            </a:pPr>
            <a:r>
              <a:rPr lang="zh-CN" altLang="en-US" sz="2000" dirty="0">
                <a:cs typeface="+mn-ea"/>
                <a:sym typeface="+mn-lt"/>
              </a:rPr>
              <a:t>我还想问问大家</a:t>
            </a:r>
          </a:p>
          <a:p>
            <a:pPr algn="l" defTabSz="1216660">
              <a:lnSpc>
                <a:spcPct val="140000"/>
              </a:lnSpc>
              <a:spcBef>
                <a:spcPct val="20000"/>
              </a:spcBef>
              <a:defRPr/>
            </a:pPr>
            <a:r>
              <a:rPr lang="zh-CN" altLang="en-US" sz="2000" dirty="0">
                <a:cs typeface="+mn-ea"/>
                <a:sym typeface="+mn-lt"/>
              </a:rPr>
              <a:t>知不知道日常中有哪些是容易着火的东西呢？</a:t>
            </a:r>
          </a:p>
        </p:txBody>
      </p:sp>
      <p:pic>
        <p:nvPicPr>
          <p:cNvPr id="48" name="图片 47" descr="E:\素材\卡通\1adefba894072324c2e731a6acc8d7a3.png1adefba894072324c2e731a6acc8d7a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36068" y="1769745"/>
            <a:ext cx="4040505" cy="35921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422">
        <p15:prstTrans prst="pageCurlDouble"/>
      </p:transition>
    </mc:Choice>
    <mc:Fallback xmlns="">
      <p:transition spd="slow" advTm="34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582942" y="486838"/>
              <a:ext cx="4735830" cy="43370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chemeClr val="bg1"/>
                  </a:solidFill>
                  <a:cs typeface="+mn-ea"/>
                  <a:sym typeface="+mn-lt"/>
                </a:rPr>
                <a:t>八、需要注意的易燃品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5895975" y="1536700"/>
            <a:ext cx="4884420" cy="3702050"/>
          </a:xfrm>
          <a:prstGeom prst="rect">
            <a:avLst/>
          </a:prstGeom>
        </p:spPr>
        <p:txBody>
          <a:bodyPr wrap="square" lIns="162028" tIns="81015" rIns="162028" bIns="81015">
            <a:spAutoFit/>
          </a:bodyPr>
          <a:lstStyle/>
          <a:p>
            <a:pPr algn="just" defTabSz="1216660">
              <a:lnSpc>
                <a:spcPct val="140000"/>
              </a:lnSpc>
              <a:spcBef>
                <a:spcPct val="20000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除了刚刚看到的那几样，小朋友还能说出来其它的么？</a:t>
            </a:r>
          </a:p>
          <a:p>
            <a:pPr algn="just" defTabSz="1216660">
              <a:lnSpc>
                <a:spcPct val="140000"/>
              </a:lnSpc>
              <a:spcBef>
                <a:spcPct val="20000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我们在日常中没有着火的情况下要学会预防火灾，避免人为火灾的发生才是最重要的。因此，平常小朋友们不要无故的玩火，过节时候在玩烟花爆竹的同时要在家长的陪同下玩耍，同时我们还要保护好消防器材，不要随意的破坏它，等到关键的时候它才能更好的保护我们。</a:t>
            </a:r>
          </a:p>
        </p:txBody>
      </p:sp>
      <p:pic>
        <p:nvPicPr>
          <p:cNvPr id="48" name="图片 47" descr="E:\素材\卡通\8192c4719c6d11e8c8cb7a9fa2269721.png8192c4719c6d11e8c8cb7a9fa22697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36980" y="1272540"/>
            <a:ext cx="4475480" cy="4312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332">
        <p15:prstTrans prst="pageCurlDouble"/>
      </p:transition>
    </mc:Choice>
    <mc:Fallback xmlns="">
      <p:transition spd="slow" advTm="33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e21b85a3d5618d4b14ea947350a623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925" y="1195070"/>
            <a:ext cx="6073140" cy="607314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582942" y="458898"/>
              <a:ext cx="4735830" cy="43370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chemeClr val="bg1"/>
                  </a:solidFill>
                  <a:cs typeface="+mn-ea"/>
                  <a:sym typeface="+mn-lt"/>
                </a:rPr>
                <a:t>九、小儿歌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2985135" y="1533525"/>
            <a:ext cx="2352675" cy="3439160"/>
          </a:xfrm>
          <a:prstGeom prst="rect">
            <a:avLst/>
          </a:prstGeom>
        </p:spPr>
        <p:txBody>
          <a:bodyPr wrap="square" lIns="162028" tIns="81015" rIns="162028" bIns="81015">
            <a:spAutoFit/>
          </a:bodyPr>
          <a:lstStyle/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500" dirty="0">
                <a:cs typeface="+mn-ea"/>
                <a:sym typeface="+mn-lt"/>
              </a:rPr>
              <a:t>小朋友们请牢记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500" dirty="0">
                <a:cs typeface="+mn-ea"/>
                <a:sym typeface="+mn-lt"/>
              </a:rPr>
              <a:t>别拿火烛玩游戏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500" dirty="0">
                <a:cs typeface="+mn-ea"/>
                <a:sym typeface="+mn-lt"/>
              </a:rPr>
              <a:t>小心火灾随时起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500" dirty="0">
                <a:cs typeface="+mn-ea"/>
                <a:sym typeface="+mn-lt"/>
              </a:rPr>
              <a:t>火灾逃生要牢记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500" dirty="0">
                <a:cs typeface="+mn-ea"/>
                <a:sym typeface="+mn-lt"/>
              </a:rPr>
              <a:t>进入公共场所里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500" dirty="0">
                <a:cs typeface="+mn-ea"/>
                <a:sym typeface="+mn-lt"/>
              </a:rPr>
              <a:t>逃生方向看仔细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500" dirty="0">
                <a:cs typeface="+mn-ea"/>
                <a:sym typeface="+mn-lt"/>
              </a:rPr>
              <a:t>万一火灾燃烧起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500" dirty="0">
                <a:cs typeface="+mn-ea"/>
                <a:sym typeface="+mn-lt"/>
              </a:rPr>
              <a:t>看到浓烟别着急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500" dirty="0">
                <a:cs typeface="+mn-ea"/>
                <a:sym typeface="+mn-lt"/>
              </a:rPr>
              <a:t>先拿湿巾捂口鼻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500" dirty="0">
                <a:cs typeface="+mn-ea"/>
                <a:sym typeface="+mn-lt"/>
              </a:rPr>
              <a:t>快快趴下向前移          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500" dirty="0">
                <a:cs typeface="+mn-ea"/>
                <a:sym typeface="+mn-lt"/>
              </a:rPr>
              <a:t>记住别回火场里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500" dirty="0">
                <a:cs typeface="+mn-ea"/>
                <a:sym typeface="+mn-lt"/>
              </a:rPr>
              <a:t>生命安全为第一</a:t>
            </a:r>
          </a:p>
        </p:txBody>
      </p:sp>
      <p:sp>
        <p:nvSpPr>
          <p:cNvPr id="6" name="矩形 5"/>
          <p:cNvSpPr/>
          <p:nvPr/>
        </p:nvSpPr>
        <p:spPr>
          <a:xfrm>
            <a:off x="4817745" y="1533525"/>
            <a:ext cx="2352675" cy="2331085"/>
          </a:xfrm>
          <a:prstGeom prst="rect">
            <a:avLst/>
          </a:prstGeom>
        </p:spPr>
        <p:txBody>
          <a:bodyPr wrap="square" lIns="162028" tIns="81015" rIns="162028" bIns="81015">
            <a:spAutoFit/>
          </a:bodyPr>
          <a:lstStyle/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500" dirty="0">
                <a:cs typeface="+mn-ea"/>
                <a:sym typeface="+mn-lt"/>
              </a:rPr>
              <a:t>小朋友们携起手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500" dirty="0">
                <a:cs typeface="+mn-ea"/>
                <a:sym typeface="+mn-lt"/>
              </a:rPr>
              <a:t>消防意识要加强。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500" dirty="0">
                <a:cs typeface="+mn-ea"/>
                <a:sym typeface="+mn-lt"/>
              </a:rPr>
              <a:t>自己在家不玩火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500" dirty="0">
                <a:cs typeface="+mn-ea"/>
                <a:sym typeface="+mn-lt"/>
              </a:rPr>
              <a:t>发现烟雾快帮忙。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500" dirty="0">
                <a:cs typeface="+mn-ea"/>
                <a:sym typeface="+mn-lt"/>
              </a:rPr>
              <a:t>紧急电话119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500" dirty="0">
                <a:cs typeface="+mn-ea"/>
                <a:sym typeface="+mn-lt"/>
              </a:rPr>
              <a:t>不要靠近火堆旁。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500" dirty="0">
                <a:cs typeface="+mn-ea"/>
                <a:sym typeface="+mn-lt"/>
              </a:rPr>
              <a:t>发现火情不慌忙</a:t>
            </a:r>
          </a:p>
          <a:p>
            <a:pPr algn="l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500" dirty="0">
                <a:cs typeface="+mn-ea"/>
                <a:sym typeface="+mn-lt"/>
              </a:rPr>
              <a:t>我是消防小健将。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201">
        <p15:prstTrans prst="pageCurlDouble"/>
      </p:transition>
    </mc:Choice>
    <mc:Fallback xmlns="">
      <p:transition spd="slow" advTm="42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5db7410776a5b64426d734aa4e8ee9f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175" y="133985"/>
            <a:ext cx="5864225" cy="699897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582942" y="458898"/>
              <a:ext cx="4735830" cy="43370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chemeClr val="bg1"/>
                  </a:solidFill>
                  <a:cs typeface="+mn-ea"/>
                  <a:sym typeface="+mn-lt"/>
                </a:rPr>
                <a:t>十、提问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29771" y="1418989"/>
            <a:ext cx="3985963" cy="3980566"/>
            <a:chOff x="6140874" y="1660003"/>
            <a:chExt cx="4994098" cy="4987336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7095005" y="1660003"/>
              <a:ext cx="4039967" cy="110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CN" altLang="en-US" sz="2500" b="1" dirty="0">
                  <a:solidFill>
                    <a:schemeClr val="tx1"/>
                  </a:solidFill>
                  <a:cs typeface="+mn-ea"/>
                  <a:sym typeface="+mn-lt"/>
                </a:rPr>
                <a:t>提问：消防器材的颜色是什么呢？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6140874" y="1855696"/>
              <a:ext cx="764318" cy="764554"/>
            </a:xfrm>
            <a:prstGeom prst="ellipse">
              <a:avLst/>
            </a:prstGeom>
            <a:solidFill>
              <a:srgbClr val="FFB1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800" dirty="0">
                  <a:cs typeface="+mn-ea"/>
                  <a:sym typeface="+mn-lt"/>
                </a:rPr>
                <a:t>01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7095005" y="3245281"/>
              <a:ext cx="4039967" cy="529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CN" altLang="en-US" sz="2500" b="1" dirty="0">
                  <a:solidFill>
                    <a:schemeClr val="tx1"/>
                  </a:solidFill>
                  <a:cs typeface="+mn-ea"/>
                  <a:sym typeface="+mn-lt"/>
                </a:rPr>
                <a:t>提问：火警电话是多少？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6140874" y="3152207"/>
              <a:ext cx="764318" cy="764554"/>
            </a:xfrm>
            <a:prstGeom prst="ellipse">
              <a:avLst/>
            </a:prstGeom>
            <a:solidFill>
              <a:srgbClr val="FFB1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800" dirty="0">
                  <a:cs typeface="+mn-ea"/>
                  <a:sym typeface="+mn-lt"/>
                </a:rPr>
                <a:t>02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7095005" y="4242976"/>
              <a:ext cx="4039967" cy="110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CN" altLang="en-US" sz="2500" b="1" dirty="0">
                  <a:solidFill>
                    <a:schemeClr val="tx1"/>
                  </a:solidFill>
                  <a:cs typeface="+mn-ea"/>
                  <a:sym typeface="+mn-lt"/>
                </a:rPr>
                <a:t>提问：说出几个容易燃烧的物品。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6140874" y="4438669"/>
              <a:ext cx="764318" cy="764554"/>
            </a:xfrm>
            <a:prstGeom prst="ellipse">
              <a:avLst/>
            </a:prstGeom>
            <a:solidFill>
              <a:srgbClr val="FFB1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800" dirty="0">
                  <a:cs typeface="+mn-ea"/>
                  <a:sym typeface="+mn-lt"/>
                </a:rPr>
                <a:t>03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7095005" y="5539486"/>
              <a:ext cx="4039967" cy="110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CN" altLang="en-US" sz="2500" b="1" dirty="0">
                  <a:solidFill>
                    <a:schemeClr val="tx1"/>
                  </a:solidFill>
                  <a:cs typeface="+mn-ea"/>
                  <a:sym typeface="+mn-lt"/>
                </a:rPr>
                <a:t>提问：碰上火灾的时候要怎么办？</a:t>
              </a:r>
            </a:p>
          </p:txBody>
        </p:sp>
        <p:sp>
          <p:nvSpPr>
            <p:cNvPr id="19" name="椭圆 18"/>
            <p:cNvSpPr/>
            <p:nvPr/>
          </p:nvSpPr>
          <p:spPr>
            <a:xfrm>
              <a:off x="6140874" y="5735178"/>
              <a:ext cx="764318" cy="764554"/>
            </a:xfrm>
            <a:prstGeom prst="ellipse">
              <a:avLst/>
            </a:prstGeom>
            <a:solidFill>
              <a:srgbClr val="FFB1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800" dirty="0">
                  <a:cs typeface="+mn-ea"/>
                  <a:sym typeface="+mn-lt"/>
                </a:rPr>
                <a:t>04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596">
        <p15:prstTrans prst="pageCurlDouble"/>
      </p:transition>
    </mc:Choice>
    <mc:Fallback xmlns="">
      <p:transition spd="slow" advTm="25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\\Sy\e\我图PPT\00001PNG素材\儿童卡通\卡通杨柳叶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" y="-3003"/>
            <a:ext cx="3860800" cy="498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istrator\Desktop\新作卡通用图\3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149"/>
          <a:stretch>
            <a:fillRect/>
          </a:stretch>
        </p:blipFill>
        <p:spPr bwMode="auto">
          <a:xfrm>
            <a:off x="-405800" y="2353741"/>
            <a:ext cx="13716000" cy="45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\Desktop\新作卡通用图\3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716" y="1701800"/>
            <a:ext cx="3263900" cy="517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Administrator\Desktop\新作卡通用图\33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8"/>
          <a:stretch>
            <a:fillRect/>
          </a:stretch>
        </p:blipFill>
        <p:spPr bwMode="auto">
          <a:xfrm>
            <a:off x="8636600" y="-30831"/>
            <a:ext cx="3126317" cy="202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:\我图PPT\00001PNG素材\儿童卡通\小火车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2581" y="3595581"/>
            <a:ext cx="5253181" cy="308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2"/>
          <p:cNvSpPr txBox="1">
            <a:spLocks noChangeArrowheads="1"/>
          </p:cNvSpPr>
          <p:nvPr/>
        </p:nvSpPr>
        <p:spPr bwMode="auto">
          <a:xfrm flipH="1">
            <a:off x="3754560" y="1995170"/>
            <a:ext cx="5024280" cy="140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4265" dirty="0">
                <a:solidFill>
                  <a:srgbClr val="FFB1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ea"/>
                <a:sym typeface="+mn-lt"/>
              </a:rPr>
              <a:t>希望我们的宝宝快乐的成长。</a:t>
            </a:r>
          </a:p>
        </p:txBody>
      </p:sp>
      <p:pic>
        <p:nvPicPr>
          <p:cNvPr id="25" name="Picture 7" descr="小鸟0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7417" y="3632200"/>
            <a:ext cx="781049" cy="82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小鸟0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4225" y="3067051"/>
            <a:ext cx="573616" cy="66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27">
        <p14:vortex dir="r"/>
      </p:transition>
    </mc:Choice>
    <mc:Fallback xmlns="">
      <p:transition spd="slow" advTm="60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3000" accel="50000" decel="5000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4687 -0.00124 L -3.33333E-6 1.68675E-6 " pathEditMode="relative" rAng="0" ptsTypes="AA">
                                      <p:cBhvr>
                                        <p:cTn id="24" dur="1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6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49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animMotion origin="layout" path="M -0.00556 0.0142 C 0.04028 -0.04969 0.08472 -0.11296 0.15087 -0.13982 C 0.2151 -0.16759 0.31615 -0.1105 0.38472 -0.14846 C 0.45382 -0.18488 0.49496 -0.33117 0.55781 -0.36451 C 0.62014 -0.39692 0.7059 -0.34506 0.76024 -0.34815 C 0.81389 -0.35124 0.83646 -0.38087 0.8809 -0.38395 C 0.92569 -0.38611 0.97222 -0.37994 1.02795 -0.36266 C 1.08142 -0.34568 1.16094 -0.30772 1.20312 -0.28272 C 1.24444 -0.2571 1.26319 -0.2358 1.28246 -0.21389 " pathEditMode="relative" rAng="630840" ptsTypes="aaaaaaaaA">
                                      <p:cBhvr>
                                        <p:cTn id="34" dur="4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40" y="-1456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1.38889E-6 9.87654E-7 C 0.10174 -0.00154 0.20365 -0.00309 0.27969 -0.01358 C 0.35573 -0.02408 0.38976 -0.05216 0.4559 -0.06327 C 0.52188 -0.07438 0.62431 -0.06759 0.67604 -0.07963 C 0.72795 -0.09167 0.70486 -0.12006 0.76649 -0.13519 C 0.82865 -0.15031 0.96233 -0.15401 1.04653 -0.17037 C 1.13073 -0.18673 1.20139 -0.20988 1.27188 -0.23272 " pathEditMode="relative" rAng="0" ptsTypes="aaaaaaA">
                                      <p:cBhvr>
                                        <p:cTn id="39" dur="3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94" y="-11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51200" y="528930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4426857" y="486728"/>
              <a:ext cx="3048000" cy="43370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chemeClr val="bg1"/>
                  </a:solidFill>
                  <a:cs typeface="+mn-ea"/>
                  <a:sym typeface="+mn-lt"/>
                </a:rPr>
                <a:t>二、什么是火灾？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6778625" y="1604010"/>
            <a:ext cx="3813175" cy="3650615"/>
          </a:xfrm>
          <a:prstGeom prst="rect">
            <a:avLst/>
          </a:prstGeom>
        </p:spPr>
        <p:txBody>
          <a:bodyPr wrap="square" lIns="162028" tIns="81015" rIns="162028" bIns="81015">
            <a:spAutoFit/>
          </a:bodyPr>
          <a:lstStyle/>
          <a:p>
            <a:pPr algn="just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而当火变的更大，危害到大家的时候，它就变成了</a:t>
            </a:r>
            <a:r>
              <a:rPr lang="zh-CN" altLang="en-US" b="1" dirty="0">
                <a:solidFill>
                  <a:srgbClr val="FFB108"/>
                </a:solidFill>
                <a:cs typeface="+mn-ea"/>
                <a:sym typeface="+mn-lt"/>
              </a:rPr>
              <a:t>火灾。</a:t>
            </a:r>
          </a:p>
          <a:p>
            <a:pPr algn="just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火灾是很危险的，当小朋友碰上的时候，一定不要惊慌。我们要想一些办法离火灾远一点。</a:t>
            </a:r>
          </a:p>
          <a:p>
            <a:pPr algn="just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今天我就要给大家讲讲碰上火灾的时候我们要怎么办，</a:t>
            </a:r>
          </a:p>
          <a:p>
            <a:pPr algn="just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平时我们又要怎么远离火灾的发生。</a:t>
            </a:r>
          </a:p>
        </p:txBody>
      </p:sp>
      <p:pic>
        <p:nvPicPr>
          <p:cNvPr id="48" name="图片 47" descr="37ad8ada9bc21da66b697b34aa92d78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190" y="1430020"/>
            <a:ext cx="5049520" cy="287845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511">
        <p14:ripple/>
      </p:transition>
    </mc:Choice>
    <mc:Fallback xmlns="">
      <p:transition spd="slow" advTm="35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582942" y="500808"/>
              <a:ext cx="4735830" cy="43370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chemeClr val="bg1"/>
                  </a:solidFill>
                  <a:cs typeface="+mn-ea"/>
                  <a:sym typeface="+mn-lt"/>
                </a:rPr>
                <a:t>三、认识日常生活中的消防器材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2011680" y="1759585"/>
            <a:ext cx="3813175" cy="3180080"/>
          </a:xfrm>
          <a:prstGeom prst="rect">
            <a:avLst/>
          </a:prstGeom>
        </p:spPr>
        <p:txBody>
          <a:bodyPr wrap="square" lIns="162028" tIns="81015" rIns="162028" bIns="81015">
            <a:spAutoFit/>
          </a:bodyPr>
          <a:lstStyle/>
          <a:p>
            <a:pPr algn="just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通过喜羊羊和灰太狼的故事，大家明白了一个什么道理？</a:t>
            </a:r>
          </a:p>
          <a:p>
            <a:pPr algn="just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看完了刚才的动画片，小朋友们知道了消防器材是不可以乱动的。</a:t>
            </a:r>
          </a:p>
          <a:p>
            <a:pPr algn="just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 那现在，我想问下小朋友们知道我们幼儿园中的消防器材有哪些？如果你们知道的话就大声得说出来。</a:t>
            </a:r>
          </a:p>
        </p:txBody>
      </p:sp>
      <p:pic>
        <p:nvPicPr>
          <p:cNvPr id="48" name="图片 47" descr="E:\素材\卡通\cfd2560e91fb3822c20833feb976833a.pngcfd2560e91fb3822c20833feb976833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13780" y="1862455"/>
            <a:ext cx="4232910" cy="28784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512">
        <p15:prstTrans prst="curtains"/>
      </p:transition>
    </mc:Choice>
    <mc:Fallback xmlns="">
      <p:transition spd="slow" advTm="35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584212" y="514778"/>
              <a:ext cx="4736465" cy="43370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chemeClr val="bg1"/>
                  </a:solidFill>
                  <a:cs typeface="+mn-ea"/>
                  <a:sym typeface="+mn-lt"/>
                </a:rPr>
                <a:t>三、认识日常生活中的消防器材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2882265" y="1689735"/>
            <a:ext cx="3813175" cy="3232150"/>
          </a:xfrm>
          <a:prstGeom prst="rect">
            <a:avLst/>
          </a:prstGeom>
        </p:spPr>
        <p:txBody>
          <a:bodyPr wrap="square" lIns="162028" tIns="81015" rIns="162028" bIns="81015">
            <a:spAutoFit/>
          </a:bodyPr>
          <a:lstStyle/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200" b="1" dirty="0">
                <a:solidFill>
                  <a:srgbClr val="FFB108"/>
                </a:solidFill>
                <a:cs typeface="+mn-ea"/>
                <a:sym typeface="+mn-lt"/>
              </a:rPr>
              <a:t>【灭火器】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一般是放在走廊上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rgbClr val="FFB108"/>
                </a:solidFill>
                <a:cs typeface="+mn-ea"/>
                <a:sym typeface="+mn-lt"/>
              </a:rPr>
              <a:t>红红的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rgbClr val="FFB108"/>
                </a:solidFill>
                <a:cs typeface="+mn-ea"/>
                <a:sym typeface="+mn-lt"/>
              </a:rPr>
              <a:t>高个子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rgbClr val="FFB108"/>
                </a:solidFill>
                <a:cs typeface="+mn-ea"/>
                <a:sym typeface="+mn-lt"/>
              </a:rPr>
              <a:t>小鸭嘴巴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rgbClr val="FFB108"/>
                </a:solidFill>
                <a:cs typeface="+mn-ea"/>
                <a:sym typeface="+mn-lt"/>
              </a:rPr>
              <a:t>长鼻子</a:t>
            </a:r>
          </a:p>
        </p:txBody>
      </p:sp>
      <p:pic>
        <p:nvPicPr>
          <p:cNvPr id="48" name="图片 47" descr="E:\素材\卡通\b6c8701da0488727f70e1861b348fdc5.pngb6c8701da0488727f70e1861b348fdc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0700000">
            <a:off x="6890385" y="930910"/>
            <a:ext cx="2369185" cy="4749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497">
        <p15:prstTrans prst="pageCurlDouble"/>
      </p:transition>
    </mc:Choice>
    <mc:Fallback xmlns="">
      <p:transition spd="slow" advTm="34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1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Copyright Notice"/>
            <p:cNvSpPr/>
            <p:nvPr/>
          </p:nvSpPr>
          <p:spPr bwMode="auto">
            <a:xfrm>
              <a:off x="3598182" y="514778"/>
              <a:ext cx="4736465" cy="43370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chemeClr val="bg1"/>
                  </a:solidFill>
                  <a:cs typeface="+mn-ea"/>
                  <a:sym typeface="+mn-lt"/>
                </a:rPr>
                <a:t>三、认识日常生活中的消防器材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2456180" y="1711325"/>
            <a:ext cx="3813175" cy="3232150"/>
          </a:xfrm>
          <a:prstGeom prst="rect">
            <a:avLst/>
          </a:prstGeom>
        </p:spPr>
        <p:txBody>
          <a:bodyPr wrap="square" lIns="162028" tIns="81015" rIns="162028" bIns="81015">
            <a:spAutoFit/>
          </a:bodyPr>
          <a:lstStyle/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200" b="1" dirty="0">
                <a:solidFill>
                  <a:srgbClr val="FFB108"/>
                </a:solidFill>
                <a:cs typeface="+mn-ea"/>
                <a:sym typeface="+mn-lt"/>
              </a:rPr>
              <a:t>【消火栓】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一般是放在走廊上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rgbClr val="FFB108"/>
                </a:solidFill>
                <a:cs typeface="+mn-ea"/>
                <a:sym typeface="+mn-lt"/>
              </a:rPr>
              <a:t>有水袋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rgbClr val="FFB108"/>
                </a:solidFill>
                <a:cs typeface="+mn-ea"/>
                <a:sym typeface="+mn-lt"/>
              </a:rPr>
              <a:t>有水枪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rgbClr val="FFB108"/>
                </a:solidFill>
                <a:cs typeface="+mn-ea"/>
                <a:sym typeface="+mn-lt"/>
              </a:rPr>
              <a:t>消防叔叔保安全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rgbClr val="FFB108"/>
                </a:solidFill>
                <a:cs typeface="+mn-ea"/>
                <a:sym typeface="+mn-lt"/>
              </a:rPr>
              <a:t>消灭火灾全靠它</a:t>
            </a:r>
          </a:p>
        </p:txBody>
      </p:sp>
      <p:pic>
        <p:nvPicPr>
          <p:cNvPr id="22" name="图片 21" descr="E:\素材\卡通\25819fd595e3fabbe660578a810ea1df.png25819fd595e3fabbe660578a810ea1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74920" y="1331595"/>
            <a:ext cx="5421630" cy="39916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453">
        <p15:prstTrans prst="pageCurlDouble"/>
      </p:transition>
    </mc:Choice>
    <mc:Fallback xmlns="">
      <p:transition spd="slow" advTm="34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34" name="Picture 70" descr="d0b5ed7f304f4f6e9341561fb914e5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990" y="1515745"/>
            <a:ext cx="3115310" cy="290703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/>
            <p:nvPr/>
          </p:nvSpPr>
          <p:spPr bwMode="auto">
            <a:xfrm>
              <a:off x="3654062" y="514778"/>
              <a:ext cx="4666615" cy="43370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chemeClr val="bg1"/>
                  </a:solidFill>
                  <a:cs typeface="+mn-ea"/>
                  <a:sym typeface="+mn-lt"/>
                </a:rPr>
                <a:t>三、认识日常生活中的消防器材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2239487" y="4226560"/>
            <a:ext cx="3813175" cy="611620"/>
          </a:xfrm>
          <a:prstGeom prst="rect">
            <a:avLst/>
          </a:prstGeom>
        </p:spPr>
        <p:txBody>
          <a:bodyPr wrap="square" lIns="162028" tIns="81015" rIns="162028" bIns="81015">
            <a:spAutoFit/>
          </a:bodyPr>
          <a:lstStyle/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200" b="1" dirty="0">
                <a:solidFill>
                  <a:srgbClr val="FFB108"/>
                </a:solidFill>
                <a:cs typeface="+mn-ea"/>
                <a:sym typeface="+mn-lt"/>
              </a:rPr>
              <a:t>水带</a:t>
            </a:r>
          </a:p>
        </p:txBody>
      </p:sp>
      <p:sp>
        <p:nvSpPr>
          <p:cNvPr id="7" name="矩形 6"/>
          <p:cNvSpPr/>
          <p:nvPr/>
        </p:nvSpPr>
        <p:spPr>
          <a:xfrm>
            <a:off x="6175534" y="4226560"/>
            <a:ext cx="3813175" cy="611620"/>
          </a:xfrm>
          <a:prstGeom prst="rect">
            <a:avLst/>
          </a:prstGeom>
        </p:spPr>
        <p:txBody>
          <a:bodyPr wrap="square" lIns="162028" tIns="81015" rIns="162028" bIns="81015">
            <a:spAutoFit/>
          </a:bodyPr>
          <a:lstStyle/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200" b="1" dirty="0">
                <a:solidFill>
                  <a:srgbClr val="FFB108"/>
                </a:solidFill>
                <a:cs typeface="+mn-ea"/>
                <a:sym typeface="+mn-lt"/>
              </a:rPr>
              <a:t>水枪</a:t>
            </a:r>
          </a:p>
        </p:txBody>
      </p:sp>
      <p:pic>
        <p:nvPicPr>
          <p:cNvPr id="10310" name="Picture 70" descr="82d2d8469e90abcfa9bd8f0262892ed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490" y="1496060"/>
            <a:ext cx="3395345" cy="28251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43">
        <p15:prstTrans prst="pageCurlDouble"/>
      </p:transition>
    </mc:Choice>
    <mc:Fallback xmlns="">
      <p:transition spd="slow" advTm="70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1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Copyright Notice"/>
            <p:cNvSpPr/>
            <p:nvPr/>
          </p:nvSpPr>
          <p:spPr bwMode="auto">
            <a:xfrm>
              <a:off x="3654062" y="514778"/>
              <a:ext cx="4736465" cy="43370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chemeClr val="bg1"/>
                  </a:solidFill>
                  <a:cs typeface="+mn-ea"/>
                  <a:sym typeface="+mn-lt"/>
                </a:rPr>
                <a:t>三、认识日常生活中的消防器材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5935980" y="1812925"/>
            <a:ext cx="3813175" cy="3232150"/>
          </a:xfrm>
          <a:prstGeom prst="rect">
            <a:avLst/>
          </a:prstGeom>
        </p:spPr>
        <p:txBody>
          <a:bodyPr wrap="square" lIns="162028" tIns="81015" rIns="162028" bIns="81015">
            <a:spAutoFit/>
          </a:bodyPr>
          <a:lstStyle/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200" b="1" dirty="0">
                <a:solidFill>
                  <a:srgbClr val="FFB108"/>
                </a:solidFill>
                <a:cs typeface="+mn-ea"/>
                <a:sym typeface="+mn-lt"/>
              </a:rPr>
              <a:t>【疏散指示标志】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一般放在走廊上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rgbClr val="FFB108"/>
                </a:solidFill>
                <a:cs typeface="+mn-ea"/>
                <a:sym typeface="+mn-lt"/>
              </a:rPr>
              <a:t>绿绿的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rgbClr val="FFB108"/>
                </a:solidFill>
                <a:cs typeface="+mn-ea"/>
                <a:sym typeface="+mn-lt"/>
              </a:rPr>
              <a:t>方方的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rgbClr val="FFB108"/>
                </a:solidFill>
                <a:cs typeface="+mn-ea"/>
                <a:sym typeface="+mn-lt"/>
              </a:rPr>
              <a:t>仔细看好方向标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rgbClr val="FFB108"/>
                </a:solidFill>
                <a:cs typeface="+mn-ea"/>
                <a:sym typeface="+mn-lt"/>
              </a:rPr>
              <a:t>火灾发生跟它走</a:t>
            </a:r>
          </a:p>
        </p:txBody>
      </p:sp>
      <p:pic>
        <p:nvPicPr>
          <p:cNvPr id="22" name="图片 21" descr="C:\Users\Administrator\Desktop\QQ截图20170927230737.jpgQQ截图2017092723073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31135" y="1667510"/>
            <a:ext cx="3507740" cy="31991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465">
        <p15:prstTrans prst="pageCurlDouble"/>
      </p:transition>
    </mc:Choice>
    <mc:Fallback xmlns="">
      <p:transition spd="slow" advTm="34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251200" y="373355"/>
            <a:ext cx="5689600" cy="715217"/>
            <a:chOff x="3106057" y="402383"/>
            <a:chExt cx="5689600" cy="715217"/>
          </a:xfrm>
        </p:grpSpPr>
        <p:sp>
          <p:nvSpPr>
            <p:cNvPr id="12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ibbon2">
              <a:avLst/>
            </a:prstGeom>
            <a:solidFill>
              <a:srgbClr val="FCCB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Copyright Notice"/>
            <p:cNvSpPr/>
            <p:nvPr/>
          </p:nvSpPr>
          <p:spPr bwMode="auto">
            <a:xfrm>
              <a:off x="3682002" y="514778"/>
              <a:ext cx="4736465" cy="43370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chemeClr val="bg1"/>
                  </a:solidFill>
                  <a:cs typeface="+mn-ea"/>
                  <a:sym typeface="+mn-lt"/>
                </a:rPr>
                <a:t>三、认识日常生活中的消防器材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2004695" y="1685290"/>
            <a:ext cx="3813175" cy="3232150"/>
          </a:xfrm>
          <a:prstGeom prst="rect">
            <a:avLst/>
          </a:prstGeom>
        </p:spPr>
        <p:txBody>
          <a:bodyPr wrap="square" lIns="162028" tIns="81015" rIns="162028" bIns="81015">
            <a:spAutoFit/>
          </a:bodyPr>
          <a:lstStyle/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200" b="1" dirty="0">
                <a:solidFill>
                  <a:srgbClr val="FFB108"/>
                </a:solidFill>
                <a:cs typeface="+mn-ea"/>
                <a:sym typeface="+mn-lt"/>
              </a:rPr>
              <a:t>【应急照明灯】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一般是放在走廊上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rgbClr val="FFB108"/>
                </a:solidFill>
                <a:cs typeface="+mn-ea"/>
                <a:sym typeface="+mn-lt"/>
              </a:rPr>
              <a:t>方脑袋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rgbClr val="FFB108"/>
                </a:solidFill>
                <a:cs typeface="+mn-ea"/>
                <a:sym typeface="+mn-lt"/>
              </a:rPr>
              <a:t>大眼睛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rgbClr val="FFB108"/>
                </a:solidFill>
                <a:cs typeface="+mn-ea"/>
                <a:sym typeface="+mn-lt"/>
              </a:rPr>
              <a:t>黑漆漆</a:t>
            </a:r>
          </a:p>
          <a:p>
            <a:pPr algn="ctr" defTabSz="121666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rgbClr val="FFB108"/>
                </a:solidFill>
                <a:cs typeface="+mn-ea"/>
                <a:sym typeface="+mn-lt"/>
              </a:rPr>
              <a:t>你照亮</a:t>
            </a:r>
          </a:p>
        </p:txBody>
      </p:sp>
      <p:pic>
        <p:nvPicPr>
          <p:cNvPr id="22" name="图片 21" descr="C:\Users\Administrator\Desktop\QQ截图20170927230710.jpgQQ截图201709272307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5590" y="1854200"/>
            <a:ext cx="4703445" cy="314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933">
        <p15:prstTrans prst="pageCurlDouble"/>
      </p:transition>
    </mc:Choice>
    <mc:Fallback xmlns="">
      <p:transition spd="slow" advTm="39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   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bcil2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1535</Words>
  <Application>Microsoft Office PowerPoint</Application>
  <PresentationFormat>宽屏</PresentationFormat>
  <Paragraphs>167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宋体</vt:lpstr>
      <vt:lpstr>微软雅黑</vt:lpstr>
      <vt:lpstr>Arial</vt:lpstr>
      <vt:lpstr>Calibri</vt:lpstr>
      <vt:lpstr>www.2ppt.com    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2017-09-27T12:27:00Z</dcterms:created>
  <dcterms:modified xsi:type="dcterms:W3CDTF">2023-01-10T05:56:43Z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206E10544438496BA120C8341B2A9EE5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