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B49CE57-22DD-4CBB-A977-F82FA198DBD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A8F9F81-111C-4A6E-8E21-F3CAE1EAFC01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3E0D521B-1EE9-48B9-89E7-876174783FB8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97A95ED-EC09-464D-ACF1-81452E697897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CE57-22DD-4CBB-A977-F82FA198DBDD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BD1EE82-ACF1-4174-87F3-D0D82D3F1729}" type="slidenum">
              <a:rPr lang="en-US" altLang="zh-CN"/>
              <a:t>23</a:t>
            </a:fld>
            <a:endParaRPr lang="en-US" altLang="zh-CN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227EAA8-A17C-4B51-A705-7EB513D2A9D0}" type="slidenum">
              <a:rPr lang="en-US" altLang="zh-CN" sz="1200"/>
              <a:t>23</a:t>
            </a:fld>
            <a:endParaRPr lang="en-US" altLang="zh-CN" sz="1200"/>
          </a:p>
        </p:txBody>
      </p:sp>
      <p:sp>
        <p:nvSpPr>
          <p:cNvPr id="983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DB1A7CDD-8E99-4D6E-95B1-485E11D7D1F1}" type="slidenum">
              <a:rPr lang="en-US" altLang="zh-CN" sz="1200"/>
              <a:t>23</a:t>
            </a:fld>
            <a:endParaRPr lang="en-US" altLang="zh-CN" sz="1200"/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B826F-07C4-456F-9342-5E26E7401D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8DEA0-4A10-48A6-BD4C-F876883B43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EEBEC-A27C-4273-9901-CF44A9A8AB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C8EC9-E83C-4E91-BD4E-28D78F1F8F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4403A-9328-424D-892C-CDE9E7A765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319E8-69CC-4876-8D2F-A495DB9983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D12B-4D62-48D3-824E-BF77E8A8B3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2C4D8-C76C-47F9-BB8C-A3B93AB929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DABAC-0C60-4F06-AA86-0AB9D4BE77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AF8A4-EFFC-4E96-9117-36857EAF6A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C93696B-3FD0-4A98-B0E0-5642BC704A6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0" y="154219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800" b="1" dirty="0">
                <a:latin typeface="Times New Roman" panose="02020603050405020304" pitchFamily="18" charset="0"/>
              </a:rPr>
              <a:t>Unit 8 It must belong to Carla.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2234852" y="3276600"/>
            <a:ext cx="46742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</a:rPr>
              <a:t>Section  A  Period 1 1a-2d</a:t>
            </a:r>
          </a:p>
        </p:txBody>
      </p:sp>
      <p:sp>
        <p:nvSpPr>
          <p:cNvPr id="8" name="矩形 7"/>
          <p:cNvSpPr/>
          <p:nvPr/>
        </p:nvSpPr>
        <p:spPr>
          <a:xfrm>
            <a:off x="2703970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3"/>
          <p:cNvSpPr txBox="1">
            <a:spLocks noChangeArrowheads="1"/>
          </p:cNvSpPr>
          <p:nvPr/>
        </p:nvSpPr>
        <p:spPr bwMode="auto">
          <a:xfrm>
            <a:off x="214313" y="3732213"/>
            <a:ext cx="8890000" cy="208929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A: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Look! Whose toy car is this?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B: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It </a:t>
            </a:r>
            <a:r>
              <a:rPr lang="en-US" altLang="zh-CN" sz="3600" b="1" dirty="0">
                <a:solidFill>
                  <a:srgbClr val="990033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must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be Jane’s little brother’s. Because he was the only little 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kid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in the picnic.</a:t>
            </a:r>
            <a:endParaRPr lang="en-US" altLang="zh-CN" sz="3600" b="1" dirty="0"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pic>
        <p:nvPicPr>
          <p:cNvPr id="83971" name="Picture 26" descr="108610056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2613" y="609600"/>
            <a:ext cx="5097462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椭圆 15361"/>
          <p:cNvSpPr>
            <a:spLocks noChangeArrowheads="1"/>
          </p:cNvSpPr>
          <p:nvPr/>
        </p:nvSpPr>
        <p:spPr bwMode="auto">
          <a:xfrm>
            <a:off x="935831" y="657225"/>
            <a:ext cx="719137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2a</a:t>
            </a:r>
          </a:p>
        </p:txBody>
      </p:sp>
      <p:sp>
        <p:nvSpPr>
          <p:cNvPr id="84995" name="文本框 15362"/>
          <p:cNvSpPr txBox="1">
            <a:spLocks noChangeArrowheads="1"/>
          </p:cNvSpPr>
          <p:nvPr/>
        </p:nvSpPr>
        <p:spPr bwMode="auto">
          <a:xfrm>
            <a:off x="1930141" y="593686"/>
            <a:ext cx="6831013" cy="150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Bob and Anna found a schoolbag at the park. Listen and write down the things in the schoolbag.</a:t>
            </a:r>
          </a:p>
        </p:txBody>
      </p:sp>
      <p:grpSp>
        <p:nvGrpSpPr>
          <p:cNvPr id="84996" name="组合 15363"/>
          <p:cNvGrpSpPr/>
          <p:nvPr/>
        </p:nvGrpSpPr>
        <p:grpSpPr bwMode="auto">
          <a:xfrm>
            <a:off x="1282699" y="2515393"/>
            <a:ext cx="6629400" cy="3382963"/>
            <a:chOff x="0" y="0"/>
            <a:chExt cx="4263" cy="2131"/>
          </a:xfrm>
        </p:grpSpPr>
        <p:sp>
          <p:nvSpPr>
            <p:cNvPr id="84997" name="矩形 15364"/>
            <p:cNvSpPr>
              <a:spLocks noChangeArrowheads="1"/>
            </p:cNvSpPr>
            <p:nvPr/>
          </p:nvSpPr>
          <p:spPr bwMode="auto">
            <a:xfrm>
              <a:off x="0" y="0"/>
              <a:ext cx="4263" cy="2131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l"/>
              <a:endParaRPr lang="zh-CN" altLang="zh-CN" sz="1300">
                <a:ea typeface="黑体" panose="02010609060101010101" pitchFamily="49" charset="-122"/>
              </a:endParaRPr>
            </a:p>
          </p:txBody>
        </p:sp>
        <p:sp>
          <p:nvSpPr>
            <p:cNvPr id="15366" name="文本框 15365"/>
            <p:cNvSpPr txBox="1"/>
            <p:nvPr/>
          </p:nvSpPr>
          <p:spPr>
            <a:xfrm>
              <a:off x="113" y="89"/>
              <a:ext cx="4060" cy="1961"/>
            </a:xfrm>
            <a:prstGeom prst="rect">
              <a:avLst/>
            </a:prstGeom>
            <a:solidFill>
              <a:schemeClr val="bg1">
                <a:alpha val="85999"/>
              </a:schemeClr>
            </a:solidFill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3600" b="1" noProof="1">
                  <a:solidFill>
                    <a:srgbClr val="FF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Things in the schoolbag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3600" b="1" noProof="1"/>
                <a:t>1. ____________________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3600" b="1" noProof="1"/>
                <a:t>2. ____________________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3600" b="1" noProof="1"/>
                <a:t>3. ____________________</a:t>
              </a:r>
            </a:p>
          </p:txBody>
        </p:sp>
        <p:sp>
          <p:nvSpPr>
            <p:cNvPr id="84999" name="直接连接符 15366"/>
            <p:cNvSpPr>
              <a:spLocks noChangeShapeType="1"/>
            </p:cNvSpPr>
            <p:nvPr/>
          </p:nvSpPr>
          <p:spPr bwMode="auto">
            <a:xfrm>
              <a:off x="136" y="544"/>
              <a:ext cx="4037" cy="0"/>
            </a:xfrm>
            <a:prstGeom prst="line">
              <a:avLst/>
            </a:prstGeom>
            <a:noFill/>
            <a:ln w="22225">
              <a:solidFill>
                <a:srgbClr val="8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5000" name="文本框 15367"/>
          <p:cNvSpPr txBox="1">
            <a:spLocks noChangeArrowheads="1"/>
          </p:cNvSpPr>
          <p:nvPr/>
        </p:nvSpPr>
        <p:spPr bwMode="auto">
          <a:xfrm>
            <a:off x="2273299" y="3505993"/>
            <a:ext cx="172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T-shirt</a:t>
            </a:r>
          </a:p>
        </p:txBody>
      </p:sp>
      <p:sp>
        <p:nvSpPr>
          <p:cNvPr id="85001" name="文本框 15368"/>
          <p:cNvSpPr txBox="1">
            <a:spLocks noChangeArrowheads="1"/>
          </p:cNvSpPr>
          <p:nvPr/>
        </p:nvSpPr>
        <p:spPr bwMode="auto">
          <a:xfrm>
            <a:off x="2273299" y="4267993"/>
            <a:ext cx="266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hair band</a:t>
            </a:r>
          </a:p>
        </p:txBody>
      </p:sp>
      <p:sp>
        <p:nvSpPr>
          <p:cNvPr id="85002" name="文本框 15369"/>
          <p:cNvSpPr txBox="1">
            <a:spLocks noChangeArrowheads="1"/>
          </p:cNvSpPr>
          <p:nvPr/>
        </p:nvSpPr>
        <p:spPr bwMode="auto">
          <a:xfrm>
            <a:off x="2273299" y="5029993"/>
            <a:ext cx="266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tennis balls</a:t>
            </a:r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1" grpId="0"/>
      <p:bldP spid="850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文本框 16385"/>
          <p:cNvSpPr txBox="1">
            <a:spLocks noChangeArrowheads="1"/>
          </p:cNvSpPr>
          <p:nvPr/>
        </p:nvSpPr>
        <p:spPr bwMode="auto">
          <a:xfrm>
            <a:off x="468313" y="1443038"/>
            <a:ext cx="8245475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25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1. The person _____ go to  our school.</a:t>
            </a:r>
          </a:p>
          <a:p>
            <a:pPr>
              <a:lnSpc>
                <a:spcPct val="125000"/>
              </a:lnSpc>
              <a:spcBef>
                <a:spcPct val="25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2. The person _____ be a boy.</a:t>
            </a:r>
          </a:p>
          <a:p>
            <a:pPr>
              <a:lnSpc>
                <a:spcPct val="125000"/>
              </a:lnSpc>
              <a:spcBef>
                <a:spcPct val="25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3. It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be Mei’s hair band.</a:t>
            </a:r>
          </a:p>
          <a:p>
            <a:pPr>
              <a:lnSpc>
                <a:spcPct val="125000"/>
              </a:lnSpc>
              <a:spcBef>
                <a:spcPct val="25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4. The hair band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belong to Linda.</a:t>
            </a:r>
          </a:p>
          <a:p>
            <a:pPr>
              <a:lnSpc>
                <a:spcPct val="125000"/>
              </a:lnSpc>
              <a:spcBef>
                <a:spcPct val="25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5. It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be Linda’s schoolbag.</a:t>
            </a:r>
          </a:p>
        </p:txBody>
      </p:sp>
      <p:sp>
        <p:nvSpPr>
          <p:cNvPr id="86019" name="矩形 16386"/>
          <p:cNvSpPr>
            <a:spLocks noChangeArrowheads="1"/>
          </p:cNvSpPr>
          <p:nvPr/>
        </p:nvSpPr>
        <p:spPr bwMode="auto">
          <a:xfrm>
            <a:off x="3348038" y="1514475"/>
            <a:ext cx="11493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must</a:t>
            </a:r>
          </a:p>
        </p:txBody>
      </p:sp>
      <p:sp>
        <p:nvSpPr>
          <p:cNvPr id="86020" name="矩形 16387"/>
          <p:cNvSpPr>
            <a:spLocks noChangeArrowheads="1"/>
          </p:cNvSpPr>
          <p:nvPr/>
        </p:nvSpPr>
        <p:spPr bwMode="auto">
          <a:xfrm>
            <a:off x="3276600" y="2378075"/>
            <a:ext cx="11747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can’t</a:t>
            </a:r>
          </a:p>
        </p:txBody>
      </p:sp>
      <p:sp>
        <p:nvSpPr>
          <p:cNvPr id="86021" name="矩形 16388"/>
          <p:cNvSpPr>
            <a:spLocks noChangeArrowheads="1"/>
          </p:cNvSpPr>
          <p:nvPr/>
        </p:nvSpPr>
        <p:spPr bwMode="auto">
          <a:xfrm>
            <a:off x="1331913" y="3170238"/>
            <a:ext cx="12509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could</a:t>
            </a:r>
          </a:p>
        </p:txBody>
      </p:sp>
      <p:sp>
        <p:nvSpPr>
          <p:cNvPr id="86022" name="矩形 16389"/>
          <p:cNvSpPr>
            <a:spLocks noChangeArrowheads="1"/>
          </p:cNvSpPr>
          <p:nvPr/>
        </p:nvSpPr>
        <p:spPr bwMode="auto">
          <a:xfrm>
            <a:off x="3851275" y="3962400"/>
            <a:ext cx="13271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might</a:t>
            </a:r>
          </a:p>
        </p:txBody>
      </p:sp>
      <p:sp>
        <p:nvSpPr>
          <p:cNvPr id="86023" name="矩形 16390"/>
          <p:cNvSpPr>
            <a:spLocks noChangeArrowheads="1"/>
          </p:cNvSpPr>
          <p:nvPr/>
        </p:nvSpPr>
        <p:spPr bwMode="auto">
          <a:xfrm>
            <a:off x="1403350" y="4827588"/>
            <a:ext cx="1296988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must</a:t>
            </a:r>
          </a:p>
        </p:txBody>
      </p:sp>
      <p:sp>
        <p:nvSpPr>
          <p:cNvPr id="86024" name="椭圆 16391"/>
          <p:cNvSpPr>
            <a:spLocks noChangeArrowheads="1"/>
          </p:cNvSpPr>
          <p:nvPr/>
        </p:nvSpPr>
        <p:spPr bwMode="auto">
          <a:xfrm>
            <a:off x="1129506" y="791369"/>
            <a:ext cx="719138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2b</a:t>
            </a:r>
          </a:p>
        </p:txBody>
      </p:sp>
      <p:sp>
        <p:nvSpPr>
          <p:cNvPr id="86025" name="文本框 16392"/>
          <p:cNvSpPr txBox="1">
            <a:spLocks noChangeArrowheads="1"/>
          </p:cNvSpPr>
          <p:nvPr/>
        </p:nvSpPr>
        <p:spPr bwMode="auto">
          <a:xfrm>
            <a:off x="1848644" y="810419"/>
            <a:ext cx="6110287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Listen again. Fill in the blanks.</a:t>
            </a:r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ldLvl="0"/>
      <p:bldP spid="86020" grpId="0"/>
      <p:bldP spid="86021" grpId="0"/>
      <p:bldP spid="86022" grpId="0"/>
      <p:bldP spid="860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组合 17409"/>
          <p:cNvGrpSpPr/>
          <p:nvPr/>
        </p:nvGrpSpPr>
        <p:grpSpPr bwMode="auto">
          <a:xfrm>
            <a:off x="685800" y="2511153"/>
            <a:ext cx="7834312" cy="2159000"/>
            <a:chOff x="0" y="0"/>
            <a:chExt cx="4627" cy="2158"/>
          </a:xfrm>
        </p:grpSpPr>
        <p:sp>
          <p:nvSpPr>
            <p:cNvPr id="87043" name="矩形 17410"/>
            <p:cNvSpPr>
              <a:spLocks noChangeArrowheads="1"/>
            </p:cNvSpPr>
            <p:nvPr/>
          </p:nvSpPr>
          <p:spPr bwMode="auto">
            <a:xfrm>
              <a:off x="0" y="0"/>
              <a:ext cx="4627" cy="2158"/>
            </a:xfrm>
            <a:prstGeom prst="rect">
              <a:avLst/>
            </a:prstGeom>
            <a:solidFill>
              <a:srgbClr val="00CCFF">
                <a:alpha val="23921"/>
              </a:srgbClr>
            </a:solidFill>
            <a:ln w="9525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pPr algn="l"/>
              <a:endParaRPr lang="zh-CN" altLang="zh-CN" sz="1300">
                <a:ea typeface="黑体" panose="02010609060101010101" pitchFamily="49" charset="-122"/>
              </a:endParaRPr>
            </a:p>
          </p:txBody>
        </p:sp>
        <p:sp>
          <p:nvSpPr>
            <p:cNvPr id="87044" name="文本框 17411"/>
            <p:cNvSpPr txBox="1">
              <a:spLocks noChangeArrowheads="1"/>
            </p:cNvSpPr>
            <p:nvPr/>
          </p:nvSpPr>
          <p:spPr bwMode="auto">
            <a:xfrm>
              <a:off x="56" y="87"/>
              <a:ext cx="4495" cy="1906"/>
            </a:xfrm>
            <a:prstGeom prst="rect">
              <a:avLst/>
            </a:prstGeom>
            <a:solidFill>
              <a:schemeClr val="bg1">
                <a:alpha val="6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A:</a:t>
              </a:r>
              <a:r>
                <a:rPr lang="en-US" altLang="zh-CN" sz="3600" b="1">
                  <a:latin typeface="Times New Roman" panose="02020603050405020304" pitchFamily="18" charset="0"/>
                </a:rPr>
                <a:t> Look! There’s a schoolbag here.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B:</a:t>
              </a:r>
              <a:r>
                <a:rPr lang="en-US" altLang="zh-CN" sz="3600" b="1">
                  <a:latin typeface="Times New Roman" panose="02020603050405020304" pitchFamily="18" charset="0"/>
                </a:rPr>
                <a:t> What’s inside?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36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A: </a:t>
              </a:r>
              <a:r>
                <a:rPr lang="en-US" altLang="zh-CN" sz="3600" b="1">
                  <a:latin typeface="Times New Roman" panose="02020603050405020304" pitchFamily="18" charset="0"/>
                </a:rPr>
                <a:t>There’s a T-shirt,…</a:t>
              </a:r>
            </a:p>
          </p:txBody>
        </p:sp>
      </p:grpSp>
      <p:sp>
        <p:nvSpPr>
          <p:cNvPr id="87045" name="文本框 17412"/>
          <p:cNvSpPr txBox="1">
            <a:spLocks noChangeArrowheads="1"/>
          </p:cNvSpPr>
          <p:nvPr/>
        </p:nvSpPr>
        <p:spPr bwMode="auto">
          <a:xfrm>
            <a:off x="1828800" y="731838"/>
            <a:ext cx="650716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Make conversations using the information in 2a and 2b.</a:t>
            </a:r>
          </a:p>
        </p:txBody>
      </p:sp>
      <p:sp>
        <p:nvSpPr>
          <p:cNvPr id="87046" name="椭圆 17413"/>
          <p:cNvSpPr>
            <a:spLocks noChangeArrowheads="1"/>
          </p:cNvSpPr>
          <p:nvPr/>
        </p:nvSpPr>
        <p:spPr bwMode="auto">
          <a:xfrm>
            <a:off x="955675" y="887413"/>
            <a:ext cx="719138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2c</a:t>
            </a:r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"/>
          <p:cNvSpPr txBox="1">
            <a:spLocks noChangeArrowheads="1"/>
          </p:cNvSpPr>
          <p:nvPr/>
        </p:nvSpPr>
        <p:spPr bwMode="auto">
          <a:xfrm>
            <a:off x="474662" y="1219200"/>
            <a:ext cx="8059737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表示推测的情态动词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在英语中，表示对某件事物的确定程度，即表示推测的时候，我们通常会用到以下情态动词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must, might, could, may, can’t, couldn’t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 </a:t>
            </a:r>
          </a:p>
        </p:txBody>
      </p:sp>
    </p:spTree>
    <p:custDataLst>
      <p:tags r:id="rId1"/>
    </p:custData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4"/>
          <p:cNvSpPr>
            <a:spLocks noChangeArrowheads="1"/>
          </p:cNvSpPr>
          <p:nvPr/>
        </p:nvSpPr>
        <p:spPr bwMode="auto">
          <a:xfrm>
            <a:off x="1042987" y="725487"/>
            <a:ext cx="2209800" cy="2057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27A0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800" b="1" i="1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must</a:t>
            </a:r>
          </a:p>
        </p:txBody>
      </p:sp>
      <p:sp>
        <p:nvSpPr>
          <p:cNvPr id="89091" name="Oval 5"/>
          <p:cNvSpPr>
            <a:spLocks noChangeArrowheads="1"/>
          </p:cNvSpPr>
          <p:nvPr/>
        </p:nvSpPr>
        <p:spPr bwMode="auto">
          <a:xfrm>
            <a:off x="685800" y="4433887"/>
            <a:ext cx="2209800" cy="2057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800" b="1" i="1">
                <a:latin typeface="Times New Roman" panose="02020603050405020304" pitchFamily="18" charset="0"/>
              </a:rPr>
              <a:t>can’t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1952625" y="933450"/>
            <a:ext cx="5257800" cy="4660900"/>
            <a:chOff x="0" y="0"/>
            <a:chExt cx="3312" cy="2936"/>
          </a:xfrm>
        </p:grpSpPr>
        <p:pic>
          <p:nvPicPr>
            <p:cNvPr id="89093" name="Picture 7" descr="未命名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312" cy="2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094" name="Text Box 8"/>
            <p:cNvSpPr txBox="1">
              <a:spLocks noChangeArrowheads="1"/>
            </p:cNvSpPr>
            <p:nvPr/>
          </p:nvSpPr>
          <p:spPr bwMode="auto">
            <a:xfrm>
              <a:off x="1056" y="970"/>
              <a:ext cx="958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400" b="1" i="1">
                  <a:latin typeface="Times New Roman" panose="02020603050405020304" pitchFamily="18" charset="0"/>
                </a:rPr>
                <a:t>could</a:t>
              </a:r>
            </a:p>
            <a:p>
              <a:r>
                <a:rPr lang="en-US" altLang="zh-CN" sz="4400" b="1" i="1">
                  <a:latin typeface="Times New Roman" panose="02020603050405020304" pitchFamily="18" charset="0"/>
                </a:rPr>
                <a:t>might</a:t>
              </a:r>
            </a:p>
          </p:txBody>
        </p:sp>
      </p:grpSp>
      <p:sp>
        <p:nvSpPr>
          <p:cNvPr id="89095" name="Text Box 9"/>
          <p:cNvSpPr txBox="1">
            <a:spLocks noChangeArrowheads="1"/>
          </p:cNvSpPr>
          <p:nvPr/>
        </p:nvSpPr>
        <p:spPr bwMode="auto">
          <a:xfrm>
            <a:off x="3471862" y="361950"/>
            <a:ext cx="2709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3600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100%</a:t>
            </a:r>
          </a:p>
          <a:p>
            <a:r>
              <a:rPr lang="en-US" altLang="zh-CN" sz="3600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probably true</a:t>
            </a:r>
          </a:p>
        </p:txBody>
      </p:sp>
      <p:sp>
        <p:nvSpPr>
          <p:cNvPr id="89096" name="Text Box 10"/>
          <p:cNvSpPr txBox="1">
            <a:spLocks noChangeArrowheads="1"/>
          </p:cNvSpPr>
          <p:nvPr/>
        </p:nvSpPr>
        <p:spPr bwMode="auto">
          <a:xfrm>
            <a:off x="5913437" y="2638425"/>
            <a:ext cx="2635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3600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20%-80%</a:t>
            </a:r>
          </a:p>
          <a:p>
            <a:r>
              <a:rPr lang="en-US" altLang="zh-CN" sz="3600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possibly true</a:t>
            </a:r>
          </a:p>
        </p:txBody>
      </p:sp>
      <p:sp>
        <p:nvSpPr>
          <p:cNvPr id="89097" name="Text Box 11"/>
          <p:cNvSpPr txBox="1">
            <a:spLocks noChangeArrowheads="1"/>
          </p:cNvSpPr>
          <p:nvPr/>
        </p:nvSpPr>
        <p:spPr bwMode="auto">
          <a:xfrm>
            <a:off x="2971800" y="5005387"/>
            <a:ext cx="30305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0</a:t>
            </a:r>
          </a:p>
          <a:p>
            <a:r>
              <a:rPr lang="en-US" altLang="zh-CN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almost not true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ldLvl="0"/>
      <p:bldP spid="89091" grpId="0"/>
      <p:bldP spid="89095" grpId="0"/>
      <p:bldP spid="89096" grpId="0"/>
      <p:bldP spid="890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ChangeArrowheads="1"/>
          </p:cNvSpPr>
          <p:nvPr/>
        </p:nvSpPr>
        <p:spPr bwMode="auto">
          <a:xfrm>
            <a:off x="304800" y="1878013"/>
            <a:ext cx="80676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76200" algn="l"/>
            <a:r>
              <a:rPr lang="en-US" altLang="zh-CN" sz="2400" b="1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2800" b="1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情态动词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must, might, could, can’t</a:t>
            </a:r>
            <a:r>
              <a:rPr lang="en-US" altLang="zh-CN" sz="24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后接动词</a:t>
            </a:r>
            <a:r>
              <a:rPr lang="zh-CN" altLang="en-US" sz="28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原形</a:t>
            </a: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可以表示对现在的情况的</a:t>
            </a:r>
            <a:r>
              <a:rPr lang="zh-CN" altLang="en-US" sz="2800" b="1" u="sng" dirty="0">
                <a:solidFill>
                  <a:srgbClr val="000099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。</a:t>
            </a:r>
            <a:endParaRPr lang="en-US" sz="2800" b="1" dirty="0">
              <a:solidFill>
                <a:srgbClr val="000099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90115" name="Group 4"/>
          <p:cNvGrpSpPr/>
          <p:nvPr/>
        </p:nvGrpSpPr>
        <p:grpSpPr bwMode="auto">
          <a:xfrm>
            <a:off x="1063625" y="3249613"/>
            <a:ext cx="7854950" cy="1373187"/>
            <a:chOff x="0" y="0"/>
            <a:chExt cx="4948" cy="903"/>
          </a:xfrm>
        </p:grpSpPr>
        <p:sp>
          <p:nvSpPr>
            <p:cNvPr id="90116" name="AutoShape 5"/>
            <p:cNvSpPr/>
            <p:nvPr/>
          </p:nvSpPr>
          <p:spPr bwMode="auto">
            <a:xfrm>
              <a:off x="2540" y="101"/>
              <a:ext cx="227" cy="725"/>
            </a:xfrm>
            <a:prstGeom prst="rightBrace">
              <a:avLst>
                <a:gd name="adj1" fmla="val 26600"/>
                <a:gd name="adj2" fmla="val 50000"/>
              </a:avLst>
            </a:prstGeom>
            <a:noFill/>
            <a:ln w="539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90117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3176" cy="903"/>
            </a:xfrm>
            <a:prstGeom prst="rect">
              <a:avLst/>
            </a:prstGeom>
            <a:solidFill>
              <a:srgbClr val="FFFFFF">
                <a:alpha val="2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altLang="zh-CN" sz="2800" b="1" dirty="0">
                  <a:latin typeface="Times New Roman" panose="02020603050405020304" pitchFamily="18" charset="0"/>
                </a:rPr>
                <a:t>It 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can’t</a:t>
              </a:r>
              <a:r>
                <a:rPr lang="en-US" altLang="zh-CN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 </a:t>
              </a:r>
              <a:r>
                <a:rPr lang="en-US" altLang="zh-CN" sz="1300" b="1" dirty="0"/>
                <a:t> </a:t>
              </a:r>
              <a:r>
                <a:rPr lang="en-US" altLang="zh-CN" sz="2400" b="1" dirty="0">
                  <a:latin typeface="Arial Black" panose="020B0A04020102020204" pitchFamily="34" charset="0"/>
                </a:rPr>
                <a:t>(          )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…</a:t>
              </a:r>
            </a:p>
            <a:p>
              <a:pPr algn="l"/>
              <a:r>
                <a:rPr lang="en-US" altLang="zh-CN" sz="2800" b="1" dirty="0">
                  <a:latin typeface="Times New Roman" panose="02020603050405020304" pitchFamily="18" charset="0"/>
                </a:rPr>
                <a:t>It 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might/could</a:t>
              </a:r>
              <a:r>
                <a:rPr lang="en-US" altLang="zh-CN" sz="2400" b="1" dirty="0">
                  <a:latin typeface="Arial Black" panose="020B0A04020102020204" pitchFamily="34" charset="0"/>
                </a:rPr>
                <a:t> (          ) 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…</a:t>
              </a:r>
            </a:p>
            <a:p>
              <a:pPr algn="l"/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It 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must</a:t>
              </a:r>
              <a:r>
                <a:rPr lang="en-US" altLang="zh-CN" sz="2400" b="1" dirty="0">
                  <a:latin typeface="Arial Black" panose="020B0A04020102020204" pitchFamily="34" charset="0"/>
                  <a:cs typeface="Times New Roman" panose="02020603050405020304" pitchFamily="18" charset="0"/>
                </a:rPr>
                <a:t>  (         ) </a:t>
              </a:r>
              <a:r>
                <a:rPr lang="en-US" altLang="zh-C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90118" name="Rectangle 7"/>
            <p:cNvSpPr>
              <a:spLocks noChangeArrowheads="1"/>
            </p:cNvSpPr>
            <p:nvPr/>
          </p:nvSpPr>
          <p:spPr bwMode="auto">
            <a:xfrm>
              <a:off x="2767" y="296"/>
              <a:ext cx="2181" cy="342"/>
            </a:xfrm>
            <a:prstGeom prst="rect">
              <a:avLst/>
            </a:prstGeom>
            <a:solidFill>
              <a:srgbClr val="FFFFFF">
                <a:alpha val="2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400" dirty="0">
                  <a:latin typeface="Arial Black" panose="020B0A04020102020204" pitchFamily="34" charset="0"/>
                </a:rPr>
                <a:t>+ 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be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 (cold/a CD/ </a:t>
              </a:r>
              <a:r>
                <a:rPr lang="en-US" altLang="zh-CN" sz="2800" b="1" dirty="0" err="1">
                  <a:latin typeface="Times New Roman" panose="02020603050405020304" pitchFamily="18" charset="0"/>
                </a:rPr>
                <a:t>sb’s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90119" name="WordArt 8"/>
          <p:cNvSpPr>
            <a:spLocks noChangeArrowheads="1" noChangeShapeType="1" noTextEdit="1"/>
          </p:cNvSpPr>
          <p:nvPr/>
        </p:nvSpPr>
        <p:spPr bwMode="auto">
          <a:xfrm>
            <a:off x="2043112" y="748506"/>
            <a:ext cx="3679825" cy="10937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750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Arial Black" panose="020B0A04020102020204"/>
              </a:rPr>
              <a:t>Summary: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90120" name="Text Box 9"/>
          <p:cNvSpPr txBox="1">
            <a:spLocks noChangeArrowheads="1"/>
          </p:cNvSpPr>
          <p:nvPr/>
        </p:nvSpPr>
        <p:spPr bwMode="auto">
          <a:xfrm>
            <a:off x="682625" y="31877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★</a:t>
            </a:r>
          </a:p>
        </p:txBody>
      </p:sp>
      <p:sp>
        <p:nvSpPr>
          <p:cNvPr id="90121" name="Text Box 10"/>
          <p:cNvSpPr txBox="1">
            <a:spLocks noChangeArrowheads="1"/>
          </p:cNvSpPr>
          <p:nvPr/>
        </p:nvSpPr>
        <p:spPr bwMode="auto">
          <a:xfrm>
            <a:off x="682625" y="51689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★</a:t>
            </a:r>
          </a:p>
        </p:txBody>
      </p:sp>
      <p:sp>
        <p:nvSpPr>
          <p:cNvPr id="90122" name="Rectangle 11"/>
          <p:cNvSpPr>
            <a:spLocks noChangeArrowheads="1"/>
          </p:cNvSpPr>
          <p:nvPr/>
        </p:nvSpPr>
        <p:spPr bwMode="auto">
          <a:xfrm>
            <a:off x="1216025" y="4856163"/>
            <a:ext cx="525780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be Tony’s.</a:t>
            </a:r>
            <a:r>
              <a:rPr lang="zh-CN" altLang="en-US" sz="24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4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）</a:t>
            </a:r>
          </a:p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must</a:t>
            </a:r>
          </a:p>
          <a:p>
            <a:pPr algn="l"/>
            <a:r>
              <a:rPr lang="en-US" sz="2400" b="1" dirty="0">
                <a:solidFill>
                  <a:srgbClr val="FF9900"/>
                </a:solidFill>
                <a:latin typeface="Arial Black" panose="020B0A04020102020204" pitchFamily="34" charset="0"/>
              </a:rPr>
              <a:t>                 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90123" name="AutoShape 12"/>
          <p:cNvSpPr/>
          <p:nvPr/>
        </p:nvSpPr>
        <p:spPr bwMode="auto">
          <a:xfrm>
            <a:off x="2663825" y="5168900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76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90124" name="Text Box 13"/>
          <p:cNvSpPr txBox="1">
            <a:spLocks noChangeArrowheads="1"/>
          </p:cNvSpPr>
          <p:nvPr/>
        </p:nvSpPr>
        <p:spPr bwMode="auto">
          <a:xfrm>
            <a:off x="5903913" y="24257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6600CC"/>
                </a:solidFill>
                <a:ea typeface="华文中宋" panose="02010600040101010101" pitchFamily="2" charset="-122"/>
              </a:rPr>
              <a:t>推测</a:t>
            </a:r>
          </a:p>
        </p:txBody>
      </p:sp>
      <p:sp>
        <p:nvSpPr>
          <p:cNvPr id="90125" name="Text Box 14"/>
          <p:cNvSpPr txBox="1">
            <a:spLocks noChangeArrowheads="1"/>
          </p:cNvSpPr>
          <p:nvPr/>
        </p:nvSpPr>
        <p:spPr bwMode="auto">
          <a:xfrm>
            <a:off x="2511425" y="32639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9900CC"/>
                </a:solidFill>
                <a:ea typeface="华文中宋" panose="02010600040101010101" pitchFamily="2" charset="-122"/>
              </a:rPr>
              <a:t>不可能</a:t>
            </a:r>
            <a:r>
              <a:rPr lang="zh-CN" altLang="en-US" sz="2400" b="1">
                <a:solidFill>
                  <a:srgbClr val="9900CC"/>
                </a:solidFill>
              </a:rPr>
              <a:t> </a:t>
            </a:r>
          </a:p>
        </p:txBody>
      </p:sp>
      <p:sp>
        <p:nvSpPr>
          <p:cNvPr id="90126" name="Text Box 15"/>
          <p:cNvSpPr txBox="1">
            <a:spLocks noChangeArrowheads="1"/>
          </p:cNvSpPr>
          <p:nvPr/>
        </p:nvSpPr>
        <p:spPr bwMode="auto">
          <a:xfrm>
            <a:off x="3502025" y="37211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9900CC"/>
                </a:solidFill>
                <a:ea typeface="华文中宋" panose="02010600040101010101" pitchFamily="2" charset="-122"/>
              </a:rPr>
              <a:t>有可能</a:t>
            </a:r>
          </a:p>
        </p:txBody>
      </p:sp>
      <p:sp>
        <p:nvSpPr>
          <p:cNvPr id="90127" name="Text Box 16"/>
          <p:cNvSpPr txBox="1">
            <a:spLocks noChangeArrowheads="1"/>
          </p:cNvSpPr>
          <p:nvPr/>
        </p:nvSpPr>
        <p:spPr bwMode="auto">
          <a:xfrm>
            <a:off x="2587625" y="41783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9900CC"/>
                </a:solidFill>
                <a:ea typeface="华文中宋" panose="02010600040101010101" pitchFamily="2" charset="-122"/>
              </a:rPr>
              <a:t>肯定</a:t>
            </a:r>
          </a:p>
        </p:txBody>
      </p:sp>
      <p:sp>
        <p:nvSpPr>
          <p:cNvPr id="90128" name="Text Box 17"/>
          <p:cNvSpPr txBox="1">
            <a:spLocks noChangeArrowheads="1"/>
          </p:cNvSpPr>
          <p:nvPr/>
        </p:nvSpPr>
        <p:spPr bwMode="auto">
          <a:xfrm>
            <a:off x="3044825" y="5626100"/>
            <a:ext cx="340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belong to</a:t>
            </a:r>
            <a:r>
              <a:rPr lang="en-US" altLang="zh-CN" sz="2400" b="1">
                <a:solidFill>
                  <a:srgbClr val="FF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</a:rPr>
              <a:t>Tony.</a:t>
            </a:r>
            <a:r>
              <a:rPr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2400" b="1">
                <a:latin typeface="Times New Roman" panose="02020603050405020304" pitchFamily="18" charset="0"/>
              </a:rPr>
              <a:t>属于</a:t>
            </a:r>
            <a:r>
              <a:rPr lang="en-US" altLang="zh-CN" sz="2400" b="1">
                <a:latin typeface="Times New Roman" panose="02020603050405020304" pitchFamily="18" charset="0"/>
              </a:rPr>
              <a:t>…)</a:t>
            </a:r>
          </a:p>
        </p:txBody>
      </p:sp>
      <p:sp>
        <p:nvSpPr>
          <p:cNvPr id="90129" name="Rectangle 18"/>
          <p:cNvSpPr>
            <a:spLocks noChangeArrowheads="1"/>
          </p:cNvSpPr>
          <p:nvPr/>
        </p:nvSpPr>
        <p:spPr bwMode="auto">
          <a:xfrm>
            <a:off x="4876800" y="12954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1300"/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文本占位符 21505"/>
          <p:cNvSpPr>
            <a:spLocks noGrp="1"/>
          </p:cNvSpPr>
          <p:nvPr>
            <p:ph type="body" idx="4294967295"/>
          </p:nvPr>
        </p:nvSpPr>
        <p:spPr>
          <a:xfrm>
            <a:off x="228600" y="1012031"/>
            <a:ext cx="8694737" cy="4525963"/>
          </a:xfrm>
        </p:spPr>
        <p:txBody>
          <a:bodyPr/>
          <a:lstStyle/>
          <a:p>
            <a:pPr marL="1905" indent="-1905">
              <a:lnSpc>
                <a:spcPct val="90000"/>
              </a:lnSpc>
            </a:pPr>
            <a:endParaRPr lang="zh-CN" altLang="en-US" sz="3600" b="1" noProof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" indent="-1905">
              <a:lnSpc>
                <a:spcPct val="90000"/>
              </a:lnSpc>
            </a:pPr>
            <a:r>
              <a:rPr lang="en-US" altLang="en-US" sz="4000" b="1" noProof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Questions:</a:t>
            </a:r>
          </a:p>
          <a:p>
            <a:pPr marL="1905" indent="-1905">
              <a:lnSpc>
                <a:spcPct val="80000"/>
              </a:lnSpc>
            </a:pPr>
            <a:r>
              <a:rPr lang="en-US" altLang="en-US" sz="3600" b="1" noProof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What’s the matter with Linda?</a:t>
            </a:r>
          </a:p>
          <a:p>
            <a:pPr marL="1905" indent="-1905">
              <a:lnSpc>
                <a:spcPct val="80000"/>
              </a:lnSpc>
            </a:pPr>
            <a:r>
              <a:rPr lang="en-US" altLang="en-US" sz="3600" b="1" noProof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are there in Linda’s schoolbag?</a:t>
            </a:r>
          </a:p>
          <a:p>
            <a:pPr marL="1905" indent="-1905">
              <a:lnSpc>
                <a:spcPct val="80000"/>
              </a:lnSpc>
            </a:pPr>
            <a:r>
              <a:rPr lang="en-US" altLang="en-US" sz="3600" b="1" noProof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3.Where did she go?</a:t>
            </a:r>
          </a:p>
          <a:p>
            <a:pPr marL="1905" indent="-1905">
              <a:lnSpc>
                <a:spcPct val="80000"/>
              </a:lnSpc>
            </a:pPr>
            <a:r>
              <a:rPr lang="en-US" altLang="en-US" sz="3600" b="1" noProof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 you think Linda will find her </a:t>
            </a:r>
          </a:p>
          <a:p>
            <a:pPr marL="1905" indent="-1905">
              <a:lnSpc>
                <a:spcPct val="80000"/>
              </a:lnSpc>
            </a:pPr>
            <a:r>
              <a:rPr lang="en-US" altLang="en-US" sz="3600" b="1" noProof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schoolbag?</a:t>
            </a:r>
          </a:p>
          <a:p>
            <a:pPr marL="1905" indent="-1905">
              <a:lnSpc>
                <a:spcPct val="80000"/>
              </a:lnSpc>
            </a:pPr>
            <a:endParaRPr lang="en-US" altLang="en-US" sz="3600" b="1" noProof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39" name="Text Box 7"/>
          <p:cNvSpPr txBox="1">
            <a:spLocks noChangeArrowheads="1"/>
          </p:cNvSpPr>
          <p:nvPr/>
        </p:nvSpPr>
        <p:spPr bwMode="auto">
          <a:xfrm>
            <a:off x="1149350" y="585788"/>
            <a:ext cx="7310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Role-play the conversation. </a:t>
            </a:r>
          </a:p>
        </p:txBody>
      </p:sp>
      <p:sp>
        <p:nvSpPr>
          <p:cNvPr id="91140" name="椭圆 21507"/>
          <p:cNvSpPr>
            <a:spLocks noChangeArrowheads="1"/>
          </p:cNvSpPr>
          <p:nvPr/>
        </p:nvSpPr>
        <p:spPr bwMode="auto">
          <a:xfrm>
            <a:off x="1487488" y="711200"/>
            <a:ext cx="720725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000099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2d</a:t>
            </a: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751013" y="485775"/>
            <a:ext cx="4176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1300">
              <a:latin typeface="Times New Roman" panose="02020603050405020304" pitchFamily="18" charset="0"/>
            </a:endParaRPr>
          </a:p>
        </p:txBody>
      </p:sp>
      <p:sp>
        <p:nvSpPr>
          <p:cNvPr id="92163" name="Text Box 5"/>
          <p:cNvSpPr txBox="1">
            <a:spLocks noChangeArrowheads="1"/>
          </p:cNvSpPr>
          <p:nvPr/>
        </p:nvSpPr>
        <p:spPr bwMode="auto">
          <a:xfrm>
            <a:off x="193675" y="1525588"/>
            <a:ext cx="8380413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3200" b="1" dirty="0">
                <a:latin typeface="Times New Roman" panose="02020603050405020304" pitchFamily="18" charset="0"/>
              </a:rPr>
              <a:t> Mom, I ’m really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worried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3200" b="1" dirty="0">
                <a:latin typeface="Times New Roman" panose="02020603050405020304" pitchFamily="18" charset="0"/>
              </a:rPr>
              <a:t> Why?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What’s wrong?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3200" b="1" dirty="0">
                <a:latin typeface="Times New Roman" panose="02020603050405020304" pitchFamily="18" charset="0"/>
              </a:rPr>
              <a:t> I can’t find my schoolbag.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3200" b="1" dirty="0">
                <a:latin typeface="Times New Roman" panose="02020603050405020304" pitchFamily="18" charset="0"/>
              </a:rPr>
              <a:t> Well, where did you last put it?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3200" b="1" dirty="0">
                <a:latin typeface="Times New Roman" panose="02020603050405020304" pitchFamily="18" charset="0"/>
              </a:rPr>
              <a:t> I can’t remember!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 attended a concert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      yesterday,  so it might  still be in the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      music  hall .</a:t>
            </a:r>
          </a:p>
        </p:txBody>
      </p:sp>
      <p:sp>
        <p:nvSpPr>
          <p:cNvPr id="92164" name="Text Box 7"/>
          <p:cNvSpPr txBox="1">
            <a:spLocks noChangeArrowheads="1"/>
          </p:cNvSpPr>
          <p:nvPr/>
        </p:nvSpPr>
        <p:spPr bwMode="auto">
          <a:xfrm>
            <a:off x="2420938" y="434975"/>
            <a:ext cx="61531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99"/>
                </a:solidFill>
                <a:latin typeface="Times New Roman" panose="02020603050405020304" pitchFamily="18" charset="0"/>
              </a:rPr>
              <a:t>Role-play the conversation </a:t>
            </a:r>
          </a:p>
        </p:txBody>
      </p:sp>
      <p:sp>
        <p:nvSpPr>
          <p:cNvPr id="92165" name="椭圆 22532"/>
          <p:cNvSpPr>
            <a:spLocks noChangeArrowheads="1"/>
          </p:cNvSpPr>
          <p:nvPr/>
        </p:nvSpPr>
        <p:spPr bwMode="auto">
          <a:xfrm>
            <a:off x="1701800" y="504825"/>
            <a:ext cx="719138" cy="5778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000099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2d</a:t>
            </a:r>
          </a:p>
        </p:txBody>
      </p:sp>
      <p:pic>
        <p:nvPicPr>
          <p:cNvPr id="92166" name="图片 225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2038" y="1565275"/>
            <a:ext cx="277812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直接连接符 22534"/>
          <p:cNvSpPr>
            <a:spLocks noChangeShapeType="1"/>
          </p:cNvSpPr>
          <p:nvPr/>
        </p:nvSpPr>
        <p:spPr bwMode="auto">
          <a:xfrm flipV="1">
            <a:off x="5170488" y="4875213"/>
            <a:ext cx="13795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6" name="箭头 334"/>
          <p:cNvSpPr>
            <a:spLocks noChangeShapeType="1"/>
          </p:cNvSpPr>
          <p:nvPr/>
        </p:nvSpPr>
        <p:spPr bwMode="auto">
          <a:xfrm flipH="1" flipV="1">
            <a:off x="5170488" y="3790950"/>
            <a:ext cx="515937" cy="8112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69" name="文本框 22536"/>
          <p:cNvSpPr txBox="1">
            <a:spLocks noChangeArrowheads="1"/>
          </p:cNvSpPr>
          <p:nvPr/>
        </p:nvSpPr>
        <p:spPr bwMode="auto">
          <a:xfrm>
            <a:off x="1701800" y="246063"/>
            <a:ext cx="7348538" cy="354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170" tIns="46990" rIns="90170" bIns="46990">
            <a:spAutoFit/>
          </a:bodyPr>
          <a:lstStyle>
            <a:lvl1pPr indent="6667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take part in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/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attend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/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join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这组词都有“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参加，加入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”的意思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。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其区别是：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take part in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侧重参加某项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群众性、集体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性的事业、工作或活动，突出参加者在其中发挥一定的作用。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attend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侧重参加或出席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会议或学术活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动等。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join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普通用词，指加入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党派、团体或游戏活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动等</a:t>
            </a: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5" grpId="1" animBg="1"/>
      <p:bldP spid="22536" grpId="0" animBg="1"/>
      <p:bldP spid="22536" grpId="1" animBg="1"/>
      <p:bldP spid="92169" grpId="0" bldLvl="0" animBg="1"/>
      <p:bldP spid="92169" grpId="1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763713" y="765175"/>
            <a:ext cx="4176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1300">
              <a:latin typeface="Times New Roman" panose="02020603050405020304" pitchFamily="18" charset="0"/>
            </a:endParaRPr>
          </a:p>
        </p:txBody>
      </p:sp>
      <p:sp>
        <p:nvSpPr>
          <p:cNvPr id="93187" name="Text Box 5"/>
          <p:cNvSpPr txBox="1">
            <a:spLocks noChangeArrowheads="1"/>
          </p:cNvSpPr>
          <p:nvPr/>
        </p:nvSpPr>
        <p:spPr bwMode="auto">
          <a:xfrm>
            <a:off x="409575" y="1131888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2800" b="1" dirty="0">
                <a:latin typeface="Times New Roman" panose="02020603050405020304" pitchFamily="18" charset="0"/>
              </a:rPr>
              <a:t> Do you have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anything valuable</a:t>
            </a:r>
            <a:r>
              <a:rPr lang="en-US" altLang="zh-CN" sz="2800" b="1" dirty="0">
                <a:latin typeface="Times New Roman" panose="02020603050405020304" pitchFamily="18" charset="0"/>
              </a:rPr>
              <a:t> in your 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schoolbag 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 </a:t>
            </a:r>
            <a:r>
              <a:rPr lang="en-US" altLang="zh-CN" sz="2800" b="1" dirty="0">
                <a:latin typeface="Times New Roman" panose="02020603050405020304" pitchFamily="18" charset="0"/>
              </a:rPr>
              <a:t>No, just my books, my pink hair band 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and some tennis ball.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2800" b="1" dirty="0">
                <a:latin typeface="Times New Roman" panose="02020603050405020304" pitchFamily="18" charset="0"/>
              </a:rPr>
              <a:t> So it can’t be stolen.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2800" b="1" dirty="0">
                <a:latin typeface="Times New Roman" panose="02020603050405020304" pitchFamily="18" charset="0"/>
              </a:rPr>
              <a:t> Oh, wait! I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went to a picnic</a:t>
            </a:r>
            <a:r>
              <a:rPr lang="en-US" altLang="zh-CN" sz="2800" b="1" dirty="0">
                <a:latin typeface="Times New Roman" panose="02020603050405020304" pitchFamily="18" charset="0"/>
              </a:rPr>
              <a:t> after the   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concert. I remember I have my schoolbag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with me at the picnic.</a:t>
            </a:r>
          </a:p>
        </p:txBody>
      </p:sp>
    </p:spTree>
    <p:custDataLst>
      <p:tags r:id="rId1"/>
    </p:custData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10241"/>
          <p:cNvSpPr>
            <a:spLocks noChangeArrowheads="1"/>
          </p:cNvSpPr>
          <p:nvPr/>
        </p:nvSpPr>
        <p:spPr bwMode="auto">
          <a:xfrm>
            <a:off x="1476375" y="908050"/>
            <a:ext cx="5903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zh-CN" altLang="zh-CN" sz="3600" b="1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243" name="表格 10242"/>
          <p:cNvGraphicFramePr/>
          <p:nvPr/>
        </p:nvGraphicFramePr>
        <p:xfrm>
          <a:off x="323850" y="1905000"/>
          <a:ext cx="8496300" cy="4197391"/>
        </p:xfrm>
        <a:graphic>
          <a:graphicData uri="http://schemas.openxmlformats.org/drawingml/2006/table">
            <a:tbl>
              <a:tblPr/>
              <a:tblGrid>
                <a:gridCol w="227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21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3600" b="1" dirty="0">
                          <a:latin typeface="Times New Roman" panose="02020603050405020304" pitchFamily="18" charset="0"/>
                        </a:rPr>
                        <a:t>clothing</a:t>
                      </a:r>
                    </a:p>
                  </a:txBody>
                  <a:tcPr marT="45717" marB="457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3600" b="1" dirty="0">
                          <a:latin typeface="Times New Roman" panose="02020603050405020304" pitchFamily="18" charset="0"/>
                        </a:rPr>
                        <a:t>Fun things</a:t>
                      </a:r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3600" b="1" dirty="0">
                          <a:latin typeface="Times New Roman" panose="02020603050405020304" pitchFamily="18" charset="0"/>
                        </a:rPr>
                        <a:t>Kitchen things</a:t>
                      </a:r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3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>
                        <a:solidFill>
                          <a:srgbClr val="66FF33"/>
                        </a:solidFill>
                      </a:endParaRPr>
                    </a:p>
                  </a:txBody>
                  <a:tcPr marT="45717" marB="457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>
                        <a:solidFill>
                          <a:srgbClr val="66FF33"/>
                        </a:solidFill>
                      </a:endParaRPr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>
                        <a:solidFill>
                          <a:srgbClr val="66FF33"/>
                        </a:solidFill>
                      </a:endParaRPr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0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>
                        <a:solidFill>
                          <a:srgbClr val="66FF33"/>
                        </a:solidFill>
                      </a:endParaRPr>
                    </a:p>
                  </a:txBody>
                  <a:tcPr marT="45717" marB="457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>
                        <a:solidFill>
                          <a:srgbClr val="66FF33"/>
                        </a:solidFill>
                      </a:endParaRPr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>
                        <a:solidFill>
                          <a:srgbClr val="66FF33"/>
                        </a:solidFill>
                      </a:endParaRPr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0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/>
                    </a:p>
                  </a:txBody>
                  <a:tcPr marT="45717" marB="457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/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/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30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/>
                    </a:p>
                  </a:txBody>
                  <a:tcPr marT="45717" marB="457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/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3600" b="1"/>
                    </a:p>
                  </a:txBody>
                  <a:tcPr marT="45717" marB="457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0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3600" b="1"/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3600" b="1"/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sz="3600" b="1"/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5809" name="文本框 10272"/>
          <p:cNvSpPr txBox="1">
            <a:spLocks noChangeArrowheads="1"/>
          </p:cNvSpPr>
          <p:nvPr/>
        </p:nvSpPr>
        <p:spPr bwMode="auto">
          <a:xfrm>
            <a:off x="3060700" y="4795838"/>
            <a:ext cx="2735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magazine</a:t>
            </a:r>
          </a:p>
        </p:txBody>
      </p:sp>
      <p:sp>
        <p:nvSpPr>
          <p:cNvPr id="75810" name="文本框 10273"/>
          <p:cNvSpPr txBox="1">
            <a:spLocks noChangeArrowheads="1"/>
          </p:cNvSpPr>
          <p:nvPr/>
        </p:nvSpPr>
        <p:spPr bwMode="auto">
          <a:xfrm>
            <a:off x="936625" y="2851150"/>
            <a:ext cx="97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  <a:latin typeface="Times New Roman" panose="02020603050405020304" pitchFamily="18" charset="0"/>
              </a:rPr>
              <a:t>hat</a:t>
            </a:r>
          </a:p>
        </p:txBody>
      </p:sp>
      <p:sp>
        <p:nvSpPr>
          <p:cNvPr id="75811" name="文本框 10274"/>
          <p:cNvSpPr txBox="1">
            <a:spLocks noChangeArrowheads="1"/>
          </p:cNvSpPr>
          <p:nvPr/>
        </p:nvSpPr>
        <p:spPr bwMode="auto">
          <a:xfrm>
            <a:off x="2916238" y="2924175"/>
            <a:ext cx="2395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volleyball</a:t>
            </a:r>
          </a:p>
        </p:txBody>
      </p:sp>
      <p:sp>
        <p:nvSpPr>
          <p:cNvPr id="75812" name="文本框 10275"/>
          <p:cNvSpPr txBox="1">
            <a:spLocks noChangeArrowheads="1"/>
          </p:cNvSpPr>
          <p:nvPr/>
        </p:nvSpPr>
        <p:spPr bwMode="auto">
          <a:xfrm>
            <a:off x="6300788" y="2851150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9933FF"/>
                </a:solidFill>
                <a:latin typeface="Times New Roman" panose="02020603050405020304" pitchFamily="18" charset="0"/>
              </a:rPr>
              <a:t>plate</a:t>
            </a:r>
          </a:p>
        </p:txBody>
      </p:sp>
      <p:sp>
        <p:nvSpPr>
          <p:cNvPr id="75813" name="矩形 10276"/>
          <p:cNvSpPr>
            <a:spLocks noChangeArrowheads="1"/>
          </p:cNvSpPr>
          <p:nvPr/>
        </p:nvSpPr>
        <p:spPr bwMode="auto">
          <a:xfrm>
            <a:off x="6372225" y="350043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9933FF"/>
                </a:solidFill>
                <a:latin typeface="Times New Roman" panose="02020603050405020304" pitchFamily="18" charset="0"/>
              </a:rPr>
              <a:t>cups</a:t>
            </a:r>
          </a:p>
        </p:txBody>
      </p:sp>
      <p:sp>
        <p:nvSpPr>
          <p:cNvPr id="75814" name="矩形 10277"/>
          <p:cNvSpPr>
            <a:spLocks noChangeArrowheads="1"/>
          </p:cNvSpPr>
          <p:nvPr/>
        </p:nvSpPr>
        <p:spPr bwMode="auto">
          <a:xfrm>
            <a:off x="684213" y="3506788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3366FF"/>
                </a:solidFill>
                <a:latin typeface="Times New Roman" panose="02020603050405020304" pitchFamily="18" charset="0"/>
              </a:rPr>
              <a:t>jacket</a:t>
            </a:r>
          </a:p>
        </p:txBody>
      </p:sp>
      <p:sp>
        <p:nvSpPr>
          <p:cNvPr id="75815" name="矩形 10278"/>
          <p:cNvSpPr>
            <a:spLocks noChangeArrowheads="1"/>
          </p:cNvSpPr>
          <p:nvPr/>
        </p:nvSpPr>
        <p:spPr bwMode="auto">
          <a:xfrm>
            <a:off x="612775" y="4148138"/>
            <a:ext cx="155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3366FF"/>
                </a:solidFill>
                <a:latin typeface="Times New Roman" panose="02020603050405020304" pitchFamily="18" charset="0"/>
              </a:rPr>
              <a:t>T-shirt</a:t>
            </a:r>
          </a:p>
        </p:txBody>
      </p:sp>
      <p:sp>
        <p:nvSpPr>
          <p:cNvPr id="75816" name="矩形 10279"/>
          <p:cNvSpPr>
            <a:spLocks noChangeArrowheads="1"/>
          </p:cNvSpPr>
          <p:nvPr/>
        </p:nvSpPr>
        <p:spPr bwMode="auto">
          <a:xfrm>
            <a:off x="3563938" y="3651250"/>
            <a:ext cx="84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CD</a:t>
            </a:r>
          </a:p>
        </p:txBody>
      </p:sp>
      <p:sp>
        <p:nvSpPr>
          <p:cNvPr id="75817" name="矩形 10280"/>
          <p:cNvSpPr>
            <a:spLocks noChangeArrowheads="1"/>
          </p:cNvSpPr>
          <p:nvPr/>
        </p:nvSpPr>
        <p:spPr bwMode="auto">
          <a:xfrm>
            <a:off x="3276600" y="4148138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toy car</a:t>
            </a:r>
          </a:p>
        </p:txBody>
      </p:sp>
      <p:sp>
        <p:nvSpPr>
          <p:cNvPr id="75818" name="矩形 10281"/>
          <p:cNvSpPr>
            <a:spLocks noChangeArrowheads="1"/>
          </p:cNvSpPr>
          <p:nvPr/>
        </p:nvSpPr>
        <p:spPr bwMode="auto">
          <a:xfrm>
            <a:off x="3421063" y="5522913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book</a:t>
            </a:r>
          </a:p>
        </p:txBody>
      </p:sp>
    </p:spTree>
    <p:custDataLst>
      <p:tags r:id="rId1"/>
    </p:custData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9" grpId="0"/>
      <p:bldP spid="75813" grpId="0"/>
      <p:bldP spid="75814" grpId="0"/>
      <p:bldP spid="75815" grpId="0"/>
      <p:bldP spid="75816" grpId="0"/>
      <p:bldP spid="75817" grpId="0"/>
      <p:bldP spid="758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763713" y="765175"/>
            <a:ext cx="4176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1300">
              <a:latin typeface="Times New Roman" panose="02020603050405020304" pitchFamily="18" charset="0"/>
            </a:endParaRPr>
          </a:p>
        </p:txBody>
      </p:sp>
      <p:sp>
        <p:nvSpPr>
          <p:cNvPr id="94211" name="Text Box 5"/>
          <p:cNvSpPr txBox="1">
            <a:spLocks noChangeArrowheads="1"/>
          </p:cNvSpPr>
          <p:nvPr/>
        </p:nvSpPr>
        <p:spPr bwMode="auto">
          <a:xfrm>
            <a:off x="422275" y="948531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2800" b="1" dirty="0">
                <a:latin typeface="Times New Roman" panose="02020603050405020304" pitchFamily="18" charset="0"/>
              </a:rPr>
              <a:t> Do you have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anything valuable</a:t>
            </a:r>
            <a:r>
              <a:rPr lang="en-US" altLang="zh-CN" sz="2800" b="1" dirty="0">
                <a:latin typeface="Times New Roman" panose="02020603050405020304" pitchFamily="18" charset="0"/>
              </a:rPr>
              <a:t> in your 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schoolbag 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 </a:t>
            </a:r>
            <a:r>
              <a:rPr lang="en-US" altLang="zh-CN" sz="2800" b="1" dirty="0">
                <a:latin typeface="Times New Roman" panose="02020603050405020304" pitchFamily="18" charset="0"/>
              </a:rPr>
              <a:t>No, just my books, my pink hair band 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and some tennis ball.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2800" b="1" dirty="0">
                <a:latin typeface="Times New Roman" panose="02020603050405020304" pitchFamily="18" charset="0"/>
              </a:rPr>
              <a:t> So it can’t be stolen.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2800" b="1" dirty="0">
                <a:latin typeface="Times New Roman" panose="02020603050405020304" pitchFamily="18" charset="0"/>
              </a:rPr>
              <a:t> Oh, wait! I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went to a picnic</a:t>
            </a:r>
            <a:r>
              <a:rPr lang="en-US" altLang="zh-CN" sz="2800" b="1" dirty="0">
                <a:latin typeface="Times New Roman" panose="02020603050405020304" pitchFamily="18" charset="0"/>
              </a:rPr>
              <a:t> after the   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concert. I remember I have my schoolbag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with me at the picnic.</a:t>
            </a:r>
          </a:p>
        </p:txBody>
      </p:sp>
    </p:spTree>
    <p:custDataLst>
      <p:tags r:id="rId1"/>
    </p:custData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24577"/>
          <p:cNvSpPr>
            <a:spLocks noChangeArrowheads="1"/>
          </p:cNvSpPr>
          <p:nvPr/>
        </p:nvSpPr>
        <p:spPr bwMode="auto">
          <a:xfrm>
            <a:off x="762000" y="914400"/>
            <a:ext cx="735965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2800" b="1" dirty="0">
                <a:latin typeface="Times New Roman" panose="02020603050405020304" pitchFamily="18" charset="0"/>
              </a:rPr>
              <a:t> So could it still be at the park?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2800" b="1" dirty="0">
                <a:latin typeface="Times New Roman" panose="02020603050405020304" pitchFamily="18" charset="0"/>
              </a:rPr>
              <a:t> Yes.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 left early before the rest of my 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friends</a:t>
            </a:r>
            <a:r>
              <a:rPr lang="en-US" altLang="zh-CN" sz="2800" b="1" dirty="0">
                <a:solidFill>
                  <a:srgbClr val="FF7C8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800" b="1" dirty="0">
                <a:latin typeface="Times New Roman" panose="02020603050405020304" pitchFamily="18" charset="0"/>
              </a:rPr>
              <a:t> I think somebody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must have 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picked it up. 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I’ll call them now to check </a:t>
            </a:r>
          </a:p>
          <a:p>
            <a:pPr algn="l"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         if anybody has it.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95235" name="文本框 24578"/>
          <p:cNvSpPr txBox="1">
            <a:spLocks noChangeArrowheads="1"/>
          </p:cNvSpPr>
          <p:nvPr/>
        </p:nvSpPr>
        <p:spPr bwMode="auto">
          <a:xfrm>
            <a:off x="787400" y="4419600"/>
            <a:ext cx="7753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★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情态动词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+ have done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    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此结构表示对过去情况的推测和判断。</a:t>
            </a:r>
          </a:p>
          <a:p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road is wet. It 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must have rained</a:t>
            </a:r>
            <a:r>
              <a:rPr lang="en-US" altLang="zh-CN" sz="2800" b="1" dirty="0">
                <a:latin typeface="Times New Roman" panose="02020603050405020304" pitchFamily="18" charset="0"/>
              </a:rPr>
              <a:t> last night.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7847806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Fill in the blanks with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must, might /could, can’t, belong to.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7350" y="1884363"/>
            <a:ext cx="8377238" cy="48418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1.Whose earrings are these? They _____be Mary’s. </a:t>
            </a:r>
          </a:p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She never wears earrings.</a:t>
            </a:r>
          </a:p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2.—The telephone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ringing,but</a:t>
            </a:r>
            <a:r>
              <a:rPr lang="en-US" altLang="zh-CN" sz="2800" b="1" dirty="0">
                <a:latin typeface="Times New Roman" panose="02020603050405020304" pitchFamily="18" charset="0"/>
              </a:rPr>
              <a:t> nobody answers it.       </a:t>
            </a:r>
          </a:p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—He __________ be out.</a:t>
            </a:r>
          </a:p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3.—Whose is this book?  Oh,  it _________Mary. </a:t>
            </a:r>
          </a:p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Her name is on the back. </a:t>
            </a:r>
          </a:p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—No, it _________ mine.  She gave it to me </a:t>
            </a:r>
          </a:p>
          <a:p>
            <a:pPr marL="609600" indent="-609600"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yesterday.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5622925" y="1884363"/>
            <a:ext cx="954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can’t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557338" y="3368675"/>
            <a:ext cx="2444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may/might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038350" y="4962525"/>
            <a:ext cx="1905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must be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5321300" y="3894138"/>
            <a:ext cx="1816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belong</a:t>
            </a:r>
            <a:r>
              <a:rPr lang="en-US" altLang="en-US" sz="28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 to</a:t>
            </a:r>
          </a:p>
        </p:txBody>
      </p:sp>
    </p:spTree>
    <p:custDataLst>
      <p:tags r:id="rId1"/>
    </p:custData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1" grpId="0"/>
      <p:bldP spid="96262" grpId="0"/>
      <p:bldP spid="962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81000" y="2852738"/>
            <a:ext cx="845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A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1.Ricte the conversations in 2d</a:t>
            </a:r>
            <a:r>
              <a:rPr lang="en-US" altLang="zh-CN" sz="40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endParaRPr lang="en-US" altLang="zh-CN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2.Finish the exercises in the workbook.</a:t>
            </a: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2209800" y="1524000"/>
            <a:ext cx="428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</a:t>
            </a:r>
            <a:r>
              <a:rPr lang="en-US" altLang="zh-CN" sz="4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NURS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2771775" y="2770982"/>
            <a:ext cx="3614348" cy="377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60375" y="1329532"/>
            <a:ext cx="4235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What does she do?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33400" y="2070894"/>
            <a:ext cx="70707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She </a:t>
            </a:r>
            <a:r>
              <a:rPr lang="en-US" altLang="zh-CN" sz="40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could/might </a:t>
            </a:r>
            <a:r>
              <a:rPr lang="en-US" altLang="zh-CN" sz="4000" b="1" dirty="0">
                <a:latin typeface="Times New Roman" panose="02020603050405020304" pitchFamily="18" charset="0"/>
              </a:rPr>
              <a:t>be a/an______.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076825" y="2924175"/>
            <a:ext cx="18002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1300">
              <a:latin typeface="Times New Roman" panose="02020603050405020304" pitchFamily="18" charset="0"/>
            </a:endParaRPr>
          </a:p>
        </p:txBody>
      </p:sp>
      <p:sp>
        <p:nvSpPr>
          <p:cNvPr id="76806" name="文本框 5125"/>
          <p:cNvSpPr txBox="1">
            <a:spLocks noChangeArrowheads="1"/>
          </p:cNvSpPr>
          <p:nvPr/>
        </p:nvSpPr>
        <p:spPr bwMode="auto">
          <a:xfrm>
            <a:off x="460375" y="546894"/>
            <a:ext cx="5113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Look and say</a:t>
            </a:r>
          </a:p>
        </p:txBody>
      </p:sp>
      <p:sp>
        <p:nvSpPr>
          <p:cNvPr id="76807" name="文本框 5126"/>
          <p:cNvSpPr txBox="1">
            <a:spLocks noChangeArrowheads="1"/>
          </p:cNvSpPr>
          <p:nvPr/>
        </p:nvSpPr>
        <p:spPr bwMode="auto">
          <a:xfrm>
            <a:off x="5934075" y="2064544"/>
            <a:ext cx="2017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nurse</a:t>
            </a:r>
          </a:p>
        </p:txBody>
      </p:sp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 noChangeAspect="1"/>
          </p:cNvGrpSpPr>
          <p:nvPr/>
        </p:nvGrpSpPr>
        <p:grpSpPr bwMode="auto">
          <a:xfrm>
            <a:off x="5795963" y="260350"/>
            <a:ext cx="3097212" cy="4319588"/>
            <a:chOff x="0" y="0"/>
            <a:chExt cx="2890" cy="2993"/>
          </a:xfrm>
        </p:grpSpPr>
        <p:pic>
          <p:nvPicPr>
            <p:cNvPr id="77827" name="Picture 3" descr="blackboard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890" cy="2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828" name="Picture 4" descr="chalk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84086">
              <a:off x="361" y="1541"/>
              <a:ext cx="63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7829" name="Picture 5" descr="teacher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333375"/>
            <a:ext cx="2560637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0" name="AutoShape 6"/>
          <p:cNvSpPr>
            <a:spLocks noChangeArrowheads="1"/>
          </p:cNvSpPr>
          <p:nvPr/>
        </p:nvSpPr>
        <p:spPr bwMode="auto">
          <a:xfrm rot="-2387981">
            <a:off x="3670300" y="1557338"/>
            <a:ext cx="5473700" cy="2882900"/>
          </a:xfrm>
          <a:prstGeom prst="ribbon">
            <a:avLst>
              <a:gd name="adj1" fmla="val 23778"/>
              <a:gd name="adj2" fmla="val 5341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1300"/>
          </a:p>
        </p:txBody>
      </p:sp>
      <p:sp>
        <p:nvSpPr>
          <p:cNvPr id="77831" name="Text Box 3"/>
          <p:cNvSpPr txBox="1">
            <a:spLocks noChangeArrowheads="1"/>
          </p:cNvSpPr>
          <p:nvPr/>
        </p:nvSpPr>
        <p:spPr bwMode="auto">
          <a:xfrm>
            <a:off x="431800" y="1517650"/>
            <a:ext cx="4235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What does she do?</a:t>
            </a:r>
          </a:p>
        </p:txBody>
      </p:sp>
      <p:sp>
        <p:nvSpPr>
          <p:cNvPr id="77832" name="Text Box 4"/>
          <p:cNvSpPr txBox="1">
            <a:spLocks noChangeArrowheads="1"/>
          </p:cNvSpPr>
          <p:nvPr/>
        </p:nvSpPr>
        <p:spPr bwMode="auto">
          <a:xfrm>
            <a:off x="503238" y="2597150"/>
            <a:ext cx="47529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She </a:t>
            </a:r>
            <a:r>
              <a:rPr lang="en-US" altLang="zh-CN" sz="40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could/might 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be a/an ________.</a:t>
            </a:r>
          </a:p>
        </p:txBody>
      </p:sp>
      <p:sp>
        <p:nvSpPr>
          <p:cNvPr id="77833" name="文本框 6152"/>
          <p:cNvSpPr txBox="1">
            <a:spLocks noChangeArrowheads="1"/>
          </p:cNvSpPr>
          <p:nvPr/>
        </p:nvSpPr>
        <p:spPr bwMode="auto">
          <a:xfrm>
            <a:off x="2160588" y="3206750"/>
            <a:ext cx="266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teacher</a:t>
            </a:r>
          </a:p>
        </p:txBody>
      </p:sp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bldLvl="0"/>
      <p:bldP spid="778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DOCTOR_2"/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4995863" y="476250"/>
            <a:ext cx="3608387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AutoShape 3"/>
          <p:cNvSpPr>
            <a:spLocks noChangeArrowheads="1"/>
          </p:cNvSpPr>
          <p:nvPr/>
        </p:nvSpPr>
        <p:spPr bwMode="auto">
          <a:xfrm>
            <a:off x="4211638" y="1341438"/>
            <a:ext cx="4787900" cy="5040312"/>
          </a:xfrm>
          <a:prstGeom prst="ribbon">
            <a:avLst>
              <a:gd name="adj1" fmla="val 13935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1300"/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561975" y="1766888"/>
            <a:ext cx="36496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What does he do?</a:t>
            </a:r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490538" y="2630488"/>
            <a:ext cx="330676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He 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could/might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be a/an ______.</a:t>
            </a:r>
          </a:p>
        </p:txBody>
      </p:sp>
      <p:sp>
        <p:nvSpPr>
          <p:cNvPr id="78854" name="文本框 7173"/>
          <p:cNvSpPr txBox="1">
            <a:spLocks noChangeArrowheads="1"/>
          </p:cNvSpPr>
          <p:nvPr/>
        </p:nvSpPr>
        <p:spPr bwMode="auto">
          <a:xfrm>
            <a:off x="1997075" y="31781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doctor</a:t>
            </a:r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矩形 9217"/>
          <p:cNvSpPr>
            <a:spLocks noChangeArrowheads="1"/>
          </p:cNvSpPr>
          <p:nvPr/>
        </p:nvSpPr>
        <p:spPr bwMode="auto">
          <a:xfrm>
            <a:off x="1451769" y="457200"/>
            <a:ext cx="7543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Look at the picture. Write the things you  see in the correct columns in the chart.</a:t>
            </a:r>
          </a:p>
        </p:txBody>
      </p:sp>
      <p:sp>
        <p:nvSpPr>
          <p:cNvPr id="79875" name="椭圆 9218"/>
          <p:cNvSpPr>
            <a:spLocks noChangeArrowheads="1"/>
          </p:cNvSpPr>
          <p:nvPr/>
        </p:nvSpPr>
        <p:spPr bwMode="auto">
          <a:xfrm>
            <a:off x="707231" y="670788"/>
            <a:ext cx="719138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1a</a:t>
            </a:r>
          </a:p>
        </p:txBody>
      </p:sp>
      <p:pic>
        <p:nvPicPr>
          <p:cNvPr id="79876" name="图片 9219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362200"/>
            <a:ext cx="7391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表格 11265"/>
          <p:cNvGraphicFramePr/>
          <p:nvPr/>
        </p:nvGraphicFramePr>
        <p:xfrm>
          <a:off x="179388" y="1546225"/>
          <a:ext cx="8820150" cy="5318430"/>
        </p:xfrm>
        <a:graphic>
          <a:graphicData uri="http://schemas.openxmlformats.org/drawingml/2006/table">
            <a:tbl>
              <a:tblPr/>
              <a:tblGrid>
                <a:gridCol w="236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41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3366FF"/>
                          </a:solidFill>
                        </a:rPr>
                        <a:t>Person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3366FF"/>
                          </a:solidFill>
                        </a:rPr>
                        <a:t>Thing 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05000"/>
                        </a:lnSpc>
                        <a:buNone/>
                      </a:pPr>
                      <a:r>
                        <a:rPr lang="zh-CN" altLang="en-US" sz="3200" b="1" dirty="0">
                          <a:solidFill>
                            <a:srgbClr val="3366FF"/>
                          </a:solidFill>
                        </a:rPr>
                        <a:t>   </a:t>
                      </a:r>
                      <a:r>
                        <a:rPr lang="en-US" altLang="x-none" sz="3200" b="1" dirty="0">
                          <a:solidFill>
                            <a:srgbClr val="3366FF"/>
                          </a:solidFill>
                        </a:rPr>
                        <a:t>Reason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85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Jane’s little brother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volleyball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J</a:t>
                      </a:r>
                      <a:r>
                        <a:rPr lang="zh-CN" altLang="en-US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K</a:t>
                      </a:r>
                      <a:r>
                        <a:rPr lang="zh-CN" altLang="en-US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Rowling is her favorite </a:t>
                      </a:r>
                      <a:r>
                        <a:rPr lang="zh-CN" altLang="en-US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writer</a:t>
                      </a: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1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Mary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toy truck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She loves volleyball.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9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Carla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magazine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He was the only little </a:t>
                      </a:r>
                    </a:p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kid at the picnic.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44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Deng Wen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zh-CN" altLang="en-US" sz="32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altLang="x-none" sz="32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book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She always listens to pop music.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06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Grace 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CD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eaLnBrk="0" hangingPunct="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05000"/>
                        </a:lnSpc>
                        <a:buNone/>
                      </a:pPr>
                      <a:r>
                        <a:rPr lang="en-US" altLang="x-none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He loves rabbits.</a:t>
                      </a:r>
                    </a:p>
                  </a:txBody>
                  <a:tcPr marT="45713" marB="45713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0928" name="文本框 11329"/>
          <p:cNvSpPr txBox="1">
            <a:spLocks noChangeArrowheads="1"/>
          </p:cNvSpPr>
          <p:nvPr/>
        </p:nvSpPr>
        <p:spPr bwMode="auto">
          <a:xfrm>
            <a:off x="1752600" y="179388"/>
            <a:ext cx="71628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Listen and match each person with a thing and a reason.</a:t>
            </a:r>
          </a:p>
        </p:txBody>
      </p:sp>
      <p:sp>
        <p:nvSpPr>
          <p:cNvPr id="80929" name="椭圆 11330"/>
          <p:cNvSpPr>
            <a:spLocks noChangeArrowheads="1"/>
          </p:cNvSpPr>
          <p:nvPr/>
        </p:nvSpPr>
        <p:spPr bwMode="auto">
          <a:xfrm>
            <a:off x="706437" y="404812"/>
            <a:ext cx="719138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1b</a:t>
            </a:r>
          </a:p>
        </p:txBody>
      </p:sp>
      <p:sp>
        <p:nvSpPr>
          <p:cNvPr id="80930" name="直接连接符 11331"/>
          <p:cNvSpPr>
            <a:spLocks noChangeShapeType="1"/>
          </p:cNvSpPr>
          <p:nvPr/>
        </p:nvSpPr>
        <p:spPr bwMode="auto">
          <a:xfrm flipV="1">
            <a:off x="1258888" y="2540000"/>
            <a:ext cx="1370012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31" name="直接连接符 11332"/>
          <p:cNvSpPr>
            <a:spLocks noChangeShapeType="1"/>
          </p:cNvSpPr>
          <p:nvPr/>
        </p:nvSpPr>
        <p:spPr bwMode="auto">
          <a:xfrm flipH="1" flipV="1">
            <a:off x="4213225" y="2679700"/>
            <a:ext cx="358775" cy="796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34" name="直接连接符 11333"/>
          <p:cNvSpPr>
            <a:spLocks noChangeShapeType="1"/>
          </p:cNvSpPr>
          <p:nvPr/>
        </p:nvSpPr>
        <p:spPr bwMode="auto">
          <a:xfrm flipH="1" flipV="1">
            <a:off x="1901825" y="2679700"/>
            <a:ext cx="725488" cy="796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35" name="直接连接符 11334"/>
          <p:cNvSpPr>
            <a:spLocks noChangeShapeType="1"/>
          </p:cNvSpPr>
          <p:nvPr/>
        </p:nvSpPr>
        <p:spPr bwMode="auto">
          <a:xfrm flipH="1" flipV="1">
            <a:off x="4038600" y="3743325"/>
            <a:ext cx="533400" cy="454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36" name="直接连接符 11335"/>
          <p:cNvSpPr>
            <a:spLocks noChangeShapeType="1"/>
          </p:cNvSpPr>
          <p:nvPr/>
        </p:nvSpPr>
        <p:spPr bwMode="auto">
          <a:xfrm flipH="1" flipV="1">
            <a:off x="1187450" y="3476625"/>
            <a:ext cx="1584325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37" name="直接连接符 11336"/>
          <p:cNvSpPr>
            <a:spLocks noChangeShapeType="1"/>
          </p:cNvSpPr>
          <p:nvPr/>
        </p:nvSpPr>
        <p:spPr bwMode="auto">
          <a:xfrm flipH="1">
            <a:off x="3563938" y="2468563"/>
            <a:ext cx="1079500" cy="2879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38" name="直接连接符 11337"/>
          <p:cNvSpPr>
            <a:spLocks noChangeShapeType="1"/>
          </p:cNvSpPr>
          <p:nvPr/>
        </p:nvSpPr>
        <p:spPr bwMode="auto">
          <a:xfrm flipH="1">
            <a:off x="2051050" y="4373563"/>
            <a:ext cx="577850" cy="1019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39" name="直接连接符 11338"/>
          <p:cNvSpPr>
            <a:spLocks noChangeShapeType="1"/>
          </p:cNvSpPr>
          <p:nvPr/>
        </p:nvSpPr>
        <p:spPr bwMode="auto">
          <a:xfrm>
            <a:off x="4213225" y="4197350"/>
            <a:ext cx="358775" cy="2087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40" name="直接连接符 11339"/>
          <p:cNvSpPr>
            <a:spLocks noChangeShapeType="1"/>
          </p:cNvSpPr>
          <p:nvPr/>
        </p:nvSpPr>
        <p:spPr bwMode="auto">
          <a:xfrm>
            <a:off x="1425575" y="6521450"/>
            <a:ext cx="1203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41" name="直接连接符 11340"/>
          <p:cNvSpPr>
            <a:spLocks noChangeShapeType="1"/>
          </p:cNvSpPr>
          <p:nvPr/>
        </p:nvSpPr>
        <p:spPr bwMode="auto">
          <a:xfrm flipV="1">
            <a:off x="3203575" y="5392738"/>
            <a:ext cx="1368425" cy="963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4" grpId="0" animBg="1"/>
      <p:bldP spid="11335" grpId="0" animBg="1"/>
      <p:bldP spid="11336" grpId="0" animBg="1"/>
      <p:bldP spid="11337" grpId="0" animBg="1"/>
      <p:bldP spid="11338" grpId="0" animBg="1"/>
      <p:bldP spid="11339" grpId="0" animBg="1"/>
      <p:bldP spid="11340" grpId="0" animBg="1"/>
      <p:bldP spid="113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组合 12289"/>
          <p:cNvGrpSpPr/>
          <p:nvPr/>
        </p:nvGrpSpPr>
        <p:grpSpPr bwMode="auto">
          <a:xfrm>
            <a:off x="395288" y="2133600"/>
            <a:ext cx="7834312" cy="2159000"/>
            <a:chOff x="0" y="0"/>
            <a:chExt cx="4627" cy="2158"/>
          </a:xfrm>
        </p:grpSpPr>
        <p:sp>
          <p:nvSpPr>
            <p:cNvPr id="81923" name="矩形 12290"/>
            <p:cNvSpPr>
              <a:spLocks noChangeArrowheads="1"/>
            </p:cNvSpPr>
            <p:nvPr/>
          </p:nvSpPr>
          <p:spPr bwMode="auto">
            <a:xfrm>
              <a:off x="0" y="0"/>
              <a:ext cx="4627" cy="2158"/>
            </a:xfrm>
            <a:prstGeom prst="rect">
              <a:avLst/>
            </a:prstGeom>
            <a:solidFill>
              <a:srgbClr val="00CCFF">
                <a:alpha val="23921"/>
              </a:srgbClr>
            </a:solidFill>
            <a:ln w="9525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pPr algn="l"/>
              <a:endParaRPr lang="zh-CN" altLang="zh-CN" sz="1300">
                <a:ea typeface="黑体" panose="02010609060101010101" pitchFamily="49" charset="-122"/>
              </a:endParaRPr>
            </a:p>
          </p:txBody>
        </p:sp>
        <p:sp>
          <p:nvSpPr>
            <p:cNvPr id="81924" name="文本框 12291"/>
            <p:cNvSpPr txBox="1">
              <a:spLocks noChangeArrowheads="1"/>
            </p:cNvSpPr>
            <p:nvPr/>
          </p:nvSpPr>
          <p:spPr bwMode="auto">
            <a:xfrm>
              <a:off x="56" y="87"/>
              <a:ext cx="4495" cy="1906"/>
            </a:xfrm>
            <a:prstGeom prst="rect">
              <a:avLst/>
            </a:prstGeom>
            <a:solidFill>
              <a:schemeClr val="bg1">
                <a:alpha val="6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altLang="zh-CN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A: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 Whose book is this?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B: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 It </a:t>
              </a:r>
              <a:r>
                <a:rPr lang="en-US" altLang="zh-CN" sz="36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must be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 Mary’s. J.</a:t>
              </a:r>
              <a:r>
                <a:rPr lang="en-US" altLang="zh-CN" sz="3600" b="1" dirty="0"/>
                <a:t> 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K.</a:t>
              </a:r>
              <a:r>
                <a:rPr lang="en-US" altLang="zh-CN" sz="3600" b="1" dirty="0"/>
                <a:t> 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Rowling   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3600" b="1" dirty="0">
                  <a:latin typeface="Times New Roman" panose="02020603050405020304" pitchFamily="18" charset="0"/>
                </a:rPr>
                <a:t>     is her favorite author.</a:t>
              </a:r>
            </a:p>
          </p:txBody>
        </p:sp>
      </p:grpSp>
      <p:sp>
        <p:nvSpPr>
          <p:cNvPr id="81925" name="文本框 12292"/>
          <p:cNvSpPr txBox="1">
            <a:spLocks noChangeArrowheads="1"/>
          </p:cNvSpPr>
          <p:nvPr/>
        </p:nvSpPr>
        <p:spPr bwMode="auto">
          <a:xfrm>
            <a:off x="1384300" y="710407"/>
            <a:ext cx="7292975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Practice the conversation in the picture above. Then make conversations using the information in 1b.</a:t>
            </a:r>
          </a:p>
        </p:txBody>
      </p:sp>
      <p:sp>
        <p:nvSpPr>
          <p:cNvPr id="81926" name="椭圆 12293"/>
          <p:cNvSpPr>
            <a:spLocks noChangeArrowheads="1"/>
          </p:cNvSpPr>
          <p:nvPr/>
        </p:nvSpPr>
        <p:spPr bwMode="auto">
          <a:xfrm>
            <a:off x="498837" y="710407"/>
            <a:ext cx="719137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1c</a:t>
            </a:r>
          </a:p>
        </p:txBody>
      </p:sp>
      <p:pic>
        <p:nvPicPr>
          <p:cNvPr id="81927" name="图片 12294" descr="qq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5400" y="3621088"/>
            <a:ext cx="21209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8" name="直接连接符 12295"/>
          <p:cNvSpPr>
            <a:spLocks noChangeShapeType="1"/>
          </p:cNvSpPr>
          <p:nvPr/>
        </p:nvSpPr>
        <p:spPr bwMode="auto">
          <a:xfrm flipV="1">
            <a:off x="1547813" y="3408363"/>
            <a:ext cx="1062037" cy="1111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9" name="箭头 329"/>
          <p:cNvSpPr>
            <a:spLocks noChangeShapeType="1"/>
          </p:cNvSpPr>
          <p:nvPr/>
        </p:nvSpPr>
        <p:spPr bwMode="auto">
          <a:xfrm>
            <a:off x="2117725" y="3419475"/>
            <a:ext cx="26988" cy="1081088"/>
          </a:xfrm>
          <a:prstGeom prst="line">
            <a:avLst/>
          </a:prstGeom>
          <a:noFill/>
          <a:ln w="53975">
            <a:solidFill>
              <a:srgbClr val="8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0" name="文本框 12297"/>
          <p:cNvSpPr txBox="1">
            <a:spLocks noChangeArrowheads="1"/>
          </p:cNvSpPr>
          <p:nvPr/>
        </p:nvSpPr>
        <p:spPr bwMode="auto">
          <a:xfrm>
            <a:off x="254000" y="4500563"/>
            <a:ext cx="5854700" cy="171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此处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must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表示推断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，通常与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be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连用，意为“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一定是，肯定是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”。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must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这种表示推测的用法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只用于肯定句中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0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368300" y="1554163"/>
            <a:ext cx="4448175" cy="4038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: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Look! Whose    magazine  is this?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: It </a:t>
            </a:r>
            <a:r>
              <a:rPr lang="en-US" altLang="zh-CN" sz="3600" b="1">
                <a:solidFill>
                  <a:srgbClr val="990033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must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belong to Deng Wen .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Because he loves cats.</a:t>
            </a:r>
            <a:endParaRPr lang="en-US" altLang="zh-CN" sz="36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pic>
        <p:nvPicPr>
          <p:cNvPr id="82947" name="图片 133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2050" y="714375"/>
            <a:ext cx="3902075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Microsoft Office PowerPoint</Application>
  <PresentationFormat>全屏显示(4:3)</PresentationFormat>
  <Paragraphs>185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黑体</vt:lpstr>
      <vt:lpstr>华文中宋</vt:lpstr>
      <vt:lpstr>楷体_GB2312</vt:lpstr>
      <vt:lpstr>宋体</vt:lpstr>
      <vt:lpstr>微软雅黑</vt:lpstr>
      <vt:lpstr>Arial</vt:lpstr>
      <vt:lpstr>Arial Black</vt:lpstr>
      <vt:lpstr>Comic Sans MS</vt:lpstr>
      <vt:lpstr>Impact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Fill in the blanks with must, might /could, can’t, belong to.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C31946D452544B82AF406F886FF6EE3C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