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30" r:id="rId2"/>
    <p:sldId id="348" r:id="rId3"/>
    <p:sldId id="326" r:id="rId4"/>
    <p:sldId id="343" r:id="rId5"/>
    <p:sldId id="349" r:id="rId6"/>
    <p:sldId id="350" r:id="rId7"/>
    <p:sldId id="353" r:id="rId8"/>
    <p:sldId id="354" r:id="rId9"/>
    <p:sldId id="355" r:id="rId10"/>
    <p:sldId id="351" r:id="rId11"/>
    <p:sldId id="352" r:id="rId12"/>
    <p:sldId id="344" r:id="rId13"/>
    <p:sldId id="345" r:id="rId14"/>
    <p:sldId id="340" r:id="rId15"/>
    <p:sldId id="341" r:id="rId16"/>
    <p:sldId id="33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13AB"/>
    <a:srgbClr val="3EF5F8"/>
    <a:srgbClr val="08C9CC"/>
    <a:srgbClr val="CC89FC"/>
    <a:srgbClr val="01D757"/>
    <a:srgbClr val="0FF92B"/>
    <a:srgbClr val="0BAAFD"/>
    <a:srgbClr val="3F34D4"/>
    <a:srgbClr val="FF6600"/>
    <a:srgbClr val="DEA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68" autoAdjust="0"/>
  </p:normalViewPr>
  <p:slideViewPr>
    <p:cSldViewPr snapToGrid="0">
      <p:cViewPr>
        <p:scale>
          <a:sx n="100" d="100"/>
          <a:sy n="100" d="100"/>
        </p:scale>
        <p:origin x="-954" y="-294"/>
      </p:cViewPr>
      <p:guideLst>
        <p:guide orient="horz" pos="212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39C7E-8FDC-4429-B0A1-94175D57364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6F2C-1050-4696-83AB-26AF6714F4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png"/><Relationship Id="rId7" Type="http://schemas.openxmlformats.org/officeDocument/2006/relationships/image" Target="../media/image17.tif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tif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tif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8.jpeg"/><Relationship Id="rId4" Type="http://schemas.openxmlformats.org/officeDocument/2006/relationships/image" Target="../media/image26.png"/><Relationship Id="rId9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44193" y="5650152"/>
            <a:ext cx="1136899" cy="23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59774" y="-90164"/>
            <a:ext cx="4956575" cy="2110821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9561307" y="4890221"/>
            <a:ext cx="2294735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561305" y="3498233"/>
            <a:ext cx="1907051" cy="1749643"/>
          </a:xfrm>
          <a:prstGeom prst="rect">
            <a:avLst/>
          </a:prstGeom>
          <a:noFill/>
        </p:spPr>
      </p:pic>
      <p:pic>
        <p:nvPicPr>
          <p:cNvPr id="2050" name="Picture 2" descr="C:\Users\lianxiang\Desktop\人物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0682" y="3910965"/>
            <a:ext cx="2578735" cy="3073400"/>
          </a:xfrm>
          <a:prstGeom prst="rect">
            <a:avLst/>
          </a:prstGeom>
          <a:noFill/>
        </p:spPr>
      </p:pic>
      <p:sp>
        <p:nvSpPr>
          <p:cNvPr id="11" name="TextBox 8"/>
          <p:cNvSpPr txBox="1"/>
          <p:nvPr/>
        </p:nvSpPr>
        <p:spPr>
          <a:xfrm>
            <a:off x="0" y="221551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体积和体积单位</a:t>
            </a:r>
            <a:endParaRPr lang="zh-CN" altLang="en-US" sz="32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258919" y="781098"/>
            <a:ext cx="54737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六年级数学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·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上    新课标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[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江苏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]    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单元</a:t>
            </a:r>
            <a:endParaRPr lang="zh-CN" altLang="en-US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48755" y="576733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5585" y="286387"/>
            <a:ext cx="8026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</a:t>
            </a:r>
            <a:r>
              <a:rPr 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sz="3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容积的意义</a:t>
            </a:r>
            <a:endParaRPr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Picture 2" descr="C:\Users\lianxiang\Desktop\解读做ppt图标\情景导入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929" y="940701"/>
            <a:ext cx="1914860" cy="560446"/>
          </a:xfrm>
          <a:prstGeom prst="rect">
            <a:avLst/>
          </a:prstGeom>
          <a:noFill/>
        </p:spPr>
      </p:pic>
      <p:pic>
        <p:nvPicPr>
          <p:cNvPr id="6146" name="Picture 6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6" y="1534160"/>
            <a:ext cx="649605" cy="745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Box 12"/>
          <p:cNvSpPr txBox="1"/>
          <p:nvPr/>
        </p:nvSpPr>
        <p:spPr>
          <a:xfrm>
            <a:off x="445135" y="1651318"/>
            <a:ext cx="394660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  <p:pic>
        <p:nvPicPr>
          <p:cNvPr id="6149" name="图片 24580" descr="青菜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74089" y="1966278"/>
            <a:ext cx="1060451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圆角矩形标注 24581"/>
          <p:cNvSpPr/>
          <p:nvPr/>
        </p:nvSpPr>
        <p:spPr>
          <a:xfrm>
            <a:off x="2692401" y="1966595"/>
            <a:ext cx="7987031" cy="627380"/>
          </a:xfrm>
          <a:prstGeom prst="wedgeRoundRectCallout">
            <a:avLst>
              <a:gd name="adj1" fmla="val -58644"/>
              <a:gd name="adj2" fmla="val 37625"/>
              <a:gd name="adj3" fmla="val 16667"/>
            </a:avLst>
          </a:pr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5400000"/>
            <a:tileRect/>
          </a:gradFill>
          <a:ln w="9525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你能看出哪个盒子里书的体积大一些吗？</a:t>
            </a:r>
          </a:p>
        </p:txBody>
      </p:sp>
      <p:pic>
        <p:nvPicPr>
          <p:cNvPr id="24585" name="图片 24584" descr="d_p11_7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4357" y="2984500"/>
            <a:ext cx="3137535" cy="22390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492" y="293873"/>
            <a:ext cx="1895421" cy="554757"/>
          </a:xfrm>
          <a:prstGeom prst="rect">
            <a:avLst/>
          </a:prstGeom>
          <a:noFill/>
        </p:spPr>
      </p:pic>
      <p:pic>
        <p:nvPicPr>
          <p:cNvPr id="262" name="KTY47.EPS" descr="id:2147500791;FounderCES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4451" y="1492887"/>
            <a:ext cx="9566275" cy="40849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740" y="3412490"/>
            <a:ext cx="4809491" cy="2260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231" y="3412490"/>
            <a:ext cx="5073015" cy="226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8" name="图片 24579" descr="d_p11_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6379" y="525463"/>
            <a:ext cx="2162175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24580" descr="青菜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44856" y="871857"/>
            <a:ext cx="979805" cy="1196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圆角矩形标注 24581"/>
          <p:cNvSpPr/>
          <p:nvPr/>
        </p:nvSpPr>
        <p:spPr>
          <a:xfrm>
            <a:off x="2174876" y="727710"/>
            <a:ext cx="4755515" cy="1118870"/>
          </a:xfrm>
          <a:prstGeom prst="wedgeRoundRectCallout">
            <a:avLst>
              <a:gd name="adj1" fmla="val -58644"/>
              <a:gd name="adj2" fmla="val 37625"/>
              <a:gd name="adj3" fmla="val 16667"/>
            </a:avLst>
          </a:pr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5400000"/>
            <a:tileRect/>
          </a:gradFill>
          <a:ln w="9525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左边盒子比右边盒子占的空间大。</a:t>
            </a:r>
          </a:p>
        </p:txBody>
      </p:sp>
      <p:pic>
        <p:nvPicPr>
          <p:cNvPr id="24583" name="图片 24582" descr="青椒-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401685" y="2292350"/>
            <a:ext cx="1051560" cy="10960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4" name="圆角矩形标注 24583"/>
          <p:cNvSpPr/>
          <p:nvPr/>
        </p:nvSpPr>
        <p:spPr>
          <a:xfrm>
            <a:off x="2174876" y="2409190"/>
            <a:ext cx="5907405" cy="706120"/>
          </a:xfrm>
          <a:prstGeom prst="wedgeRoundRectCallout">
            <a:avLst>
              <a:gd name="adj1" fmla="val 56213"/>
              <a:gd name="adj2" fmla="val 10255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/>
            <a:tileRect/>
          </a:gra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左边盒子里所装书的体积大一些。</a:t>
            </a:r>
          </a:p>
        </p:txBody>
      </p:sp>
      <p:pic>
        <p:nvPicPr>
          <p:cNvPr id="24585" name="图片 24584" descr="d_p11_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6379" y="525463"/>
            <a:ext cx="2162175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图片 24585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4343" y="3677603"/>
            <a:ext cx="1871663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图片 2458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4516" y="3677922"/>
            <a:ext cx="893445" cy="118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8" name="圆角矩形标注 24587"/>
          <p:cNvSpPr/>
          <p:nvPr/>
        </p:nvSpPr>
        <p:spPr>
          <a:xfrm>
            <a:off x="3928110" y="3677920"/>
            <a:ext cx="3917951" cy="1536700"/>
          </a:xfrm>
          <a:prstGeom prst="wedgeRoundRectCallout">
            <a:avLst>
              <a:gd name="adj1" fmla="val 61319"/>
              <a:gd name="adj2" fmla="val 9634"/>
              <a:gd name="adj3" fmla="val 16667"/>
            </a:avLst>
          </a:prstGeom>
          <a:gradFill rotWithShape="1">
            <a:gsLst>
              <a:gs pos="0">
                <a:srgbClr val="9999FF"/>
              </a:gs>
              <a:gs pos="100000">
                <a:srgbClr val="FFFFFF"/>
              </a:gs>
            </a:gsLst>
            <a:lin ang="5400000"/>
            <a:tileRect/>
          </a:gra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左边盒子里书的体积大一些,也可以说,左边盒子的容积大一些。</a:t>
            </a:r>
          </a:p>
        </p:txBody>
      </p:sp>
      <p:sp>
        <p:nvSpPr>
          <p:cNvPr id="24589" name="文本框 24588"/>
          <p:cNvSpPr txBox="1"/>
          <p:nvPr/>
        </p:nvSpPr>
        <p:spPr>
          <a:xfrm>
            <a:off x="1658620" y="5712143"/>
            <a:ext cx="700704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容器所能容纳物体的体积叫作容器的</a:t>
            </a:r>
            <a:r>
              <a:rPr lang="zh-CN" altLang="en-US" sz="2800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2" name="Picture 5" descr="C:\Users\lianxiang\Desktop\解读做ppt图标\jtgj-5.tif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19261" y="3556002"/>
            <a:ext cx="2521585" cy="2732405"/>
          </a:xfrm>
          <a:prstGeom prst="rect">
            <a:avLst/>
          </a:prstGeom>
          <a:noFill/>
        </p:spPr>
      </p:pic>
      <p:sp>
        <p:nvSpPr>
          <p:cNvPr id="13" name="文本框 12"/>
          <p:cNvSpPr txBox="1"/>
          <p:nvPr/>
        </p:nvSpPr>
        <p:spPr>
          <a:xfrm>
            <a:off x="9509126" y="4189731"/>
            <a:ext cx="21418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盒子所能容纳书的体积就是盒子的容积。</a:t>
            </a:r>
          </a:p>
        </p:txBody>
      </p:sp>
      <p:pic>
        <p:nvPicPr>
          <p:cNvPr id="14" name="ydts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CD9">
                  <a:alpha val="100000"/>
                </a:srgbClr>
              </a:clrFrom>
              <a:clrTo>
                <a:srgbClr val="FFFCD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3576" y="3545842"/>
            <a:ext cx="2097405" cy="58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516979 0.457500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ldLvl="0" animBg="1"/>
      <p:bldP spid="24584" grpId="0" bldLvl="0" animBg="1"/>
      <p:bldP spid="24588" grpId="0" bldLvl="0" animBg="1"/>
      <p:bldP spid="2458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533" y="144347"/>
            <a:ext cx="3146792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zsgnx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451" y="1300482"/>
            <a:ext cx="10672445" cy="281368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31215" y="1225551"/>
            <a:ext cx="10154920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1.体积是指物体所占空间的大小,所有物体都有体积。</a:t>
            </a:r>
          </a:p>
          <a:p>
            <a:pPr indent="0">
              <a:lnSpc>
                <a:spcPct val="150000"/>
              </a:lnSpc>
            </a:pPr>
            <a:r>
              <a:rPr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2.容积是指容器所能容纳物体的体积,不是所有的物体都有容积。如油桶、文具盒等空心物体,既有体积,又有容积,而木块、铁块等实心物体只有体积,没有容积。</a:t>
            </a:r>
          </a:p>
        </p:txBody>
      </p:sp>
      <p:pic>
        <p:nvPicPr>
          <p:cNvPr id="6" name="Picture 5" descr="C:\Users\lianxiang\Desktop\解读做ppt图标\jtgj-5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0480" y="4124325"/>
            <a:ext cx="8975091" cy="243332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1889126" y="4620262"/>
            <a:ext cx="75107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一个容器容积的大小与它所盛物体的多少有关。因为容器都有一定的厚度,所以一个容器的体积一定大于它的容积。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676" y="4114165"/>
            <a:ext cx="3338195" cy="689610"/>
          </a:xfrm>
          <a:prstGeom prst="rect">
            <a:avLst/>
          </a:prstGeom>
        </p:spPr>
      </p:pic>
      <p:pic>
        <p:nvPicPr>
          <p:cNvPr id="14" name="ydt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CD9">
                  <a:alpha val="100000"/>
                </a:srgbClr>
              </a:clrFrom>
              <a:clrTo>
                <a:srgbClr val="FFFCD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5495" y="3989070"/>
            <a:ext cx="2731771" cy="756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67" name="Rectangle 2"/>
          <p:cNvSpPr>
            <a:spLocks noGrp="1"/>
          </p:cNvSpPr>
          <p:nvPr>
            <p:ph type="body"/>
          </p:nvPr>
        </p:nvSpPr>
        <p:spPr>
          <a:xfrm>
            <a:off x="347981" y="623570"/>
            <a:ext cx="9673591" cy="1659890"/>
          </a:xfrm>
        </p:spPr>
        <p:txBody>
          <a:bodyPr vert="horz" wrap="square" anchor="t">
            <a:normAutofit lnSpcReduction="10000"/>
          </a:bodyPr>
          <a:lstStyle/>
          <a:p>
            <a:pPr marL="365125" indent="-255270">
              <a:lnSpc>
                <a:spcPct val="170000"/>
              </a:lnSpc>
              <a:buNone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盛满一杯牛奶，（     ）的体积就是（     ）的容积。</a:t>
            </a:r>
          </a:p>
          <a:p>
            <a:pPr marL="365125" indent="-255270">
              <a:lnSpc>
                <a:spcPct val="17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① 杯子        ② 牛奶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891" name="Rectangle 2"/>
          <p:cNvSpPr>
            <a:spLocks noGrp="1"/>
          </p:cNvSpPr>
          <p:nvPr/>
        </p:nvSpPr>
        <p:spPr>
          <a:xfrm>
            <a:off x="347982" y="3150872"/>
            <a:ext cx="9848215" cy="19500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55270">
              <a:lnSpc>
                <a:spcPct val="170000"/>
              </a:lnSpc>
              <a:buNone/>
            </a:pP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装满沙子的沙坑，（     ）的体积就是（      ）的容积。</a:t>
            </a:r>
          </a:p>
          <a:p>
            <a:pPr marL="365125" indent="-255270">
              <a:lnSpc>
                <a:spcPct val="170000"/>
              </a:lnSpc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① 沙子        ② 沙坑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68751" y="3402330"/>
            <a:ext cx="397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①                         ②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18231" y="810896"/>
            <a:ext cx="397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                          ① </a:t>
            </a:r>
          </a:p>
        </p:txBody>
      </p:sp>
      <p:pic>
        <p:nvPicPr>
          <p:cNvPr id="8" name="图片 7" descr="图片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25" y="296547"/>
            <a:ext cx="2076451" cy="561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2" name="Rectangle 3"/>
          <p:cNvSpPr/>
          <p:nvPr/>
        </p:nvSpPr>
        <p:spPr>
          <a:xfrm>
            <a:off x="481329" y="704852"/>
            <a:ext cx="7974331" cy="77025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冰箱的容积就是冰箱的体积。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         )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/>
          </p:nvPr>
        </p:nvSpPr>
        <p:spPr>
          <a:xfrm>
            <a:off x="353695" y="1393192"/>
            <a:ext cx="11068051" cy="942975"/>
          </a:xfrm>
        </p:spPr>
        <p:txBody>
          <a:bodyPr vert="horz" wrap="square" anchor="t">
            <a:normAutofit/>
          </a:bodyPr>
          <a:lstStyle/>
          <a:p>
            <a:pPr marL="365125" indent="-255270">
              <a:lnSpc>
                <a:spcPct val="1300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游泳池注入半池水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水的体积就是游泳池的容积。 （       ）</a:t>
            </a:r>
          </a:p>
          <a:p>
            <a:pPr marL="365125" indent="-255270">
              <a:lnSpc>
                <a:spcPct val="130000"/>
              </a:lnSpc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059" name="Rectangle 3"/>
          <p:cNvSpPr>
            <a:spLocks noGrp="1"/>
          </p:cNvSpPr>
          <p:nvPr/>
        </p:nvSpPr>
        <p:spPr>
          <a:xfrm>
            <a:off x="353695" y="2325372"/>
            <a:ext cx="10913111" cy="106997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55270"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两个体积一样大的盒子，它们的容积一样大（       ）</a:t>
            </a:r>
          </a:p>
        </p:txBody>
      </p:sp>
      <p:sp>
        <p:nvSpPr>
          <p:cNvPr id="46084" name="Rectangle 8"/>
          <p:cNvSpPr/>
          <p:nvPr/>
        </p:nvSpPr>
        <p:spPr>
          <a:xfrm>
            <a:off x="481331" y="3152776"/>
            <a:ext cx="113284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汽车上的油箱，油箱里装满汽油，汽油的体积就是油箱的容积（      ）</a:t>
            </a:r>
          </a:p>
        </p:txBody>
      </p:sp>
      <p:sp>
        <p:nvSpPr>
          <p:cNvPr id="47107" name="Rectangle 3"/>
          <p:cNvSpPr>
            <a:spLocks noGrp="1"/>
          </p:cNvSpPr>
          <p:nvPr/>
        </p:nvSpPr>
        <p:spPr>
          <a:xfrm>
            <a:off x="394337" y="3963037"/>
            <a:ext cx="11006455" cy="7435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55270"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容器所能容纳物体的体积就是容器的容积。（  　）</a:t>
            </a:r>
          </a:p>
        </p:txBody>
      </p:sp>
      <p:sp>
        <p:nvSpPr>
          <p:cNvPr id="48131" name="Rectangle 3"/>
          <p:cNvSpPr>
            <a:spLocks noGrp="1"/>
          </p:cNvSpPr>
          <p:nvPr/>
        </p:nvSpPr>
        <p:spPr>
          <a:xfrm>
            <a:off x="380365" y="4672332"/>
            <a:ext cx="11160760" cy="12719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55270">
              <a:lnSpc>
                <a:spcPct val="130000"/>
              </a:lnSpc>
              <a:buNone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形状和体积都一样的一个瓷杯子和一个一次性塑料杯子，容积一定一样大。 （   　）</a:t>
            </a:r>
          </a:p>
        </p:txBody>
      </p:sp>
      <p:pic>
        <p:nvPicPr>
          <p:cNvPr id="11" name="Picture 4" descr="C:\Documents and Settings\Administrator\桌面\错号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78525" y="704850"/>
            <a:ext cx="481331" cy="575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" descr="C:\Documents and Settings\Administrator\桌面\错号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85884" y="1475105"/>
            <a:ext cx="481331" cy="575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 descr="C:\Documents and Settings\Administrator\桌面\错号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12125" y="2325370"/>
            <a:ext cx="481331" cy="575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3" descr="C:\Documents and Settings\Administrator\桌面\对号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8171" y="3088640"/>
            <a:ext cx="782955" cy="650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C:\Documents and Settings\Administrator\桌面\错号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28925" y="5304155"/>
            <a:ext cx="481331" cy="575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3" descr="C:\Documents and Settings\Administrator\桌面\对号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32571" y="3881120"/>
            <a:ext cx="782955" cy="650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93692" y="-182881"/>
            <a:ext cx="4956575" cy="2110821"/>
          </a:xfrm>
          <a:prstGeom prst="rect">
            <a:avLst/>
          </a:prstGeom>
          <a:noFill/>
        </p:spPr>
      </p:pic>
      <p:pic>
        <p:nvPicPr>
          <p:cNvPr id="6" name="Picture 3" descr="C:\Users\lianxiang\Desktop\课件用图\3.tif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792643" y="4158470"/>
            <a:ext cx="3172760" cy="2578247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0083879" y="4559085"/>
            <a:ext cx="2294735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561305" y="3493788"/>
            <a:ext cx="1907051" cy="1749643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-7880" y="48125"/>
            <a:ext cx="5938520" cy="6984365"/>
            <a:chOff x="0" y="0"/>
            <a:chExt cx="9352" cy="10999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9352" cy="9292"/>
              <a:chOff x="0" y="0"/>
              <a:chExt cx="5938746" cy="5900285"/>
            </a:xfrm>
          </p:grpSpPr>
          <p:pic>
            <p:nvPicPr>
              <p:cNvPr id="14343" name="Picture 7" descr="C:\Users\Administrator\Desktop\u=1057502519,3342492768&amp;fm=214&amp;gp=0.jpg"/>
              <p:cNvPicPr>
                <a:picLocks noChangeAspect="1" noChangeArrowheads="1" noCrop="1"/>
              </p:cNvPicPr>
              <p:nvPr/>
            </p:nvPicPr>
            <p:blipFill>
              <a:blip r:embed="rId6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71411" cy="5900285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801804" y="5650029"/>
                <a:ext cx="1136942" cy="234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0" name="Picture 2" descr="C:\Users\lianxiang\Desktop\人物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4" y="6159"/>
              <a:ext cx="4061" cy="4840"/>
            </a:xfrm>
            <a:prstGeom prst="rect">
              <a:avLst/>
            </a:prstGeom>
            <a:noFill/>
          </p:spPr>
        </p:pic>
      </p:grpSp>
      <p:sp>
        <p:nvSpPr>
          <p:cNvPr id="3" name="文本框 2"/>
          <p:cNvSpPr txBox="1"/>
          <p:nvPr/>
        </p:nvSpPr>
        <p:spPr>
          <a:xfrm>
            <a:off x="4288791" y="3498215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再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36946" y="3493770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见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  <p:bldP spid="3" grpId="24"/>
      <p:bldP spid="3" grpId="25"/>
      <p:bldP spid="3" grpId="26"/>
      <p:bldP spid="3" grpId="27"/>
      <p:bldP spid="3" grpId="28"/>
      <p:bldP spid="3" grpId="29"/>
      <p:bldP spid="3" grpId="30"/>
      <p:bldP spid="3" grpId="31"/>
      <p:bldP spid="3" grpId="32"/>
      <p:bldP spid="3" grpId="33"/>
      <p:bldP spid="3" grpId="34"/>
      <p:bldP spid="3" grpId="35"/>
      <p:bldP spid="3" grpId="36"/>
      <p:bldP spid="3" grpId="37"/>
      <p:bldP spid="3" grpId="38"/>
      <p:bldP spid="3" grpId="39"/>
      <p:bldP spid="3" grpId="40"/>
      <p:bldP spid="3" grpId="41"/>
      <p:bldP spid="3" grpId="42"/>
      <p:bldP spid="3" grpId="43"/>
      <p:bldP spid="3" grpId="44"/>
      <p:bldP spid="3" grpId="45"/>
      <p:bldP spid="3" grpId="46"/>
      <p:bldP spid="3" grpId="47"/>
      <p:bldP spid="3" grpId="48"/>
      <p:bldP spid="3" grpId="49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794" name="图片 4" descr="图片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6795" y="38737"/>
            <a:ext cx="7837171" cy="5878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028066" y="5684522"/>
            <a:ext cx="1009713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“乌鸦喝水”的</a:t>
            </a:r>
            <a:r>
              <a:rPr 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故事</a:t>
            </a:r>
            <a:r>
              <a:rPr 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</a:t>
            </a: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刚开始乌鸦喝不到水</a:t>
            </a: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后来往瓶子里投入一些石子</a:t>
            </a: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就喝到水了</a:t>
            </a: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为什么</a:t>
            </a: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?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1" y="259717"/>
            <a:ext cx="2181860" cy="558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5585" y="286387"/>
            <a:ext cx="8026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知识点1</a:t>
            </a:r>
            <a:r>
              <a:rPr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sz="3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体积的意义</a:t>
            </a:r>
            <a:endParaRPr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28" name="问题导入1.jpg" descr="id:2147500581;FounderCES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585" y="997587"/>
            <a:ext cx="2010411" cy="504825"/>
          </a:xfrm>
          <a:prstGeom prst="rect">
            <a:avLst/>
          </a:prstGeom>
        </p:spPr>
      </p:pic>
      <p:pic>
        <p:nvPicPr>
          <p:cNvPr id="3076" name="Picture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960" y="1612583"/>
            <a:ext cx="669112" cy="71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12"/>
          <p:cNvSpPr txBox="1"/>
          <p:nvPr/>
        </p:nvSpPr>
        <p:spPr>
          <a:xfrm>
            <a:off x="450217" y="1724025"/>
            <a:ext cx="3587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078" name="文本框 3083"/>
          <p:cNvSpPr txBox="1"/>
          <p:nvPr/>
        </p:nvSpPr>
        <p:spPr>
          <a:xfrm>
            <a:off x="983934" y="1673225"/>
            <a:ext cx="916148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两个同样大的玻璃杯，左边的盛满水，右边的放一个桃。</a:t>
            </a:r>
          </a:p>
        </p:txBody>
      </p:sp>
      <p:pic>
        <p:nvPicPr>
          <p:cNvPr id="229" name="jd05.jpg" descr="id:2147500588;FounderCES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320" y="2499360"/>
            <a:ext cx="7933691" cy="23393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411" y="2407920"/>
            <a:ext cx="1943100" cy="22231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131" y="2499362"/>
            <a:ext cx="4015740" cy="2223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0" name="过程解读1.jpg" descr="id:2147500595;FounderCES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FFF">
                  <a:alpha val="100000"/>
                </a:srgbClr>
              </a:clrFrom>
              <a:clrTo>
                <a:srgbClr val="FE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295" y="266065"/>
            <a:ext cx="2139951" cy="537210"/>
          </a:xfrm>
          <a:prstGeom prst="rect">
            <a:avLst/>
          </a:prstGeom>
        </p:spPr>
      </p:pic>
      <p:pic>
        <p:nvPicPr>
          <p:cNvPr id="3087" name="图片 308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456" y="1689418"/>
            <a:ext cx="3114675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5" name="图片 309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7717" y="528957"/>
            <a:ext cx="2686051" cy="279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09600" y="3502661"/>
            <a:ext cx="1109472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将左杯中的水往装桃的杯中倒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直到倒满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结果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左杯中还剩一些水。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090" name="图片 3089" descr="茄子-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97840" y="4024630"/>
            <a:ext cx="853440" cy="96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3" name="圆角矩形标注 3092"/>
          <p:cNvSpPr/>
          <p:nvPr/>
        </p:nvSpPr>
        <p:spPr>
          <a:xfrm>
            <a:off x="1819277" y="4135755"/>
            <a:ext cx="5093335" cy="871220"/>
          </a:xfrm>
          <a:prstGeom prst="wedgeRoundRectCallout">
            <a:avLst>
              <a:gd name="adj1" fmla="val -57509"/>
              <a:gd name="adj2" fmla="val 2051"/>
              <a:gd name="adj3" fmla="val 16667"/>
            </a:avLst>
          </a:prstGeom>
          <a:gradFill>
            <a:gsLst>
              <a:gs pos="0">
                <a:srgbClr val="9999FF"/>
              </a:gs>
              <a:gs pos="100000">
                <a:srgbClr val="FFFFFF"/>
              </a:gs>
            </a:gsLst>
            <a:lin ang="5400000" scaled="0"/>
          </a:gradFill>
          <a:ln w="9525" cap="flat" cmpd="sng">
            <a:solidFill>
              <a:schemeClr val="accent4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杯中有一部分空间被桃占去了。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9600" y="5222242"/>
            <a:ext cx="11094720" cy="1383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0"/>
            <a:r>
              <a:rPr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分析总结</a:t>
            </a:r>
            <a:endParaRPr 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两个杯子盛水量相同</a:t>
            </a:r>
            <a:r>
              <a: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右杯被桃子占去一部分空间。因此</a:t>
            </a:r>
            <a:r>
              <a: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左杯中的水倒入右杯后</a:t>
            </a:r>
            <a:r>
              <a: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还剩下一些水。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9" name="Picture 5" descr="C:\Users\lianxiang\Desktop\解读做ppt图标\jtgj-5.tif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0012" y="205106"/>
            <a:ext cx="3466465" cy="3204845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6824982" y="1022985"/>
            <a:ext cx="2710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正方体6个面是相同的正方形，所以表面积=每个面的面积×6。</a:t>
            </a:r>
          </a:p>
        </p:txBody>
      </p:sp>
      <p:pic>
        <p:nvPicPr>
          <p:cNvPr id="179" name="ydts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CD9">
                  <a:alpha val="100000"/>
                </a:srgbClr>
              </a:clrFrom>
              <a:clrTo>
                <a:srgbClr val="FFFCD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5152" y="205107"/>
            <a:ext cx="2496185" cy="58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093" grpId="0" bldLvl="0" animBg="1"/>
      <p:bldP spid="6" grpId="0" bldLvl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5" name="问题导入2.jpg" descr="id:2147500628;FounderCES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790" y="257810"/>
            <a:ext cx="2104391" cy="528320"/>
          </a:xfrm>
          <a:prstGeom prst="rect">
            <a:avLst/>
          </a:prstGeom>
        </p:spPr>
      </p:pic>
      <p:pic>
        <p:nvPicPr>
          <p:cNvPr id="3076" name="Picture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791" y="931865"/>
            <a:ext cx="669112" cy="71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12"/>
          <p:cNvSpPr txBox="1"/>
          <p:nvPr/>
        </p:nvSpPr>
        <p:spPr>
          <a:xfrm>
            <a:off x="358775" y="10287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100" name="文本框 10249"/>
          <p:cNvSpPr txBox="1"/>
          <p:nvPr/>
        </p:nvSpPr>
        <p:spPr>
          <a:xfrm>
            <a:off x="894080" y="789942"/>
            <a:ext cx="9264651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在两个同样大的玻璃杯里分别放一个桃和一个荔枝，再往这两个杯里倒满水。</a:t>
            </a:r>
          </a:p>
        </p:txBody>
      </p:sp>
      <p:pic>
        <p:nvPicPr>
          <p:cNvPr id="239" name="jd06.jpg" descr="id:2147500647;FounderCES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9180" y="2173605"/>
            <a:ext cx="6953885" cy="28289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850" y="2062480"/>
            <a:ext cx="4126231" cy="2861945"/>
          </a:xfrm>
          <a:prstGeom prst="rect">
            <a:avLst/>
          </a:prstGeom>
        </p:spPr>
      </p:pic>
      <p:sp>
        <p:nvSpPr>
          <p:cNvPr id="10255" name="文本框 10254"/>
          <p:cNvSpPr txBox="1"/>
          <p:nvPr/>
        </p:nvSpPr>
        <p:spPr>
          <a:xfrm>
            <a:off x="1656715" y="5129213"/>
            <a:ext cx="592982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倒进几号杯里的水多一些？为什么？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4100" grpId="0"/>
      <p:bldP spid="102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0" name="过程解读2.jpg" descr="id:2147500654;FounderCES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257" y="316867"/>
            <a:ext cx="2126615" cy="5340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251" y="1347788"/>
            <a:ext cx="3784600" cy="180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8537" y="1995488"/>
            <a:ext cx="3168651" cy="118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455295" y="3455036"/>
            <a:ext cx="11094720" cy="12988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0">
              <a:lnSpc>
                <a:spcPct val="140000"/>
              </a:lnSpc>
            </a:pP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在盛水量相同的两个玻璃杯里分别放入一个桃和一个荔枝,再往两个杯里倒满水,可知倒进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</a:t>
            </a:r>
            <a:r>
              <a:rPr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号杯里的水多一些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0256" name="圆角矩形标注 10255"/>
          <p:cNvSpPr/>
          <p:nvPr/>
        </p:nvSpPr>
        <p:spPr>
          <a:xfrm>
            <a:off x="3183255" y="5025392"/>
            <a:ext cx="6813551" cy="1466215"/>
          </a:xfrm>
          <a:prstGeom prst="wedgeRoundRectCallout">
            <a:avLst>
              <a:gd name="adj1" fmla="val 58542"/>
              <a:gd name="adj2" fmla="val 9634"/>
              <a:gd name="adj3" fmla="val 16667"/>
            </a:avLst>
          </a:prstGeom>
          <a:gradFill rotWithShape="1">
            <a:gsLst>
              <a:gs pos="0">
                <a:srgbClr val="9999FF"/>
              </a:gs>
              <a:gs pos="100000">
                <a:srgbClr val="FFFFFF"/>
              </a:gs>
            </a:gsLst>
            <a:lin ang="5400000"/>
            <a:tileRect/>
          </a:gra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两个杯子盛水量相同。(1)号杯中桃子所占的空间大,装的水就少;(2)号杯中荔枝所占的空间小,装的水就多。</a:t>
            </a:r>
          </a:p>
        </p:txBody>
      </p:sp>
      <p:pic>
        <p:nvPicPr>
          <p:cNvPr id="10258" name="图片 10257" descr="蘑菇-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0015" t="24332" r="33333" b="24332"/>
          <a:stretch>
            <a:fillRect/>
          </a:stretch>
        </p:blipFill>
        <p:spPr>
          <a:xfrm>
            <a:off x="10703561" y="5172710"/>
            <a:ext cx="846455" cy="1163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Picture 5" descr="C:\Users\lianxiang\Desktop\解读做ppt图标\jtgj-5.tif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0012" y="205106"/>
            <a:ext cx="3466465" cy="3204845"/>
          </a:xfrm>
          <a:prstGeom prst="rect">
            <a:avLst/>
          </a:prstGeom>
          <a:noFill/>
        </p:spPr>
      </p:pic>
      <p:sp>
        <p:nvSpPr>
          <p:cNvPr id="10" name="文本框 9"/>
          <p:cNvSpPr txBox="1"/>
          <p:nvPr/>
        </p:nvSpPr>
        <p:spPr>
          <a:xfrm>
            <a:off x="6824982" y="898526"/>
            <a:ext cx="2710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物体不但占有一定的空间,而且大小不同的物体所占空间的大小也不同。</a:t>
            </a:r>
          </a:p>
        </p:txBody>
      </p:sp>
      <p:pic>
        <p:nvPicPr>
          <p:cNvPr id="179" name="ydts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CD9">
                  <a:alpha val="100000"/>
                </a:srgbClr>
              </a:clrFrom>
              <a:clrTo>
                <a:srgbClr val="FFFCD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5152" y="205107"/>
            <a:ext cx="2496185" cy="58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256" grpId="0" bldLvl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5" name="问题导入3.jpg" descr="id:2147500689;FounderCES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015" y="263525"/>
            <a:ext cx="1988820" cy="499110"/>
          </a:xfrm>
          <a:prstGeom prst="rect">
            <a:avLst/>
          </a:prstGeom>
        </p:spPr>
      </p:pic>
      <p:pic>
        <p:nvPicPr>
          <p:cNvPr id="3076" name="Picture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791" y="931865"/>
            <a:ext cx="669112" cy="71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12"/>
          <p:cNvSpPr txBox="1"/>
          <p:nvPr/>
        </p:nvSpPr>
        <p:spPr>
          <a:xfrm>
            <a:off x="358775" y="10287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128" name="文本框 25603"/>
          <p:cNvSpPr txBox="1"/>
          <p:nvPr/>
        </p:nvSpPr>
        <p:spPr>
          <a:xfrm>
            <a:off x="894081" y="932181"/>
            <a:ext cx="5707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下面三个水果，哪一个占的空间大？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6160" y="845821"/>
            <a:ext cx="9137651" cy="1212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    想一想，如果把它们放在同样大的杯中，再倒满水，哪个杯里水占的空间大？</a:t>
            </a:r>
          </a:p>
        </p:txBody>
      </p:sp>
      <p:pic>
        <p:nvPicPr>
          <p:cNvPr id="8" name="图片 7" descr="d_p10_6(4)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t="15021" b="15021"/>
          <a:stretch>
            <a:fillRect/>
          </a:stretch>
        </p:blipFill>
        <p:spPr>
          <a:xfrm>
            <a:off x="1432878" y="3070860"/>
            <a:ext cx="4324351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d_p10_6(3)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7630" y="3235960"/>
            <a:ext cx="2376487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图片 25608" descr="d_p10_6(5)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415" y="3253425"/>
            <a:ext cx="2363788" cy="168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d_p10_6(2)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8156" y="3247390"/>
            <a:ext cx="2447925" cy="174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5879" y="3247073"/>
            <a:ext cx="5029200" cy="168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5" descr="C:\Users\lianxiang\Desktop\解读做ppt图标\jtgj-5.tif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2537" y="2527935"/>
            <a:ext cx="3466465" cy="3204845"/>
          </a:xfrm>
          <a:prstGeom prst="rect">
            <a:avLst/>
          </a:prstGeom>
          <a:noFill/>
        </p:spPr>
      </p:pic>
      <p:sp>
        <p:nvSpPr>
          <p:cNvPr id="13" name="文本框 12"/>
          <p:cNvSpPr txBox="1"/>
          <p:nvPr/>
        </p:nvSpPr>
        <p:spPr>
          <a:xfrm>
            <a:off x="7977506" y="3202941"/>
            <a:ext cx="27108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大的物体占据的空间大,小的物体占据的空间小。</a:t>
            </a:r>
          </a:p>
        </p:txBody>
      </p:sp>
      <p:pic>
        <p:nvPicPr>
          <p:cNvPr id="14" name="ydts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CD9">
                  <a:alpha val="100000"/>
                </a:srgbClr>
              </a:clrFrom>
              <a:clrTo>
                <a:srgbClr val="FFFCD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7677" y="2527937"/>
            <a:ext cx="2496185" cy="58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128" grpId="0"/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7" name="过程解读3.jpg" descr="id:2147500703;FounderCES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BFFF7">
                  <a:alpha val="100000"/>
                </a:srgbClr>
              </a:clrFrom>
              <a:clrTo>
                <a:srgbClr val="FBFF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571" y="241301"/>
            <a:ext cx="2085340" cy="523875"/>
          </a:xfrm>
          <a:prstGeom prst="rect">
            <a:avLst/>
          </a:prstGeom>
        </p:spPr>
      </p:pic>
      <p:pic>
        <p:nvPicPr>
          <p:cNvPr id="246" name="jd07.jpg" descr="id:2147500696;FounderCES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1846" y="765175"/>
            <a:ext cx="6925945" cy="161798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17577" y="3050542"/>
            <a:ext cx="2003425" cy="8299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要比较水的多少</a:t>
            </a:r>
          </a:p>
        </p:txBody>
      </p:sp>
      <p:pic>
        <p:nvPicPr>
          <p:cNvPr id="2050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3128949" y="3236380"/>
            <a:ext cx="344769" cy="582044"/>
          </a:xfrm>
          <a:prstGeom prst="rect">
            <a:avLst/>
          </a:prstGeom>
          <a:noFill/>
        </p:spPr>
      </p:pic>
      <p:sp>
        <p:nvSpPr>
          <p:cNvPr id="26" name="文本框 25"/>
          <p:cNvSpPr txBox="1"/>
          <p:nvPr/>
        </p:nvSpPr>
        <p:spPr>
          <a:xfrm>
            <a:off x="3662682" y="3050541"/>
            <a:ext cx="292925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要看三个水果占据的空间的大小</a:t>
            </a:r>
          </a:p>
        </p:txBody>
      </p:sp>
      <p:pic>
        <p:nvPicPr>
          <p:cNvPr id="8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700000">
            <a:off x="6972604" y="2932215"/>
            <a:ext cx="344769" cy="582044"/>
          </a:xfrm>
          <a:prstGeom prst="rect">
            <a:avLst/>
          </a:prstGeom>
          <a:noFill/>
        </p:spPr>
      </p:pic>
      <p:sp>
        <p:nvSpPr>
          <p:cNvPr id="9" name="文本框 8"/>
          <p:cNvSpPr txBox="1"/>
          <p:nvPr/>
        </p:nvSpPr>
        <p:spPr>
          <a:xfrm>
            <a:off x="7406006" y="2477137"/>
            <a:ext cx="169354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水果占的空间大</a:t>
            </a:r>
          </a:p>
        </p:txBody>
      </p:sp>
      <p:pic>
        <p:nvPicPr>
          <p:cNvPr id="6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20000">
            <a:off x="6967524" y="3417990"/>
            <a:ext cx="344769" cy="582044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7395846" y="3502027"/>
            <a:ext cx="170370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水果占的空间小</a:t>
            </a:r>
          </a:p>
        </p:txBody>
      </p:sp>
      <p:pic>
        <p:nvPicPr>
          <p:cNvPr id="10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9217964" y="2602015"/>
            <a:ext cx="344769" cy="582044"/>
          </a:xfrm>
          <a:prstGeom prst="rect">
            <a:avLst/>
          </a:prstGeom>
          <a:noFill/>
        </p:spPr>
      </p:pic>
      <p:pic>
        <p:nvPicPr>
          <p:cNvPr id="11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9217964" y="3626905"/>
            <a:ext cx="344769" cy="582044"/>
          </a:xfrm>
          <a:prstGeom prst="rect">
            <a:avLst/>
          </a:prstGeom>
          <a:noFill/>
        </p:spPr>
      </p:pic>
      <p:sp>
        <p:nvSpPr>
          <p:cNvPr id="12" name="文本框 11"/>
          <p:cNvSpPr txBox="1"/>
          <p:nvPr/>
        </p:nvSpPr>
        <p:spPr>
          <a:xfrm>
            <a:off x="9681845" y="2477137"/>
            <a:ext cx="134493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盛水的空间小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681845" y="3502662"/>
            <a:ext cx="134493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盛水的空间大</a:t>
            </a:r>
          </a:p>
        </p:txBody>
      </p:sp>
      <p:sp>
        <p:nvSpPr>
          <p:cNvPr id="3088" name="圆角矩形标注 3087"/>
          <p:cNvSpPr/>
          <p:nvPr/>
        </p:nvSpPr>
        <p:spPr>
          <a:xfrm>
            <a:off x="1764665" y="4508502"/>
            <a:ext cx="5855971" cy="1307465"/>
          </a:xfrm>
          <a:prstGeom prst="wedgeRoundRectCallout">
            <a:avLst>
              <a:gd name="adj1" fmla="val 54510"/>
              <a:gd name="adj2" fmla="val 72486"/>
              <a:gd name="adj3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FFFF"/>
              </a:gs>
            </a:gsLst>
            <a:lin ang="5400000"/>
            <a:tileRect/>
          </a:gradFill>
          <a:ln w="9525" cap="flat" cmpd="sng">
            <a:solidFill>
              <a:srgbClr val="CC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第3个水果占的空间大,放入第1个水果的那个杯里水占的空间大。</a:t>
            </a:r>
          </a:p>
        </p:txBody>
      </p:sp>
      <p:pic>
        <p:nvPicPr>
          <p:cNvPr id="3089" name="图片 3088" descr="萝卜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66699" y="5546090"/>
            <a:ext cx="762000" cy="86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9" grpId="0" bldLvl="0" animBg="1"/>
      <p:bldP spid="7" grpId="0" bldLvl="0" animBg="1"/>
      <p:bldP spid="12" grpId="0" bldLvl="0" animBg="1"/>
      <p:bldP spid="13" grpId="0" bldLvl="0" animBg="1"/>
      <p:bldP spid="308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534" y="144347"/>
            <a:ext cx="3718292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zsgnx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451" y="1414780"/>
            <a:ext cx="10672445" cy="40474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31215" y="1557020"/>
            <a:ext cx="1015492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</a:pPr>
            <a:r>
              <a:rPr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1.物体所占空间的大小叫作物体的体积。</a:t>
            </a:r>
          </a:p>
          <a:p>
            <a:pPr indent="0">
              <a:lnSpc>
                <a:spcPct val="200000"/>
              </a:lnSpc>
            </a:pPr>
            <a:r>
              <a:rPr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2.任何物体都占有一定的空间。</a:t>
            </a:r>
          </a:p>
          <a:p>
            <a:pPr indent="0">
              <a:lnSpc>
                <a:spcPct val="200000"/>
              </a:lnSpc>
            </a:pPr>
            <a:r>
              <a:rPr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3.物体大的占据的空间大,体积就大;物体小的占据的空间小,体积就小。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宽屏</PresentationFormat>
  <Paragraphs>57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黑体</vt:lpstr>
      <vt:lpstr>华文楷体</vt:lpstr>
      <vt:lpstr>华文隶书</vt:lpstr>
      <vt:lpstr>楷体_GB2312</vt:lpstr>
      <vt:lpstr>宋体</vt:lpstr>
      <vt:lpstr>微软雅黑</vt:lpstr>
      <vt:lpstr>Arial</vt:lpstr>
      <vt:lpstr>Calibri</vt:lpstr>
      <vt:lpstr>Calibri Light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2019-09-03T06:33:00Z</dcterms:created>
  <dcterms:modified xsi:type="dcterms:W3CDTF">2023-01-16T19:00:43Z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8AF804F2576D4967AA155992251BF937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