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77" r:id="rId3"/>
    <p:sldId id="278" r:id="rId4"/>
    <p:sldId id="307" r:id="rId5"/>
    <p:sldId id="298" r:id="rId6"/>
    <p:sldId id="312" r:id="rId7"/>
    <p:sldId id="323" r:id="rId8"/>
    <p:sldId id="322" r:id="rId9"/>
    <p:sldId id="280" r:id="rId10"/>
    <p:sldId id="295" r:id="rId11"/>
    <p:sldId id="315" r:id="rId12"/>
    <p:sldId id="316" r:id="rId13"/>
    <p:sldId id="294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5230286E-4A71-4A32-BA3A-3AF5DD7E740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0286E-4A71-4A32-BA3A-3AF5DD7E740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3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4286652" y="2108033"/>
            <a:ext cx="4631716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5500" b="1" dirty="0">
                <a:latin typeface="Times New Roman" panose="02020603050405020304" pitchFamily="18" charset="0"/>
              </a:rPr>
              <a:t>Holiday fun!</a:t>
            </a:r>
            <a:endParaRPr lang="zh-CN" altLang="zh-CN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3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33" y="1989137"/>
            <a:ext cx="3690938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45775" y="363553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第二课时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4179774" y="5558533"/>
            <a:ext cx="4548589" cy="446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9459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2290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58083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1.---- Where did you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 </a:t>
            </a:r>
            <a:r>
              <a:rPr lang="en-US" altLang="zh-CN" sz="3200" dirty="0">
                <a:latin typeface="Times New Roman" panose="02020603050405020304" pitchFamily="18" charset="0"/>
              </a:rPr>
              <a:t>?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----- I went to Nanjing 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A. do           B. go           C. went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2. I wanted to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_______ </a:t>
            </a:r>
            <a:r>
              <a:rPr lang="en-US" altLang="zh-CN" sz="3200" dirty="0">
                <a:latin typeface="Times New Roman" panose="02020603050405020304" pitchFamily="18" charset="0"/>
              </a:rPr>
              <a:t>the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Tian’anmen</a:t>
            </a:r>
            <a:r>
              <a:rPr lang="en-US" altLang="zh-CN" sz="3200" dirty="0">
                <a:latin typeface="Times New Roman" panose="02020603050405020304" pitchFamily="18" charset="0"/>
              </a:rPr>
              <a:t> Square.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A. go         B. visit         C. visited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5992" y="2017713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6225" y="4973639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2293" name="Picture 7" descr="http://img.pconline.com.cn/images/upload/upc/tx/photoblog/1212/10/c5/16486296_16486296_1355116996863_mthum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24352" y="1506538"/>
            <a:ext cx="3382566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895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0581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 Helen called me , but I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 </a:t>
            </a:r>
            <a:r>
              <a:rPr lang="en-US" altLang="zh-CN" sz="3200" dirty="0">
                <a:latin typeface="Times New Roman" panose="02020603050405020304" pitchFamily="18" charset="0"/>
              </a:rPr>
              <a:t>at home.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A. was          B. weren’t         C.   wasn’t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4.Liu Tao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 </a:t>
            </a:r>
            <a:r>
              <a:rPr lang="en-US" altLang="zh-CN" sz="3200" dirty="0">
                <a:latin typeface="Times New Roman" panose="02020603050405020304" pitchFamily="18" charset="0"/>
              </a:rPr>
              <a:t>to the farm and visited her uncle.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A. goes           B. went          C. go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223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985" y="4187825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7772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58083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5. My family would like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 </a:t>
            </a:r>
            <a:r>
              <a:rPr lang="en-US" altLang="zh-CN" sz="3200" dirty="0">
                <a:latin typeface="Times New Roman" panose="02020603050405020304" pitchFamily="18" charset="0"/>
              </a:rPr>
              <a:t>boating this Sunday.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A .went       B. to go           C. going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6.We caught a big fish and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 </a:t>
            </a:r>
            <a:r>
              <a:rPr lang="en-US" altLang="zh-CN" sz="3200" dirty="0">
                <a:latin typeface="Times New Roman" panose="02020603050405020304" pitchFamily="18" charset="0"/>
              </a:rPr>
              <a:t>it.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A. eat           B. </a:t>
            </a:r>
            <a:r>
              <a:rPr lang="en-US" altLang="zh-CN" sz="3200" dirty="0" err="1">
                <a:latin typeface="Times New Roman" panose="02020603050405020304" pitchFamily="18" charset="0"/>
              </a:rPr>
              <a:t>eated</a:t>
            </a:r>
            <a:r>
              <a:rPr lang="en-US" altLang="zh-CN" sz="3200" dirty="0">
                <a:latin typeface="Times New Roman" panose="02020603050405020304" pitchFamily="18" charset="0"/>
              </a:rPr>
              <a:t>         C. ate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223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985" y="4187825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4341" name="Picture 7" descr="http://pic30.nipic.com/20130624/5852701_134241566000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39423" y="3520856"/>
            <a:ext cx="2427684" cy="250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9827"/>
            <a:ext cx="283398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949856" y="1386196"/>
            <a:ext cx="78378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Write a small drama with your friends!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19227" y="2396817"/>
          <a:ext cx="7693881" cy="3901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88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一般疑问句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Did you catch any fish ?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Yes, I did .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19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句型结构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Did 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动词原形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其它 ？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Yes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，主语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+did. </a:t>
                      </a:r>
                    </a:p>
                    <a:p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 No,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 didn’t .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49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特殊疑问句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What did you do there ?</a:t>
                      </a:r>
                    </a:p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How was your holiday , Mike ?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We went to the Bound 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It was fun.	</a:t>
                      </a:r>
                    </a:p>
                    <a:p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119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句型结构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特殊疑问词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一般疑问句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？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动词过去式规则与不规则变化。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7772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142087" y="1290782"/>
            <a:ext cx="719573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What </a:t>
            </a: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_____(</a:t>
            </a: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do ) you </a:t>
            </a: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____(</a:t>
            </a: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do) there yesterday ?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How ______(be) your holiday ?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特殊疑问句：特殊疑问词</a:t>
            </a:r>
            <a:r>
              <a:rPr lang="en-US" altLang="zh-CN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+</a:t>
            </a:r>
            <a:r>
              <a:rPr lang="zh-CN" altLang="en-US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一般疑问句</a:t>
            </a:r>
            <a:r>
              <a:rPr lang="en-US" altLang="zh-CN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+</a:t>
            </a:r>
            <a:r>
              <a:rPr lang="zh-CN" altLang="en-US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其它</a:t>
            </a:r>
            <a:r>
              <a:rPr lang="en-US" altLang="zh-CN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+</a:t>
            </a:r>
            <a:r>
              <a:rPr lang="zh-CN" altLang="en-US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______(</a:t>
            </a: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do ) you </a:t>
            </a: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_____ </a:t>
            </a: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catch any fish last weekend ?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一般疑问句句型结构：</a:t>
            </a:r>
            <a:r>
              <a:rPr lang="en-US" altLang="zh-CN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Did +</a:t>
            </a:r>
            <a:r>
              <a:rPr lang="zh-CN" altLang="en-US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主语</a:t>
            </a:r>
            <a:r>
              <a:rPr lang="en-US" altLang="zh-CN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+</a:t>
            </a:r>
            <a:r>
              <a:rPr lang="zh-CN" altLang="en-US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动词原形</a:t>
            </a:r>
            <a:r>
              <a:rPr lang="en-US" altLang="zh-CN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+</a:t>
            </a:r>
            <a:r>
              <a:rPr lang="zh-CN" altLang="en-US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其它</a:t>
            </a:r>
            <a:r>
              <a:rPr lang="en-US" altLang="zh-CN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+ </a:t>
            </a:r>
            <a:r>
              <a:rPr lang="zh-CN" altLang="en-US" sz="2800" dirty="0">
                <a:latin typeface="微软雅黑" panose="020B0503020204020204" pitchFamily="34" charset="-122"/>
                <a:ea typeface="仿宋" panose="02010609060101010101" pitchFamily="49" charset="-122"/>
              </a:rPr>
              <a:t>？</a:t>
            </a:r>
            <a:endParaRPr lang="en-US" altLang="zh-CN" sz="2800" dirty="0">
              <a:latin typeface="微软雅黑" panose="020B0503020204020204" pitchFamily="34" charset="-122"/>
              <a:ea typeface="仿宋" panose="02010609060101010101" pitchFamily="49" charset="-122"/>
            </a:endParaRPr>
          </a:p>
        </p:txBody>
      </p:sp>
      <p:pic>
        <p:nvPicPr>
          <p:cNvPr id="4099" name="Picture 5" descr="http://img.redocn.com/sheying/20140818/meiguomingshengziyounvshendiaosu_29219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7821" y="1285875"/>
            <a:ext cx="1806179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7915" y="2199741"/>
            <a:ext cx="74902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打电话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”;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过去式为</a:t>
            </a:r>
            <a:r>
              <a:rPr lang="en-US" altLang="zh-CN" sz="2800" dirty="0" smtClean="0">
                <a:latin typeface="+mj-ea"/>
                <a:ea typeface="+mj-ea"/>
                <a:sym typeface="+mn-ea"/>
              </a:rPr>
              <a:t>called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25079" y="2916238"/>
            <a:ext cx="6274594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call me </a:t>
            </a:r>
            <a:r>
              <a:rPr lang="zh-CN" altLang="en-US" sz="2800" dirty="0">
                <a:latin typeface="Times New Roman" panose="02020603050405020304" pitchFamily="18" charset="0"/>
              </a:rPr>
              <a:t>打电话  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call a telephone  </a:t>
            </a:r>
            <a:r>
              <a:rPr lang="zh-CN" altLang="en-US" sz="2800" dirty="0">
                <a:latin typeface="Times New Roman" panose="02020603050405020304" pitchFamily="18" charset="0"/>
              </a:rPr>
              <a:t>打一个电话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25079" y="4051300"/>
            <a:ext cx="663074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If she comes 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</a:rPr>
              <a:t>please call you at once.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</a:rPr>
              <a:t>如果她来</a:t>
            </a:r>
            <a:r>
              <a:rPr lang="en-US" altLang="zh-CN" sz="2800" dirty="0">
                <a:latin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</a:rPr>
              <a:t> 请立刻打电话给你。</a:t>
            </a: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25079" y="5564188"/>
            <a:ext cx="7237809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call ,  you,   I ,  yesterday  (,)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_____________________________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2131219" y="6140451"/>
            <a:ext cx="334922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I call you yesterday.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0304" y="1466851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call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04976" y="1487488"/>
            <a:ext cx="11592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kɔːl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  <p:pic>
        <p:nvPicPr>
          <p:cNvPr id="5131" name="Picture 13" descr="http://www.yooyoo360.com/photo/2009-1-1/200901121021143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9102" y="1112838"/>
            <a:ext cx="1978819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6263" y="2189163"/>
            <a:ext cx="8468916" cy="6524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表示上海（外滩）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 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东亚各国的堤岸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码头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同盟。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6263" y="3025857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visit the Bund  </a:t>
            </a:r>
            <a:r>
              <a:rPr lang="zh-CN" altLang="en-US" sz="2800" dirty="0">
                <a:latin typeface="Times New Roman" panose="02020603050405020304" pitchFamily="18" charset="0"/>
              </a:rPr>
              <a:t>参观外滩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94400" y="3687763"/>
            <a:ext cx="8549599" cy="126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7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en-US" sz="2700" dirty="0" smtClean="0">
                <a:latin typeface="Times New Roman" panose="02020603050405020304" pitchFamily="18" charset="0"/>
              </a:rPr>
              <a:t>：</a:t>
            </a:r>
            <a:r>
              <a:rPr lang="en-US" altLang="zh-CN" sz="2700" dirty="0">
                <a:latin typeface="Times New Roman" panose="02020603050405020304" pitchFamily="18" charset="0"/>
              </a:rPr>
              <a:t>The Bund has almost become the symbol of Shanghai</a:t>
            </a:r>
            <a:r>
              <a:rPr lang="en-US" altLang="zh-CN" sz="27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700" dirty="0" smtClean="0">
                <a:latin typeface="Times New Roman" panose="02020603050405020304" pitchFamily="18" charset="0"/>
              </a:rPr>
              <a:t> </a:t>
            </a:r>
            <a:r>
              <a:rPr lang="zh-CN" altLang="en-US" sz="2700" dirty="0">
                <a:latin typeface="Times New Roman" panose="02020603050405020304" pitchFamily="18" charset="0"/>
              </a:rPr>
              <a:t>外滩几乎已经成为了上海的标志。</a:t>
            </a:r>
            <a:endParaRPr lang="en-US" altLang="zh-CN" sz="2700" dirty="0">
              <a:latin typeface="Times New Roman" panose="02020603050405020304" pitchFamily="18" charset="0"/>
            </a:endParaRPr>
          </a:p>
        </p:txBody>
      </p:sp>
      <p:cxnSp>
        <p:nvCxnSpPr>
          <p:cNvPr id="614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59099" y="5085207"/>
            <a:ext cx="8551564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</a:t>
            </a:r>
            <a:r>
              <a:rPr lang="zh-CN" altLang="en-US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：（    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）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I enjoy the beautiful view of the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   A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. Bund           B.  bund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2407444" y="5141947"/>
            <a:ext cx="453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6263" y="1306513"/>
            <a:ext cx="12618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Bund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71650" y="1323976"/>
            <a:ext cx="14414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bʌnd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74675"/>
            <a:ext cx="3563035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12594" y="2632074"/>
            <a:ext cx="8730854" cy="1221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600" dirty="0">
                <a:latin typeface="Times New Roman" panose="02020603050405020304" pitchFamily="18" charset="0"/>
              </a:rPr>
              <a:t>一般过去时的特殊疑问句。</a:t>
            </a:r>
            <a:endParaRPr lang="en-US" altLang="en-US" sz="26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600" dirty="0">
                <a:latin typeface="Times New Roman" panose="02020603050405020304" pitchFamily="18" charset="0"/>
              </a:rPr>
              <a:t>基本句型：特殊疑问词</a:t>
            </a:r>
            <a:r>
              <a:rPr lang="en-US" altLang="zh-CN" sz="2600" dirty="0">
                <a:latin typeface="Times New Roman" panose="02020603050405020304" pitchFamily="18" charset="0"/>
              </a:rPr>
              <a:t>+</a:t>
            </a:r>
            <a:r>
              <a:rPr lang="zh-CN" altLang="en-US" sz="2600" dirty="0">
                <a:latin typeface="Times New Roman" panose="02020603050405020304" pitchFamily="18" charset="0"/>
              </a:rPr>
              <a:t>助动词</a:t>
            </a:r>
            <a:r>
              <a:rPr lang="en-US" altLang="en-US" sz="2600" dirty="0">
                <a:latin typeface="Times New Roman" panose="02020603050405020304" pitchFamily="18" charset="0"/>
              </a:rPr>
              <a:t>did</a:t>
            </a:r>
            <a:r>
              <a:rPr lang="en-US" altLang="zh-CN" sz="2600" dirty="0">
                <a:latin typeface="Times New Roman" panose="02020603050405020304" pitchFamily="18" charset="0"/>
              </a:rPr>
              <a:t>+</a:t>
            </a:r>
            <a:r>
              <a:rPr lang="zh-CN" altLang="en-US" sz="2600" dirty="0">
                <a:latin typeface="Times New Roman" panose="02020603050405020304" pitchFamily="18" charset="0"/>
              </a:rPr>
              <a:t>主语</a:t>
            </a:r>
            <a:r>
              <a:rPr lang="en-US" altLang="zh-CN" sz="2600" dirty="0">
                <a:latin typeface="Times New Roman" panose="02020603050405020304" pitchFamily="18" charset="0"/>
              </a:rPr>
              <a:t>+ </a:t>
            </a:r>
            <a:r>
              <a:rPr lang="zh-CN" altLang="en-US" sz="2600" dirty="0">
                <a:latin typeface="Times New Roman" panose="02020603050405020304" pitchFamily="18" charset="0"/>
              </a:rPr>
              <a:t>动词原形</a:t>
            </a:r>
            <a:r>
              <a:rPr lang="en-US" altLang="zh-CN" sz="2600" dirty="0">
                <a:latin typeface="Times New Roman" panose="02020603050405020304" pitchFamily="18" charset="0"/>
              </a:rPr>
              <a:t>.......?</a:t>
            </a:r>
            <a:endParaRPr lang="zh-CN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4"/>
            <a:ext cx="67723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Where did he go for the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holiday?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1989138"/>
            <a:ext cx="34163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他</a:t>
            </a:r>
            <a:r>
              <a:rPr lang="zh-CN" altLang="zh-CN" sz="3600" b="1" dirty="0"/>
              <a:t>假期去哪了？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7" y="3862409"/>
            <a:ext cx="8501061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400" dirty="0" err="1">
                <a:latin typeface="Times New Roman" panose="02020603050405020304" pitchFamily="18" charset="0"/>
              </a:rPr>
              <a:t>eg</a:t>
            </a:r>
            <a:r>
              <a:rPr lang="en-US" altLang="en-US" sz="2400" dirty="0">
                <a:latin typeface="Times New Roman" panose="02020603050405020304" pitchFamily="18" charset="0"/>
              </a:rPr>
              <a:t> :  -- When did you buy this bike ?</a:t>
            </a:r>
            <a:r>
              <a:rPr lang="zh-CN" altLang="en-US" sz="2400" dirty="0">
                <a:latin typeface="Times New Roman" panose="02020603050405020304" pitchFamily="18" charset="0"/>
              </a:rPr>
              <a:t>你什么时候买的这个自行车？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   </a:t>
            </a:r>
            <a:r>
              <a:rPr lang="en-US" altLang="zh-CN" sz="2400" dirty="0">
                <a:latin typeface="Times New Roman" panose="02020603050405020304" pitchFamily="18" charset="0"/>
              </a:rPr>
              <a:t>-- </a:t>
            </a:r>
            <a:r>
              <a:rPr lang="en-US" altLang="en-US" sz="2400" dirty="0">
                <a:latin typeface="Times New Roman" panose="02020603050405020304" pitchFamily="18" charset="0"/>
              </a:rPr>
              <a:t>I bought it last year.</a:t>
            </a:r>
            <a:r>
              <a:rPr lang="zh-CN" altLang="en-US" sz="2400" dirty="0">
                <a:latin typeface="Times New Roman" panose="02020603050405020304" pitchFamily="18" charset="0"/>
              </a:rPr>
              <a:t>我去年买的。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5984" y="5246688"/>
            <a:ext cx="888801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  Liu Tao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_________(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catch ) a big fish last week.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you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_____(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eat ) breakfast this morning ?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38463" y="5370514"/>
            <a:ext cx="1140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caught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35931" y="5972176"/>
            <a:ext cx="72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39716" y="5980114"/>
            <a:ext cx="6014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eat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8426"/>
            <a:ext cx="295768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86979" y="2830514"/>
            <a:ext cx="8557021" cy="60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500" dirty="0" smtClean="0">
                <a:latin typeface="Times New Roman" panose="02020603050405020304" pitchFamily="18" charset="0"/>
                <a:sym typeface="+mn-ea"/>
              </a:rPr>
              <a:t>一般过去时的特殊疑问句</a:t>
            </a:r>
            <a:r>
              <a:rPr lang="en-US" altLang="zh-CN" sz="25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500" dirty="0" smtClean="0">
                <a:latin typeface="Times New Roman" panose="02020603050405020304" pitchFamily="18" charset="0"/>
                <a:sym typeface="+mn-ea"/>
              </a:rPr>
              <a:t>以</a:t>
            </a:r>
            <a:r>
              <a:rPr lang="en-US" altLang="zh-CN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zh-CN" sz="2500" dirty="0" smtClean="0">
                <a:latin typeface="Times New Roman" panose="02020603050405020304" pitchFamily="18" charset="0"/>
                <a:sym typeface="+mn-ea"/>
              </a:rPr>
              <a:t>how”</a:t>
            </a:r>
            <a:r>
              <a:rPr lang="zh-CN" altLang="en-US" sz="2500" dirty="0" smtClean="0">
                <a:latin typeface="Times New Roman" panose="02020603050405020304" pitchFamily="18" charset="0"/>
                <a:sym typeface="+mn-ea"/>
              </a:rPr>
              <a:t>为疑问词的特殊疑问句。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6460" y="1449389"/>
            <a:ext cx="77425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How was your National Day Holiday ?</a:t>
            </a:r>
          </a:p>
          <a:p>
            <a:pPr eaLnBrk="1" hangingPunct="1"/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6979" y="2152651"/>
            <a:ext cx="480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3600" b="1" dirty="0"/>
              <a:t>你的国庆假期怎么样？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7934" y="3711575"/>
            <a:ext cx="705352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: How do you like this book 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       </a:t>
            </a:r>
            <a:r>
              <a:rPr lang="zh-CN" altLang="en-US" sz="2800" dirty="0">
                <a:latin typeface="Times New Roman" panose="02020603050405020304" pitchFamily="18" charset="0"/>
              </a:rPr>
              <a:t>你觉得这本书怎么样？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6460" y="5130800"/>
            <a:ext cx="88975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你的国庆假期怎么样？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was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your ________ 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holiday ?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94248" y="5824539"/>
            <a:ext cx="883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38913" y="5836163"/>
            <a:ext cx="2375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National    Day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0538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97669" y="1373189"/>
            <a:ext cx="8202216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Share your holiday story through dialogue!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图片 5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029" y="2630489"/>
            <a:ext cx="4031456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32747" y="2627313"/>
            <a:ext cx="376713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5517" y="2016125"/>
            <a:ext cx="5268515" cy="445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上海开埠以来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很多英文文献开始用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Bund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表述原英租界的黄浦江滩。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1876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《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北华捷报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》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绘制的 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上海英美租界道路图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将英租界的黄浦滩标示为“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Bundor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Yang-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tsze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Road”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。但是直到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19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世纪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70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年代后期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,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中国文人王韬仍写着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浦滨月色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最可娱人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的句子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可见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外滩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 ”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并不是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Bund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的对应汉译。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1229" y="1377951"/>
            <a:ext cx="21467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The Bund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图片 5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14562" y="2244436"/>
            <a:ext cx="3070622" cy="408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613" y="1377952"/>
            <a:ext cx="7375922" cy="5319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16377" y="596076"/>
            <a:ext cx="270335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1267" name="TextBox 10"/>
          <p:cNvSpPr txBox="1">
            <a:spLocks noChangeArrowheads="1"/>
          </p:cNvSpPr>
          <p:nvPr/>
        </p:nvSpPr>
        <p:spPr bwMode="auto">
          <a:xfrm>
            <a:off x="1568054" y="2027239"/>
            <a:ext cx="31213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call           Bund</a:t>
            </a:r>
            <a:endParaRPr lang="en-US" altLang="zh-C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1568053" y="2644776"/>
            <a:ext cx="4927749" cy="14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rgbClr val="FFFFFF"/>
                </a:solidFill>
                <a:latin typeface="Times New Roman" panose="02020603050405020304" pitchFamily="18" charset="0"/>
              </a:rPr>
              <a:t>Where\How\Why+ was(were)\did+ sb.+ do</a:t>
            </a:r>
            <a:r>
              <a:rPr lang="en-US" altLang="zh-C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200" dirty="0">
                <a:solidFill>
                  <a:srgbClr val="FFFFFF"/>
                </a:solidFill>
                <a:latin typeface="Times New Roman" panose="02020603050405020304" pitchFamily="18" charset="0"/>
              </a:rPr>
              <a:t>?</a:t>
            </a:r>
            <a:endParaRPr lang="en-US" altLang="zh-CN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709</Words>
  <Application>Microsoft Office PowerPoint</Application>
  <PresentationFormat>全屏显示(4:3)</PresentationFormat>
  <Paragraphs>104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仿宋</vt:lpstr>
      <vt:lpstr>宋体</vt:lpstr>
      <vt:lpstr>微软雅黑</vt:lpstr>
      <vt:lpstr>Arial</vt:lpstr>
      <vt:lpstr>Calibri</vt:lpstr>
      <vt:lpstr>Times New Roman</vt:lpstr>
      <vt:lpstr>WWW.2PPT.COM
</vt:lpstr>
      <vt:lpstr>Unit 3</vt:lpstr>
      <vt:lpstr>Introduce</vt:lpstr>
      <vt:lpstr>Words</vt:lpstr>
      <vt:lpstr>Words</vt:lpstr>
      <vt:lpstr>Expressions</vt:lpstr>
      <vt:lpstr>Expressions</vt:lpstr>
      <vt:lpstr>Dialogues</vt:lpstr>
      <vt:lpstr>Expand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2023-01-16T19:00:52Z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A0D51D9F4C89435292B8DDA5CECA3D68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