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637" r:id="rId4"/>
    <p:sldId id="638" r:id="rId5"/>
    <p:sldId id="639" r:id="rId6"/>
    <p:sldId id="640" r:id="rId7"/>
    <p:sldId id="641" r:id="rId8"/>
    <p:sldId id="642" r:id="rId9"/>
    <p:sldId id="643" r:id="rId10"/>
    <p:sldId id="644" r:id="rId11"/>
    <p:sldId id="645" r:id="rId12"/>
    <p:sldId id="646" r:id="rId13"/>
    <p:sldId id="647" r:id="rId14"/>
    <p:sldId id="648" r:id="rId15"/>
    <p:sldId id="649" r:id="rId16"/>
    <p:sldId id="650" r:id="rId17"/>
    <p:sldId id="25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3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182690A-9AAF-4257-9850-05B0D66E3E9D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0DB55E9-3C92-4F7D-8624-7D452493F0F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矩形: 圆角 1"/>
          <p:cNvSpPr/>
          <p:nvPr userDrawn="1"/>
        </p:nvSpPr>
        <p:spPr>
          <a:xfrm>
            <a:off x="614265" y="998378"/>
            <a:ext cx="10963470" cy="55610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966154" y="2219347"/>
            <a:ext cx="5454892" cy="1934160"/>
            <a:chOff x="637222" y="2933211"/>
            <a:chExt cx="4672360" cy="1934160"/>
          </a:xfrm>
        </p:grpSpPr>
        <p:sp>
          <p:nvSpPr>
            <p:cNvPr id="7" name="文本框 6"/>
            <p:cNvSpPr txBox="1"/>
            <p:nvPr/>
          </p:nvSpPr>
          <p:spPr>
            <a:xfrm>
              <a:off x="637222" y="2933211"/>
              <a:ext cx="4508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4000" b="1" dirty="0">
                  <a:solidFill>
                    <a:srgbClr val="403836"/>
                  </a:solidFill>
                  <a:cs typeface="+mn-ea"/>
                  <a:sym typeface="+mn-lt"/>
                </a:rPr>
                <a:t>《</a:t>
              </a:r>
              <a:r>
                <a:rPr lang="zh-CN" altLang="en-US" sz="4000" b="1" dirty="0">
                  <a:solidFill>
                    <a:srgbClr val="403836"/>
                  </a:solidFill>
                  <a:cs typeface="+mn-ea"/>
                  <a:sym typeface="+mn-lt"/>
                </a:rPr>
                <a:t>综合性学习二</a:t>
              </a:r>
              <a:r>
                <a:rPr lang="en-US" altLang="zh-CN" sz="4000" b="1" dirty="0">
                  <a:solidFill>
                    <a:srgbClr val="403836"/>
                  </a:solidFill>
                  <a:cs typeface="+mn-ea"/>
                  <a:sym typeface="+mn-lt"/>
                </a:rPr>
                <a:t>》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六年级下册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第六单元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成果展示</a:t>
            </a:r>
          </a:p>
        </p:txBody>
      </p:sp>
      <p:sp>
        <p:nvSpPr>
          <p:cNvPr id="7" name="矩形 6"/>
          <p:cNvSpPr/>
          <p:nvPr/>
        </p:nvSpPr>
        <p:spPr>
          <a:xfrm>
            <a:off x="1569244" y="3543141"/>
            <a:ext cx="7993063" cy="6435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活动策划书的部分：</a:t>
            </a:r>
          </a:p>
        </p:txBody>
      </p:sp>
      <p:sp>
        <p:nvSpPr>
          <p:cNvPr id="9" name="矩形 8"/>
          <p:cNvSpPr/>
          <p:nvPr/>
        </p:nvSpPr>
        <p:spPr>
          <a:xfrm>
            <a:off x="7223125" y="2164080"/>
            <a:ext cx="2087562" cy="36347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活动名称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活动目的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活动时间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活动地点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活动分工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活动流程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形 2" descr="指向右边的反手食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550" y="2164080"/>
            <a:ext cx="663575" cy="66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形 8" descr="指向右边的反手食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550" y="2768918"/>
            <a:ext cx="663575" cy="66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形 9" descr="指向右边的反手食指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887" y="3373755"/>
            <a:ext cx="663575" cy="661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形 10" descr="指向右边的反手食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225" y="3923030"/>
            <a:ext cx="663575" cy="66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形 11" descr="指向右边的反手食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412" y="4502468"/>
            <a:ext cx="663575" cy="66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形 12" descr="指向右边的反手食指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412" y="5078730"/>
            <a:ext cx="663575" cy="661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成果展示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71" y="4447076"/>
            <a:ext cx="1911582" cy="161050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92195" y="1717455"/>
            <a:ext cx="4669790" cy="643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策划书示例：</a:t>
            </a:r>
          </a:p>
        </p:txBody>
      </p:sp>
      <p:sp>
        <p:nvSpPr>
          <p:cNvPr id="6" name="矩形 5"/>
          <p:cNvSpPr/>
          <p:nvPr/>
        </p:nvSpPr>
        <p:spPr>
          <a:xfrm>
            <a:off x="3592195" y="2377922"/>
            <a:ext cx="8810625" cy="367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毕业联欢会活动策划书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活动名称  “再见了，母校”毕业联欢会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活动目的  感恩母校，感谢师友，告别小学生活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活动时间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日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活动地点  阶梯教室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成果展示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65" y="4383128"/>
            <a:ext cx="1911582" cy="161050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52462" y="1807618"/>
            <a:ext cx="3708400" cy="6435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活动分工</a:t>
            </a:r>
          </a:p>
        </p:txBody>
      </p:sp>
      <p:sp>
        <p:nvSpPr>
          <p:cNvPr id="6" name="矩形 5"/>
          <p:cNvSpPr/>
          <p:nvPr/>
        </p:nvSpPr>
        <p:spPr>
          <a:xfrm>
            <a:off x="3497150" y="1807618"/>
            <a:ext cx="8675687" cy="4186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节目统筹：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会场布置：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道具准备：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主持与串词撰写：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秩序维护：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__________________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场地清洁：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___________________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活动报道：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成果展示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86" y="4318262"/>
            <a:ext cx="1911582" cy="161050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17039" y="2217951"/>
            <a:ext cx="3708400" cy="6435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活动流程</a:t>
            </a:r>
          </a:p>
        </p:txBody>
      </p:sp>
      <p:sp>
        <p:nvSpPr>
          <p:cNvPr id="9" name="矩形 8"/>
          <p:cNvSpPr/>
          <p:nvPr/>
        </p:nvSpPr>
        <p:spPr>
          <a:xfrm>
            <a:off x="5823904" y="1800349"/>
            <a:ext cx="3600450" cy="32573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毕业演讲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节目表演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交换毕业赠言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成果展示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86" y="4158605"/>
            <a:ext cx="1911582" cy="161050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131342" y="2574224"/>
            <a:ext cx="3708400" cy="6435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节目单示例</a:t>
            </a:r>
          </a:p>
        </p:txBody>
      </p:sp>
      <p:grpSp>
        <p:nvGrpSpPr>
          <p:cNvPr id="11" name="组合 7"/>
          <p:cNvGrpSpPr/>
          <p:nvPr/>
        </p:nvGrpSpPr>
        <p:grpSpPr>
          <a:xfrm>
            <a:off x="4401095" y="2156597"/>
            <a:ext cx="6659563" cy="3419475"/>
            <a:chOff x="1331640" y="1148270"/>
            <a:chExt cx="6660232" cy="3419430"/>
          </a:xfrm>
        </p:grpSpPr>
        <p:pic>
          <p:nvPicPr>
            <p:cNvPr id="1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1640" y="1148270"/>
              <a:ext cx="6660232" cy="34194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矩形 2"/>
            <p:cNvSpPr/>
            <p:nvPr/>
          </p:nvSpPr>
          <p:spPr>
            <a:xfrm>
              <a:off x="1619672" y="1394709"/>
              <a:ext cx="4572000" cy="31692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1.放飞梦想（师生集体诗朗诵）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2.高山流水（古筝独奏）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3.最美好的回忆（歌曲联唱）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4.孔雀舞（民族舞）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5.团结就是力量（游戏）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6.感恩的心（集体歌舞）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7.依依惜别情（诗朗诵）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8.心有灵犀猜成语（游戏）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9.谁是最可爱的人（相声）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10.老师寄语</a:t>
              </a:r>
            </a:p>
          </p:txBody>
        </p:sp>
        <p:pic>
          <p:nvPicPr>
            <p:cNvPr id="14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56339" y="1923678"/>
              <a:ext cx="2402476" cy="238321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总结拓展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71" y="4405347"/>
            <a:ext cx="1911582" cy="1610508"/>
          </a:xfrm>
          <a:prstGeom prst="rect">
            <a:avLst/>
          </a:prstGeom>
        </p:spPr>
      </p:pic>
      <p:sp>
        <p:nvSpPr>
          <p:cNvPr id="6" name="文本框 2"/>
          <p:cNvSpPr txBox="1"/>
          <p:nvPr/>
        </p:nvSpPr>
        <p:spPr>
          <a:xfrm>
            <a:off x="2858135" y="2586536"/>
            <a:ext cx="791527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哪一个（或几个）小组的活动成果给你印象最深？为什么？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谈一谈：你有什么收获？</a:t>
            </a:r>
          </a:p>
        </p:txBody>
      </p:sp>
      <p:sp>
        <p:nvSpPr>
          <p:cNvPr id="8" name="圆角矩形 2"/>
          <p:cNvSpPr/>
          <p:nvPr/>
        </p:nvSpPr>
        <p:spPr>
          <a:xfrm>
            <a:off x="2546985" y="2462076"/>
            <a:ext cx="8306435" cy="2713355"/>
          </a:xfrm>
          <a:prstGeom prst="roundRect">
            <a:avLst/>
          </a:prstGeom>
          <a:ln w="57150">
            <a:solidFill>
              <a:srgbClr val="FFA1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总结拓展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1" y="4434376"/>
            <a:ext cx="1911582" cy="1610508"/>
          </a:xfrm>
          <a:prstGeom prst="rect">
            <a:avLst/>
          </a:prstGeom>
        </p:spPr>
      </p:pic>
      <p:sp>
        <p:nvSpPr>
          <p:cNvPr id="9" name="矩形 1"/>
          <p:cNvSpPr/>
          <p:nvPr/>
        </p:nvSpPr>
        <p:spPr>
          <a:xfrm>
            <a:off x="2581910" y="2204085"/>
            <a:ext cx="763587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小学六年的生活多么令人难忘，让我们把这些美好的回忆好好珍藏。在今后的学习和生活中，珍惜每一分每一秒，用自己辛勤的汗水去浇灌成功之花！</a:t>
            </a:r>
          </a:p>
        </p:txBody>
      </p:sp>
      <p:sp>
        <p:nvSpPr>
          <p:cNvPr id="10" name="圆角矩形 2"/>
          <p:cNvSpPr/>
          <p:nvPr/>
        </p:nvSpPr>
        <p:spPr>
          <a:xfrm>
            <a:off x="2083435" y="2011680"/>
            <a:ext cx="8684895" cy="3456940"/>
          </a:xfrm>
          <a:prstGeom prst="roundRect">
            <a:avLst/>
          </a:prstGeom>
          <a:ln w="57150">
            <a:solidFill>
              <a:srgbClr val="FFA1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096000" y="1953092"/>
            <a:ext cx="5553998" cy="2200415"/>
            <a:chOff x="748441" y="2666956"/>
            <a:chExt cx="4757249" cy="2200415"/>
          </a:xfrm>
        </p:grpSpPr>
        <p:sp>
          <p:nvSpPr>
            <p:cNvPr id="7" name="文本框 6"/>
            <p:cNvSpPr txBox="1"/>
            <p:nvPr/>
          </p:nvSpPr>
          <p:spPr>
            <a:xfrm>
              <a:off x="748441" y="2666956"/>
              <a:ext cx="47572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03836"/>
                  </a:solidFill>
                  <a:effectLst/>
                  <a:uLnTx/>
                  <a:uFillTx/>
                  <a:cs typeface="+mn-ea"/>
                  <a:sym typeface="+mn-lt"/>
                </a:rPr>
                <a:t>感谢各位聆听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六年级下册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第六单元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71" y="4345476"/>
            <a:ext cx="1911582" cy="1610508"/>
          </a:xfrm>
          <a:prstGeom prst="rect">
            <a:avLst/>
          </a:prstGeom>
        </p:spPr>
      </p:pic>
      <p:sp>
        <p:nvSpPr>
          <p:cNvPr id="6" name="文本框 2"/>
          <p:cNvSpPr txBox="1"/>
          <p:nvPr/>
        </p:nvSpPr>
        <p:spPr>
          <a:xfrm>
            <a:off x="3364719" y="1824450"/>
            <a:ext cx="7839710" cy="29355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这六年，发生过多少令人激动、喜悦的事；这六年，是我们永远难忘的岁月。毕业在即，我们围绕“难忘小学生活”这个主题，开展了一次综合性学习活动，现在把你们这段时间的成果与大家一起分享，好吗？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课前导入</a:t>
            </a:r>
          </a:p>
        </p:txBody>
      </p:sp>
      <p:sp>
        <p:nvSpPr>
          <p:cNvPr id="4" name="文本框 1"/>
          <p:cNvSpPr txBox="1"/>
          <p:nvPr/>
        </p:nvSpPr>
        <p:spPr>
          <a:xfrm>
            <a:off x="3664585" y="2571115"/>
            <a:ext cx="7432675" cy="16627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难忘小学生活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成果展示与汇报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30" y="2441575"/>
            <a:ext cx="3905729" cy="431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成果展示</a:t>
            </a:r>
          </a:p>
        </p:txBody>
      </p:sp>
      <p:sp>
        <p:nvSpPr>
          <p:cNvPr id="4" name="矩形 2"/>
          <p:cNvSpPr/>
          <p:nvPr/>
        </p:nvSpPr>
        <p:spPr>
          <a:xfrm>
            <a:off x="6694170" y="1699329"/>
            <a:ext cx="2055495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活动清单</a:t>
            </a:r>
          </a:p>
        </p:txBody>
      </p:sp>
      <p:sp>
        <p:nvSpPr>
          <p:cNvPr id="5" name="矩形 4"/>
          <p:cNvSpPr/>
          <p:nvPr/>
        </p:nvSpPr>
        <p:spPr>
          <a:xfrm>
            <a:off x="3949700" y="2440940"/>
            <a:ext cx="6958330" cy="3595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1.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学写活动策划书，并按策划书策划一次毕业联欢会活动，把同学们对师友、对母校的惜别之情，通过文艺的形式表达出来。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给老师和同学写信，表达情感并送上衷心的祝福。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9" y="2340327"/>
            <a:ext cx="4086337" cy="4517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成果展示</a:t>
            </a:r>
          </a:p>
        </p:txBody>
      </p:sp>
      <p:sp>
        <p:nvSpPr>
          <p:cNvPr id="4" name="矩形 2"/>
          <p:cNvSpPr/>
          <p:nvPr/>
        </p:nvSpPr>
        <p:spPr>
          <a:xfrm>
            <a:off x="3185160" y="1727310"/>
            <a:ext cx="2055495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活动清单</a:t>
            </a:r>
          </a:p>
        </p:txBody>
      </p:sp>
      <p:sp>
        <p:nvSpPr>
          <p:cNvPr id="5" name="矩形 4"/>
          <p:cNvSpPr/>
          <p:nvPr/>
        </p:nvSpPr>
        <p:spPr>
          <a:xfrm>
            <a:off x="1181100" y="3023980"/>
            <a:ext cx="6258560" cy="3004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3.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在离校之前为母校做点事。再读一读“阅读材料”中的文章，感受他人是用怎样的方式表达对母校、老师、同学的依依惜别之情的。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0" y="25654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成果展示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97550" y="3735605"/>
            <a:ext cx="5773150" cy="6404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第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组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时间之树”组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92534" y="1211357"/>
            <a:ext cx="5168631" cy="5168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成果展示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32243" y="1728470"/>
            <a:ext cx="4652236" cy="6404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组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——“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美好回忆”组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1432243" y="2995295"/>
            <a:ext cx="8130857" cy="255403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甲同学朗读自己写的作文。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乙同学朗诵自己写给老师的诗歌。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丙同学展示以“再见了，母校”为题目的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0" y="32766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成果展示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72498" y="1754883"/>
            <a:ext cx="4652236" cy="6404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</a:t>
            </a:r>
            <a:r>
              <a:rPr lang="en-US" altLang="zh-CN" sz="3200" dirty="0">
                <a:solidFill>
                  <a:prstClr val="black"/>
                </a:solidFill>
                <a:cs typeface="+mn-ea"/>
                <a:sym typeface="+mn-lt"/>
              </a:rPr>
              <a:t>3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组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——“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书信传情”组</a:t>
            </a:r>
          </a:p>
        </p:txBody>
      </p:sp>
      <p:pic>
        <p:nvPicPr>
          <p:cNvPr id="14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346" y="3046234"/>
            <a:ext cx="4243388" cy="2555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成果展示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2" y="4726476"/>
            <a:ext cx="1911582" cy="161050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551113" y="2505710"/>
            <a:ext cx="7993063" cy="24536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凡事预则立，不预则废，为了办好一场联欢会，我们要先做好精心的策划，写一份详尽的策划书。充分考虑到活动的各个细节，然后根据分工认真准备。</a:t>
            </a:r>
          </a:p>
        </p:txBody>
      </p:sp>
      <p:sp>
        <p:nvSpPr>
          <p:cNvPr id="8" name="圆角矩形 5"/>
          <p:cNvSpPr/>
          <p:nvPr/>
        </p:nvSpPr>
        <p:spPr>
          <a:xfrm>
            <a:off x="2066925" y="2369185"/>
            <a:ext cx="8900160" cy="2961005"/>
          </a:xfrm>
          <a:prstGeom prst="roundRect">
            <a:avLst/>
          </a:prstGeom>
          <a:ln w="57150">
            <a:solidFill>
              <a:srgbClr val="FFA1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3fip1rf4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Microsoft Office PowerPoint</Application>
  <PresentationFormat>宽屏</PresentationFormat>
  <Paragraphs>96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Arial</vt:lpstr>
      <vt:lpstr>Wingdings</vt:lpstr>
      <vt:lpstr>思源黑体 CN Regular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2021-05-12T01:55:09Z</dcterms:created>
  <dcterms:modified xsi:type="dcterms:W3CDTF">2023-01-10T05:56:54Z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7B557E8197BE4E6E838B223BC622F6E6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