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6.xml" ContentType="application/vnd.openxmlformats-officedocument.presentationml.notesSlide+xml"/>
  <Override PartName="/ppt/tags/tag51.xml" ContentType="application/vnd.openxmlformats-officedocument.presentationml.tags+xml"/>
  <Override PartName="/ppt/notesSlides/notesSlide17.xml" ContentType="application/vnd.openxmlformats-officedocument.presentationml.notesSlide+xml"/>
  <Override PartName="/ppt/tags/tag52.xml" ContentType="application/vnd.openxmlformats-officedocument.presentationml.tags+xml"/>
  <Override PartName="/ppt/notesSlides/notesSlide18.xml" ContentType="application/vnd.openxmlformats-officedocument.presentationml.notesSlide+xml"/>
  <Override PartName="/ppt/tags/tag53.xml" ContentType="application/vnd.openxmlformats-officedocument.presentationml.tags+xml"/>
  <Override PartName="/ppt/notesSlides/notesSlide19.xml" ContentType="application/vnd.openxmlformats-officedocument.presentationml.notesSlide+xml"/>
  <Override PartName="/ppt/tags/tag54.xml" ContentType="application/vnd.openxmlformats-officedocument.presentationml.tags+xml"/>
  <Override PartName="/ppt/notesSlides/notesSlide20.xml" ContentType="application/vnd.openxmlformats-officedocument.presentationml.notesSlide+xml"/>
  <Override PartName="/ppt/tags/tag55.xml" ContentType="application/vnd.openxmlformats-officedocument.presentationml.tags+xml"/>
  <Override PartName="/ppt/notesSlides/notesSlide21.xml" ContentType="application/vnd.openxmlformats-officedocument.presentationml.notesSlide+xml"/>
  <Override PartName="/ppt/tags/tag5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256" r:id="rId2"/>
    <p:sldId id="258" r:id="rId3"/>
    <p:sldId id="259" r:id="rId4"/>
    <p:sldId id="260" r:id="rId5"/>
    <p:sldId id="261" r:id="rId6"/>
    <p:sldId id="262" r:id="rId7"/>
    <p:sldId id="263" r:id="rId8"/>
    <p:sldId id="264" r:id="rId9"/>
    <p:sldId id="265" r:id="rId10"/>
    <p:sldId id="267" r:id="rId11"/>
    <p:sldId id="266" r:id="rId12"/>
    <p:sldId id="268" r:id="rId13"/>
    <p:sldId id="269" r:id="rId14"/>
    <p:sldId id="271" r:id="rId15"/>
    <p:sldId id="270" r:id="rId16"/>
    <p:sldId id="272" r:id="rId17"/>
    <p:sldId id="273" r:id="rId18"/>
    <p:sldId id="274" r:id="rId19"/>
    <p:sldId id="275" r:id="rId20"/>
    <p:sldId id="276" r:id="rId21"/>
    <p:sldId id="277" r:id="rId22"/>
    <p:sldId id="278" r:id="rId23"/>
    <p:sldId id="257" r:id="rId24"/>
  </p:sldIdLst>
  <p:sldSz cx="12192000" cy="6858000"/>
  <p:notesSz cx="6858000" cy="9144000"/>
  <p:embeddedFontLst>
    <p:embeddedFont>
      <p:font typeface="微软雅黑" panose="020B0503020204020204" pitchFamily="34" charset="-122"/>
      <p:regular r:id="rId27"/>
      <p:bold r:id="rId28"/>
    </p:embeddedFont>
    <p:embeddedFont>
      <p:font typeface="Calibri" panose="020F0502020204030204" pitchFamily="34" charset="0"/>
      <p:regular r:id="rId29"/>
      <p:bold r:id="rId30"/>
      <p:italic r:id="rId31"/>
      <p:boldItalic r:id="rId32"/>
    </p:embeddedFont>
    <p:embeddedFont>
      <p:font typeface="FandolFang R" panose="02010600030101010101" charset="-122"/>
      <p:regular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501" y="1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3FDEDCED-FB40-4A20-A013-E589C7640423}"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D47FEA60-3F2B-4070-BE42-EC2ECBEEC06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47FEA60-3F2B-4070-BE42-EC2ECBEEC06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slideLayout" Target="../slideLayouts/slideLayout1.xml"/><Relationship Id="rId3" Type="http://schemas.openxmlformats.org/officeDocument/2006/relationships/tags" Target="../tags/tag36.xml"/><Relationship Id="rId21" Type="http://schemas.openxmlformats.org/officeDocument/2006/relationships/image" Target="../media/image4.png"/><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image" Target="../media/image2.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19" Type="http://schemas.openxmlformats.org/officeDocument/2006/relationships/notesSlide" Target="../notesSlides/notesSlide16.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51.xml"/><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52.xml"/><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53.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54.xml"/><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55.xml"/><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56.xml"/><Relationship Id="rId5"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5.xml"/><Relationship Id="rId7"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4.png"/><Relationship Id="rId4" Type="http://schemas.openxmlformats.org/officeDocument/2006/relationships/tags" Target="../tags/tag6.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image" Target="../media/image4.png"/><Relationship Id="rId2" Type="http://schemas.openxmlformats.org/officeDocument/2006/relationships/tags" Target="../tags/tag13.xml"/><Relationship Id="rId16" Type="http://schemas.openxmlformats.org/officeDocument/2006/relationships/image" Target="../media/image2.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notesSlide" Target="../notesSlides/notesSlide7.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567" y="-1"/>
            <a:ext cx="4587433" cy="6867415"/>
          </a:xfrm>
          <a:prstGeom prst="rect">
            <a:avLst/>
          </a:prstGeom>
        </p:spPr>
      </p:pic>
      <p:sp>
        <p:nvSpPr>
          <p:cNvPr id="6" name="矩形 5"/>
          <p:cNvSpPr/>
          <p:nvPr/>
        </p:nvSpPr>
        <p:spPr>
          <a:xfrm>
            <a:off x="0" y="-1"/>
            <a:ext cx="10891777" cy="6867415"/>
          </a:xfrm>
          <a:prstGeom prst="rect">
            <a:avLst/>
          </a:prstGeom>
          <a:gradFill>
            <a:gsLst>
              <a:gs pos="0">
                <a:schemeClr val="accent1">
                  <a:lumMod val="5000"/>
                  <a:lumOff val="95000"/>
                </a:schemeClr>
              </a:gs>
              <a:gs pos="74000">
                <a:srgbClr val="FCFDFE"/>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文本框 6"/>
          <p:cNvSpPr txBox="1"/>
          <p:nvPr/>
        </p:nvSpPr>
        <p:spPr>
          <a:xfrm>
            <a:off x="698369" y="2409258"/>
            <a:ext cx="5397631" cy="1107996"/>
          </a:xfrm>
          <a:prstGeom prst="rect">
            <a:avLst/>
          </a:prstGeom>
          <a:noFill/>
        </p:spPr>
        <p:txBody>
          <a:bodyPr wrap="none" rtlCol="0">
            <a:spAutoFit/>
          </a:bodyPr>
          <a:lstStyle/>
          <a:p>
            <a:pPr algn="ctr"/>
            <a:r>
              <a:rPr lang="en-US" altLang="zh-CN" sz="6600" b="1" i="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6600" b="1" i="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诗经二首</a:t>
            </a:r>
            <a:r>
              <a:rPr lang="en-US" altLang="zh-CN" sz="6600" b="1" i="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6600" b="1" i="1" dirty="0">
              <a:solidFill>
                <a:srgbClr val="7030A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矩形 7"/>
          <p:cNvSpPr/>
          <p:nvPr/>
        </p:nvSpPr>
        <p:spPr>
          <a:xfrm>
            <a:off x="1246249" y="3597083"/>
            <a:ext cx="4348058" cy="338554"/>
          </a:xfrm>
          <a:prstGeom prst="rect">
            <a:avLst/>
          </a:prstGeom>
        </p:spPr>
        <p:txBody>
          <a:bodyPr wrap="square">
            <a:spAutoFit/>
          </a:bodyPr>
          <a:lstStyle/>
          <a:p>
            <a:pPr algn="dist"/>
            <a:r>
              <a:rPr lang="en-US" altLang="zh-CN" sz="1600" dirty="0">
                <a:latin typeface="Arial" panose="020B0604020202020204" pitchFamily="34" charset="0"/>
                <a:ea typeface="思源黑体 CN Regular" panose="020B0500000000000000" pitchFamily="34" charset="-122"/>
                <a:sym typeface="Arial" panose="020B0604020202020204" pitchFamily="34" charset="0"/>
              </a:rPr>
              <a:t>TWO VERSES OF THE BOOK OF SONGS</a:t>
            </a:r>
          </a:p>
        </p:txBody>
      </p:sp>
      <p:sp>
        <p:nvSpPr>
          <p:cNvPr id="9" name="文本框 8"/>
          <p:cNvSpPr txBox="1"/>
          <p:nvPr/>
        </p:nvSpPr>
        <p:spPr>
          <a:xfrm>
            <a:off x="219918"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sp>
        <p:nvSpPr>
          <p:cNvPr id="12" name="文本框 11"/>
          <p:cNvSpPr txBox="1"/>
          <p:nvPr/>
        </p:nvSpPr>
        <p:spPr>
          <a:xfrm>
            <a:off x="2404700" y="4942991"/>
            <a:ext cx="1941388" cy="369330"/>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mtClean="0">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mtClean="0">
                <a:latin typeface="Arial" panose="020B0604020202020204" pitchFamily="34" charset="0"/>
                <a:ea typeface="思源黑体 CN Regular" panose="020B0500000000000000" pitchFamily="34" charset="-122"/>
                <a:cs typeface="+mn-ea"/>
                <a:sym typeface="Arial" panose="020B0604020202020204" pitchFamily="34" charset="0"/>
              </a:rPr>
              <a:t>PPT818</a:t>
            </a:r>
            <a:endParaRPr lang="en-US" altLang="zh-CN"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6295583" cy="969646"/>
            <a:chOff x="-6543" y="123221"/>
            <a:chExt cx="6295583"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5254925"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名句赏析</a:t>
              </a:r>
            </a:p>
          </p:txBody>
        </p:sp>
      </p:grpSp>
      <p:pic>
        <p:nvPicPr>
          <p:cNvPr id="16" name="图片 15"/>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12" name="文本框 11"/>
          <p:cNvSpPr txBox="1"/>
          <p:nvPr/>
        </p:nvSpPr>
        <p:spPr>
          <a:xfrm>
            <a:off x="698930" y="1638065"/>
            <a:ext cx="8193335" cy="2809615"/>
          </a:xfrm>
          <a:prstGeom prst="rect">
            <a:avLst/>
          </a:prstGeom>
          <a:noFill/>
          <a:ln>
            <a:solidFill>
              <a:srgbClr val="7030A0"/>
            </a:solidFill>
          </a:ln>
        </p:spPr>
        <p:txBody>
          <a:bodyPr wrap="square">
            <a:spAutoFit/>
          </a:bodyPr>
          <a:lstStyle/>
          <a:p>
            <a:pPr marL="0" indent="0" eaLnBrk="1" hangingPunct="1">
              <a:lnSpc>
                <a:spcPct val="150000"/>
              </a:lnSpc>
              <a:buFontTx/>
              <a:buNone/>
            </a:pPr>
            <a:r>
              <a:rPr lang="zh-CN" altLang="en-US"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0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关关雎鸠，在河之洲，窈窕淑女，君子好逑。 </a:t>
            </a:r>
          </a:p>
          <a:p>
            <a:pPr marL="0" indent="0" eaLnBrk="1" hangingPunct="1">
              <a:lnSpc>
                <a:spcPct val="150000"/>
              </a:lnSpc>
              <a:buFontTx/>
              <a:buNone/>
            </a:pPr>
            <a:r>
              <a:rPr lang="zh-CN" altLang="en-US"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p>
          <a:p>
            <a:pPr marL="0" indent="0" eaLnBrk="1" hangingPunct="1">
              <a:lnSpc>
                <a:spcPct val="150000"/>
              </a:lnSpc>
              <a:buFontTx/>
              <a:buNone/>
            </a:pPr>
            <a:r>
              <a:rPr lang="zh-CN" altLang="en-US"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雎鸠：水鸟名，即鱼鹰。传说它们情意专一。 </a:t>
            </a:r>
          </a:p>
          <a:p>
            <a:pPr marL="0" indent="0" eaLnBrk="1" hangingPunct="1">
              <a:lnSpc>
                <a:spcPct val="150000"/>
              </a:lnSpc>
              <a:buFontTx/>
              <a:buNone/>
            </a:pPr>
            <a:r>
              <a:rPr lang="zh-CN" altLang="en-US"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概括内容：发现心仪的姑娘。</a:t>
            </a:r>
          </a:p>
          <a:p>
            <a:pPr marL="0" indent="0" eaLnBrk="1" hangingPunct="1">
              <a:lnSpc>
                <a:spcPct val="150000"/>
              </a:lnSpc>
              <a:buFontTx/>
              <a:buNone/>
            </a:pPr>
            <a:r>
              <a:rPr lang="zh-CN" altLang="en-US"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文中的这位男子</a:t>
            </a:r>
            <a:r>
              <a:rPr lang="en-US" altLang="zh-CN"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在他听着鸠鸟和鸣的时候</a:t>
            </a:r>
            <a:r>
              <a:rPr lang="en-US" altLang="zh-CN"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有一个姑娘在河边采荇菜</a:t>
            </a:r>
            <a:r>
              <a:rPr lang="en-US" altLang="zh-CN"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她左右采摘荇菜的美好姿态给了他一个难忘的印象</a:t>
            </a:r>
            <a:r>
              <a:rPr lang="en-US" altLang="zh-CN"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爱慕之情油然而生。</a:t>
            </a:r>
            <a:endParaRPr lang="zh-CN" altLang="en-US" sz="20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矩形 1"/>
          <p:cNvSpPr>
            <a:spLocks noChangeArrowheads="1"/>
          </p:cNvSpPr>
          <p:nvPr>
            <p:custDataLst>
              <p:tags r:id="rId2"/>
            </p:custDataLst>
          </p:nvPr>
        </p:nvSpPr>
        <p:spPr bwMode="auto">
          <a:xfrm>
            <a:off x="698930" y="4954200"/>
            <a:ext cx="7967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由关雎和鸣起兴，渲染气氛。触景生情，由景到人。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7" dur="500"/>
                                        <p:tgtEl>
                                          <p:spTgt spid="12">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10" dur="500"/>
                                        <p:tgtEl>
                                          <p:spTgt spid="12">
                                            <p:txEl>
                                              <p:pRg st="3" end="3"/>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13" dur="500"/>
                                        <p:tgtEl>
                                          <p:spTgt spid="1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6295583" cy="969646"/>
            <a:chOff x="-6543" y="123221"/>
            <a:chExt cx="6295583"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5254925"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名句赏析</a:t>
              </a:r>
            </a:p>
          </p:txBody>
        </p:sp>
      </p:grpSp>
      <p:pic>
        <p:nvPicPr>
          <p:cNvPr id="16" name="图片 1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12" name="文本框 11"/>
          <p:cNvSpPr txBox="1"/>
          <p:nvPr/>
        </p:nvSpPr>
        <p:spPr>
          <a:xfrm>
            <a:off x="698930" y="1638065"/>
            <a:ext cx="8193335" cy="4102277"/>
          </a:xfrm>
          <a:prstGeom prst="rect">
            <a:avLst/>
          </a:prstGeom>
          <a:noFill/>
          <a:ln>
            <a:solidFill>
              <a:srgbClr val="7030A0"/>
            </a:solidFill>
          </a:ln>
        </p:spPr>
        <p:txBody>
          <a:bodyPr wrap="square">
            <a:spAutoFit/>
          </a:bodyPr>
          <a:lstStyle/>
          <a:p>
            <a:pPr marL="0" indent="0" eaLnBrk="1" hangingPunct="1">
              <a:lnSpc>
                <a:spcPct val="150000"/>
              </a:lnSpc>
              <a:buFontTx/>
              <a:buNone/>
            </a:pPr>
            <a:r>
              <a:rPr lang="zh-CN" altLang="en-US" sz="24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参差荇菜，左右流之。窈窕淑女，寤寐求之。</a:t>
            </a:r>
          </a:p>
          <a:p>
            <a:pPr marL="0" indent="0" eaLnBrk="1" hangingPunct="1">
              <a:lnSpc>
                <a:spcPct val="150000"/>
              </a:lnSpc>
              <a:buFontTx/>
              <a:buNone/>
            </a:pPr>
            <a:r>
              <a:rPr lang="zh-CN" altLang="en-US" sz="24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求之不得，寤寐思服。悠哉悠哉，辗转反侧。</a:t>
            </a:r>
          </a:p>
          <a:p>
            <a:pPr marL="0" indent="0" eaLnBrk="1" hangingPunct="1">
              <a:lnSpc>
                <a:spcPct val="150000"/>
              </a:lnSpc>
              <a:buFontTx/>
              <a:buNone/>
            </a:pPr>
            <a:endParaRPr lang="zh-CN" altLang="en-US" sz="24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marL="0" indent="0" eaLnBrk="1" hangingPunct="1">
              <a:lnSpc>
                <a:spcPct val="150000"/>
              </a:lnSpc>
              <a:buFontTx/>
              <a:buNone/>
            </a:pPr>
            <a:r>
              <a:rPr lang="zh-CN" altLang="en-US" sz="24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00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以缠绵悱恻（内心痛苦无法排遣）之情，道出男子追求未果的爱慕之心与相思之苦。日思夜想，不能须臾忘怀。白天里食不知味，无心做事，而漫漫长夜又只能躺在床上翻来覆去的苦思冥想不能成眠，这种“为爱而不得其爱，又不忘其爱”的无限情思。 </a:t>
            </a:r>
          </a:p>
          <a:p>
            <a:pPr marL="0" indent="0" eaLnBrk="1" hangingPunct="1">
              <a:lnSpc>
                <a:spcPct val="150000"/>
              </a:lnSpc>
              <a:buFontTx/>
              <a:buNone/>
            </a:pPr>
            <a:r>
              <a:rPr lang="zh-CN" altLang="en-US" sz="200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    采摘荇菜的情景，借此来隐喻君子对淑女锲而不舍的追求。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7" dur="500"/>
                                        <p:tgtEl>
                                          <p:spTgt spid="12">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10"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6295583" cy="969646"/>
            <a:chOff x="-6543" y="123221"/>
            <a:chExt cx="6295583"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5254925"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名句赏析</a:t>
              </a:r>
            </a:p>
          </p:txBody>
        </p:sp>
      </p:grpSp>
      <p:pic>
        <p:nvPicPr>
          <p:cNvPr id="16" name="图片 1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12" name="文本框 11"/>
          <p:cNvSpPr txBox="1"/>
          <p:nvPr/>
        </p:nvSpPr>
        <p:spPr>
          <a:xfrm>
            <a:off x="698930" y="1638065"/>
            <a:ext cx="8193335" cy="3086614"/>
          </a:xfrm>
          <a:prstGeom prst="rect">
            <a:avLst/>
          </a:prstGeom>
          <a:noFill/>
          <a:ln>
            <a:solidFill>
              <a:srgbClr val="7030A0"/>
            </a:solidFill>
          </a:ln>
        </p:spPr>
        <p:txBody>
          <a:bodyPr wrap="square">
            <a:spAutoFit/>
          </a:bodyPr>
          <a:lstStyle/>
          <a:p>
            <a:pPr marL="0" indent="0" eaLnBrk="1" hangingPunct="1">
              <a:lnSpc>
                <a:spcPct val="150000"/>
              </a:lnSpc>
              <a:buFontTx/>
              <a:buNone/>
            </a:pPr>
            <a:r>
              <a:rPr lang="zh-CN" altLang="en-US" sz="24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参差荇菜</a:t>
            </a:r>
            <a:r>
              <a:rPr lang="en-US" altLang="zh-CN" sz="24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左右采之。窈窕淑女，琴瑟友之。</a:t>
            </a:r>
          </a:p>
          <a:p>
            <a:pPr marL="0" indent="0" eaLnBrk="1" hangingPunct="1">
              <a:lnSpc>
                <a:spcPct val="150000"/>
              </a:lnSpc>
              <a:buFontTx/>
              <a:buNone/>
            </a:pPr>
            <a:r>
              <a:rPr lang="zh-CN" altLang="en-US" sz="24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参差荇菜</a:t>
            </a:r>
            <a:r>
              <a:rPr lang="en-US" altLang="zh-CN" sz="24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左右芼之，窈窕淑女，钟鼓乐之。</a:t>
            </a:r>
          </a:p>
          <a:p>
            <a:pPr marL="0" indent="0" eaLnBrk="1" hangingPunct="1">
              <a:lnSpc>
                <a:spcPct val="150000"/>
              </a:lnSpc>
              <a:buFontTx/>
              <a:buNone/>
            </a:pPr>
            <a:endParaRPr lang="zh-CN" altLang="en-US" sz="24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endParaRPr>
          </a:p>
          <a:p>
            <a:pPr marL="0" indent="0" eaLnBrk="1" hangingPunct="1">
              <a:lnSpc>
                <a:spcPct val="150000"/>
              </a:lnSpc>
              <a:buFontTx/>
              <a:buNone/>
            </a:pP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    表现这个情窦初开男子对采荇菜的姑娘的深切思慕</a:t>
            </a: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以至于在梦中他与心上人终于相会了</a:t>
            </a: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亲近她</a:t>
            </a: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爱慕她</a:t>
            </a:r>
            <a:r>
              <a:rPr lang="en-US" altLang="zh-CN" sz="2000" b="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b="1" dirty="0">
                <a:latin typeface="Arial" panose="020B0604020202020204" pitchFamily="34" charset="0"/>
                <a:ea typeface="思源黑体 CN Regular" panose="020B0500000000000000" pitchFamily="34" charset="-122"/>
                <a:sym typeface="Arial" panose="020B0604020202020204" pitchFamily="34" charset="0"/>
              </a:rPr>
              <a:t>为她弹琴鼓瑟，敲钟打鼓，取悦她，心中充满了欢喜之情和把她取进家门的喜悦和热闹的场面。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p:cTn id="7"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6295583" cy="969646"/>
            <a:chOff x="-6543" y="123221"/>
            <a:chExt cx="6295583"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5254925"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归纳总结</a:t>
              </a:r>
            </a:p>
          </p:txBody>
        </p:sp>
      </p:grpSp>
      <p:pic>
        <p:nvPicPr>
          <p:cNvPr id="16" name="图片 1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12" name="文本框 11"/>
          <p:cNvSpPr txBox="1"/>
          <p:nvPr/>
        </p:nvSpPr>
        <p:spPr>
          <a:xfrm>
            <a:off x="671625" y="1776191"/>
            <a:ext cx="8678750" cy="2937599"/>
          </a:xfrm>
          <a:prstGeom prst="rect">
            <a:avLst/>
          </a:prstGeom>
          <a:noFill/>
          <a:ln>
            <a:solidFill>
              <a:srgbClr val="7030A0"/>
            </a:solidFill>
          </a:ln>
        </p:spPr>
        <p:txBody>
          <a:bodyPr wrap="square">
            <a:spAutoFit/>
          </a:bodyPr>
          <a:lstStyle/>
          <a:p>
            <a:pPr marL="0" indent="0" eaLnBrk="1" hangingPunct="1">
              <a:lnSpc>
                <a:spcPct val="200000"/>
              </a:lnSpc>
              <a:buFontTx/>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这是一首爱情恋歌。</a:t>
            </a:r>
          </a:p>
          <a:p>
            <a:pPr marL="0" indent="0" eaLnBrk="1" hangingPunct="1">
              <a:lnSpc>
                <a:spcPct val="200000"/>
              </a:lnSpc>
              <a:buFontTx/>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从关雎、参差荇菜这些州上之物即景生情，从“求”这个全篇的中心到“友”“乐”二字的逐渐加深，表现了一个男子对女子的思念和追求过程，写求之不得的焦虑和梦中求得的喜悦。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520633" y="2678100"/>
            <a:ext cx="5150734" cy="1323439"/>
          </a:xfrm>
          <a:prstGeom prst="rect">
            <a:avLst/>
          </a:prstGeom>
          <a:noFill/>
        </p:spPr>
        <p:txBody>
          <a:bodyPr wrap="square">
            <a:spAutoFit/>
          </a:bodyPr>
          <a:lstStyle/>
          <a:p>
            <a:pPr algn="dist"/>
            <a:r>
              <a:rPr lang="en-US" altLang="zh-CN" sz="80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80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蒹葭</a:t>
            </a:r>
            <a:r>
              <a:rPr lang="en-US" altLang="zh-CN" sz="80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a:t>
            </a:r>
          </a:p>
        </p:txBody>
      </p:sp>
      <p:pic>
        <p:nvPicPr>
          <p:cNvPr id="18" name="图片 17"/>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6295583" cy="969646"/>
            <a:chOff x="-6543" y="123221"/>
            <a:chExt cx="6295583"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5254925"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 题目解说</a:t>
              </a:r>
            </a:p>
          </p:txBody>
        </p:sp>
      </p:grpSp>
      <p:pic>
        <p:nvPicPr>
          <p:cNvPr id="16" name="图片 1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12" name="文本框 11"/>
          <p:cNvSpPr txBox="1"/>
          <p:nvPr/>
        </p:nvSpPr>
        <p:spPr>
          <a:xfrm>
            <a:off x="671625" y="1776191"/>
            <a:ext cx="8678750" cy="2937599"/>
          </a:xfrm>
          <a:prstGeom prst="rect">
            <a:avLst/>
          </a:prstGeom>
          <a:noFill/>
          <a:ln>
            <a:solidFill>
              <a:srgbClr val="7030A0"/>
            </a:solidFill>
          </a:ln>
        </p:spPr>
        <p:txBody>
          <a:bodyPr wrap="square">
            <a:spAutoFit/>
          </a:bodyPr>
          <a:lstStyle/>
          <a:p>
            <a:pPr marL="0" indent="0" eaLnBrk="1" hangingPunct="1">
              <a:lnSpc>
                <a:spcPct val="200000"/>
              </a:lnSpc>
              <a:buFontTx/>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蒹葭</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选自十五</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国风</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的</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秦风</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，属秦国民歌。“秦风”多言车马田猎，粗犷质朴，而本诗却神韵缥缈，引人遐想</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也是一首优美的怀人诗作。</a:t>
            </a:r>
          </a:p>
          <a:p>
            <a:pPr marL="0" indent="0" eaLnBrk="1" hangingPunct="1">
              <a:lnSpc>
                <a:spcPct val="200000"/>
              </a:lnSpc>
              <a:buFontTx/>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蒹葭的意思是芦苇 ，皆生于水边。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6295583" cy="969646"/>
            <a:chOff x="-6543" y="123221"/>
            <a:chExt cx="6295583"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5254925"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 字音字形</a:t>
              </a:r>
            </a:p>
          </p:txBody>
        </p:sp>
      </p:grpSp>
      <p:pic>
        <p:nvPicPr>
          <p:cNvPr id="16" name="图片 15"/>
          <p:cNvPicPr>
            <a:picLocks noChangeAspect="1"/>
          </p:cNvPicPr>
          <p:nvPr>
            <p:custDataLst>
              <p:tags r:id="rId1"/>
            </p:custDataLst>
          </p:nvPr>
        </p:nvPicPr>
        <p:blipFill>
          <a:blip r:embed="rId20"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grpSp>
        <p:nvGrpSpPr>
          <p:cNvPr id="2" name="组合 1"/>
          <p:cNvGrpSpPr/>
          <p:nvPr/>
        </p:nvGrpSpPr>
        <p:grpSpPr>
          <a:xfrm>
            <a:off x="829463" y="1523754"/>
            <a:ext cx="9966703" cy="3332041"/>
            <a:chOff x="829464" y="1523755"/>
            <a:chExt cx="6173788" cy="2064004"/>
          </a:xfrm>
        </p:grpSpPr>
        <p:sp>
          <p:nvSpPr>
            <p:cNvPr id="17" name="Text Box 182"/>
            <p:cNvSpPr/>
            <p:nvPr>
              <p:custDataLst>
                <p:tags r:id="rId2"/>
              </p:custDataLst>
            </p:nvPr>
          </p:nvSpPr>
          <p:spPr>
            <a:xfrm>
              <a:off x="1661314" y="1563442"/>
              <a:ext cx="2232025" cy="32410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800" b="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jiān jiā  </a:t>
              </a:r>
              <a:endParaRPr lang="en-US" altLang="zh-CN" sz="2800" b="1">
                <a:solidFill>
                  <a:srgbClr val="0000FF"/>
                </a:solidFill>
                <a:ea typeface="思源黑体 CN Regular" panose="020B0500000000000000" pitchFamily="34" charset="-122"/>
                <a:sym typeface="Arial" panose="020B0604020202020204" pitchFamily="34" charset="0"/>
              </a:endParaRPr>
            </a:p>
          </p:txBody>
        </p:sp>
        <p:sp>
          <p:nvSpPr>
            <p:cNvPr id="18" name="Text Box 183"/>
            <p:cNvSpPr>
              <a:spLocks noChangeArrowheads="1"/>
            </p:cNvSpPr>
            <p:nvPr>
              <p:custDataLst>
                <p:tags r:id="rId3"/>
              </p:custDataLst>
            </p:nvPr>
          </p:nvSpPr>
          <p:spPr bwMode="auto">
            <a:xfrm>
              <a:off x="829464" y="1563442"/>
              <a:ext cx="3386138" cy="32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zh-CN" altLang="en-US" sz="2800" b="1" u="sng">
                  <a:latin typeface="Arial" panose="020B0604020202020204" pitchFamily="34" charset="0"/>
                  <a:ea typeface="思源黑体 CN Regular" panose="020B0500000000000000" pitchFamily="34" charset="-122"/>
                  <a:sym typeface="Arial" panose="020B0604020202020204" pitchFamily="34" charset="0"/>
                </a:rPr>
                <a:t>蒹葭</a:t>
              </a:r>
              <a:r>
                <a:rPr lang="zh-CN" altLang="en-US" sz="2800" b="1">
                  <a:latin typeface="Arial" panose="020B0604020202020204" pitchFamily="34" charset="0"/>
                  <a:ea typeface="思源黑体 CN Regular" panose="020B0500000000000000" pitchFamily="34" charset="-122"/>
                  <a:sym typeface="Arial" panose="020B0604020202020204" pitchFamily="34" charset="0"/>
                </a:rPr>
                <a:t> （	       ）</a:t>
              </a:r>
            </a:p>
          </p:txBody>
        </p:sp>
        <p:sp>
          <p:nvSpPr>
            <p:cNvPr id="19" name="Text Box 184"/>
            <p:cNvSpPr/>
            <p:nvPr>
              <p:custDataLst>
                <p:tags r:id="rId4"/>
              </p:custDataLst>
            </p:nvPr>
          </p:nvSpPr>
          <p:spPr>
            <a:xfrm>
              <a:off x="1661314" y="2101947"/>
              <a:ext cx="1223962" cy="32410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800" b="1" dirty="0" err="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sù</a:t>
              </a:r>
              <a:r>
                <a:rPr lang="en-US" altLang="zh-CN" sz="28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 </a:t>
              </a:r>
              <a:r>
                <a:rPr lang="en-US" altLang="zh-CN" sz="2800" b="1" dirty="0" err="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huí</a:t>
              </a:r>
              <a:r>
                <a:rPr lang="en-US" altLang="zh-CN" sz="28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 </a:t>
              </a:r>
              <a:endParaRPr lang="en-US" altLang="zh-CN" sz="2800" b="1" dirty="0">
                <a:solidFill>
                  <a:srgbClr val="0000FF"/>
                </a:solidFill>
                <a:ea typeface="思源黑体 CN Regular" panose="020B0500000000000000" pitchFamily="34" charset="-122"/>
                <a:sym typeface="Arial" panose="020B0604020202020204" pitchFamily="34" charset="0"/>
              </a:endParaRPr>
            </a:p>
          </p:txBody>
        </p:sp>
        <p:sp>
          <p:nvSpPr>
            <p:cNvPr id="20" name="Text Box 185"/>
            <p:cNvSpPr>
              <a:spLocks noChangeArrowheads="1"/>
            </p:cNvSpPr>
            <p:nvPr>
              <p:custDataLst>
                <p:tags r:id="rId5"/>
              </p:custDataLst>
            </p:nvPr>
          </p:nvSpPr>
          <p:spPr bwMode="auto">
            <a:xfrm>
              <a:off x="840808" y="2139362"/>
              <a:ext cx="2449513" cy="32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zh-CN" altLang="en-US" sz="2800" b="1" u="sng" dirty="0">
                  <a:latin typeface="Arial" panose="020B0604020202020204" pitchFamily="34" charset="0"/>
                  <a:ea typeface="思源黑体 CN Regular" panose="020B0500000000000000" pitchFamily="34" charset="-122"/>
                  <a:sym typeface="Arial" panose="020B0604020202020204" pitchFamily="34" charset="0"/>
                </a:rPr>
                <a:t>溯洄</a:t>
              </a: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 （	       ）</a:t>
              </a:r>
            </a:p>
          </p:txBody>
        </p:sp>
        <p:sp>
          <p:nvSpPr>
            <p:cNvPr id="21" name="Text Box 3"/>
            <p:cNvSpPr>
              <a:spLocks noChangeArrowheads="1"/>
            </p:cNvSpPr>
            <p:nvPr>
              <p:custDataLst>
                <p:tags r:id="rId6"/>
              </p:custDataLst>
            </p:nvPr>
          </p:nvSpPr>
          <p:spPr bwMode="auto">
            <a:xfrm>
              <a:off x="3329777" y="1523755"/>
              <a:ext cx="3673475" cy="43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60000"/>
                </a:lnSpc>
              </a:pPr>
              <a:r>
                <a:rPr lang="zh-CN" altLang="en-US" sz="2800" b="1" u="sng" dirty="0">
                  <a:latin typeface="Arial" panose="020B0604020202020204" pitchFamily="34" charset="0"/>
                  <a:ea typeface="思源黑体 CN Regular" panose="020B0500000000000000" pitchFamily="34" charset="-122"/>
                  <a:sym typeface="Arial" panose="020B0604020202020204" pitchFamily="34" charset="0"/>
                </a:rPr>
                <a:t>晞</a:t>
              </a: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 （	         ）</a:t>
              </a:r>
            </a:p>
          </p:txBody>
        </p:sp>
        <p:sp>
          <p:nvSpPr>
            <p:cNvPr id="22" name="Text Box 4"/>
            <p:cNvSpPr/>
            <p:nvPr>
              <p:custDataLst>
                <p:tags r:id="rId7"/>
              </p:custDataLst>
            </p:nvPr>
          </p:nvSpPr>
          <p:spPr>
            <a:xfrm>
              <a:off x="4064709" y="1599848"/>
              <a:ext cx="361639" cy="324104"/>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800" b="1" dirty="0" err="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xī</a:t>
              </a:r>
              <a:r>
                <a:rPr lang="en-US" altLang="zh-CN" sz="28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 </a:t>
              </a:r>
              <a:endParaRPr lang="en-US" altLang="zh-CN" sz="2800" b="1" dirty="0">
                <a:solidFill>
                  <a:srgbClr val="0000FF"/>
                </a:solidFill>
                <a:ea typeface="思源黑体 CN Regular" panose="020B0500000000000000" pitchFamily="34" charset="-122"/>
                <a:sym typeface="Arial" panose="020B0604020202020204" pitchFamily="34" charset="0"/>
              </a:endParaRPr>
            </a:p>
          </p:txBody>
        </p:sp>
        <p:sp>
          <p:nvSpPr>
            <p:cNvPr id="23" name="Text Box 5"/>
            <p:cNvSpPr>
              <a:spLocks noChangeArrowheads="1"/>
            </p:cNvSpPr>
            <p:nvPr>
              <p:custDataLst>
                <p:tags r:id="rId8"/>
              </p:custDataLst>
            </p:nvPr>
          </p:nvSpPr>
          <p:spPr bwMode="auto">
            <a:xfrm>
              <a:off x="3331364" y="2165105"/>
              <a:ext cx="3529013" cy="32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湄 （          ）</a:t>
              </a:r>
            </a:p>
          </p:txBody>
        </p:sp>
        <p:sp>
          <p:nvSpPr>
            <p:cNvPr id="24" name="Text Box 6"/>
            <p:cNvSpPr>
              <a:spLocks noChangeArrowheads="1"/>
            </p:cNvSpPr>
            <p:nvPr>
              <p:custDataLst>
                <p:tags r:id="rId9"/>
              </p:custDataLst>
            </p:nvPr>
          </p:nvSpPr>
          <p:spPr bwMode="auto">
            <a:xfrm>
              <a:off x="3290089" y="2571505"/>
              <a:ext cx="3455988" cy="43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60000"/>
                </a:lnSpc>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坻 （         ）</a:t>
              </a:r>
            </a:p>
          </p:txBody>
        </p:sp>
        <p:sp>
          <p:nvSpPr>
            <p:cNvPr id="25" name="Text Box 7"/>
            <p:cNvSpPr/>
            <p:nvPr>
              <p:custDataLst>
                <p:tags r:id="rId10"/>
              </p:custDataLst>
            </p:nvPr>
          </p:nvSpPr>
          <p:spPr>
            <a:xfrm>
              <a:off x="3993118" y="2133354"/>
              <a:ext cx="1800225" cy="32410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800" b="1" dirty="0" err="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méi</a:t>
              </a:r>
              <a:endParaRPr lang="en-US" altLang="zh-CN" sz="2800" b="1" dirty="0">
                <a:solidFill>
                  <a:srgbClr val="0000FF"/>
                </a:solidFill>
                <a:ea typeface="思源黑体 CN Regular" panose="020B0500000000000000" pitchFamily="34" charset="-122"/>
                <a:sym typeface="Arial" panose="020B0604020202020204" pitchFamily="34" charset="0"/>
              </a:endParaRPr>
            </a:p>
          </p:txBody>
        </p:sp>
        <p:sp>
          <p:nvSpPr>
            <p:cNvPr id="26" name="Text Box 8"/>
            <p:cNvSpPr/>
            <p:nvPr>
              <p:custDataLst>
                <p:tags r:id="rId11"/>
              </p:custDataLst>
            </p:nvPr>
          </p:nvSpPr>
          <p:spPr>
            <a:xfrm>
              <a:off x="1410489" y="2677867"/>
              <a:ext cx="936625" cy="32410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800" b="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jī  </a:t>
              </a:r>
              <a:endParaRPr lang="en-US" altLang="zh-CN" sz="2800" b="1">
                <a:solidFill>
                  <a:srgbClr val="0000FF"/>
                </a:solidFill>
                <a:ea typeface="思源黑体 CN Regular" panose="020B0500000000000000" pitchFamily="34" charset="-122"/>
                <a:sym typeface="Arial" panose="020B0604020202020204" pitchFamily="34" charset="0"/>
              </a:endParaRPr>
            </a:p>
          </p:txBody>
        </p:sp>
        <p:sp>
          <p:nvSpPr>
            <p:cNvPr id="27" name="Text Box 9"/>
            <p:cNvSpPr/>
            <p:nvPr>
              <p:custDataLst>
                <p:tags r:id="rId12"/>
              </p:custDataLst>
            </p:nvPr>
          </p:nvSpPr>
          <p:spPr>
            <a:xfrm>
              <a:off x="3942552" y="2663580"/>
              <a:ext cx="1512887" cy="32410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800" b="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chí</a:t>
              </a:r>
              <a:r>
                <a:rPr lang="en-US" altLang="zh-CN" sz="2800" b="1">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  </a:t>
              </a:r>
              <a:endParaRPr lang="en-US" altLang="zh-CN" sz="2800" b="1">
                <a:ea typeface="思源黑体 CN Regular" panose="020B0500000000000000" pitchFamily="34" charset="-122"/>
                <a:sym typeface="Arial" panose="020B0604020202020204" pitchFamily="34" charset="0"/>
              </a:endParaRPr>
            </a:p>
          </p:txBody>
        </p:sp>
        <p:sp>
          <p:nvSpPr>
            <p:cNvPr id="28" name="Text Box 10"/>
            <p:cNvSpPr/>
            <p:nvPr>
              <p:custDataLst>
                <p:tags r:id="rId13"/>
              </p:custDataLst>
            </p:nvPr>
          </p:nvSpPr>
          <p:spPr>
            <a:xfrm>
              <a:off x="1442239" y="3263655"/>
              <a:ext cx="1223963" cy="32410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800" b="1" dirty="0" err="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sì</a:t>
              </a:r>
              <a:r>
                <a:rPr lang="en-US" altLang="zh-CN" sz="28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  </a:t>
              </a:r>
              <a:endParaRPr lang="en-US" altLang="zh-CN" sz="2800" b="1" dirty="0">
                <a:solidFill>
                  <a:srgbClr val="0000FF"/>
                </a:solidFill>
                <a:ea typeface="思源黑体 CN Regular" panose="020B0500000000000000" pitchFamily="34" charset="-122"/>
                <a:sym typeface="Arial" panose="020B0604020202020204" pitchFamily="34" charset="0"/>
              </a:endParaRPr>
            </a:p>
          </p:txBody>
        </p:sp>
        <p:sp>
          <p:nvSpPr>
            <p:cNvPr id="29" name="Text Box 11"/>
            <p:cNvSpPr>
              <a:spLocks noChangeArrowheads="1"/>
            </p:cNvSpPr>
            <p:nvPr>
              <p:custDataLst>
                <p:tags r:id="rId14"/>
              </p:custDataLst>
            </p:nvPr>
          </p:nvSpPr>
          <p:spPr bwMode="auto">
            <a:xfrm>
              <a:off x="838989" y="2703267"/>
              <a:ext cx="1911350" cy="32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跻（       ）</a:t>
              </a:r>
            </a:p>
          </p:txBody>
        </p:sp>
        <p:sp>
          <p:nvSpPr>
            <p:cNvPr id="30" name="Text Box 12"/>
            <p:cNvSpPr>
              <a:spLocks noChangeArrowheads="1"/>
            </p:cNvSpPr>
            <p:nvPr>
              <p:custDataLst>
                <p:tags r:id="rId15"/>
              </p:custDataLst>
            </p:nvPr>
          </p:nvSpPr>
          <p:spPr bwMode="auto">
            <a:xfrm>
              <a:off x="838989" y="3263655"/>
              <a:ext cx="3386138" cy="32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涘（       ）</a:t>
              </a:r>
            </a:p>
          </p:txBody>
        </p:sp>
        <p:sp>
          <p:nvSpPr>
            <p:cNvPr id="31" name="Text Box 28"/>
            <p:cNvSpPr/>
            <p:nvPr>
              <p:custDataLst>
                <p:tags r:id="rId16"/>
              </p:custDataLst>
            </p:nvPr>
          </p:nvSpPr>
          <p:spPr>
            <a:xfrm>
              <a:off x="3942552" y="3263655"/>
              <a:ext cx="1223962" cy="324104"/>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800" b="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zhǐ  </a:t>
              </a:r>
              <a:endParaRPr lang="en-US" altLang="zh-CN" sz="2800" b="1">
                <a:solidFill>
                  <a:srgbClr val="0000FF"/>
                </a:solidFill>
                <a:ea typeface="思源黑体 CN Regular" panose="020B0500000000000000" pitchFamily="34" charset="-122"/>
                <a:sym typeface="Arial" panose="020B0604020202020204" pitchFamily="34" charset="0"/>
              </a:endParaRPr>
            </a:p>
          </p:txBody>
        </p:sp>
        <p:sp>
          <p:nvSpPr>
            <p:cNvPr id="32" name="Text Box 29"/>
            <p:cNvSpPr>
              <a:spLocks noChangeArrowheads="1"/>
            </p:cNvSpPr>
            <p:nvPr>
              <p:custDataLst>
                <p:tags r:id="rId17"/>
              </p:custDataLst>
            </p:nvPr>
          </p:nvSpPr>
          <p:spPr bwMode="auto">
            <a:xfrm>
              <a:off x="3290089" y="3263655"/>
              <a:ext cx="3386138" cy="32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zh-CN" altLang="en-US" sz="2800" b="1" dirty="0">
                  <a:latin typeface="Arial" panose="020B0604020202020204" pitchFamily="34" charset="0"/>
                  <a:ea typeface="思源黑体 CN Regular" panose="020B0500000000000000" pitchFamily="34" charset="-122"/>
                  <a:sym typeface="Arial" panose="020B0604020202020204" pitchFamily="34" charset="0"/>
                </a:rPr>
                <a:t>沚 （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6295583" cy="969646"/>
            <a:chOff x="-6543" y="123221"/>
            <a:chExt cx="6295583"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5254925"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结合注释了解大意</a:t>
              </a:r>
            </a:p>
          </p:txBody>
        </p:sp>
      </p:grpSp>
      <p:pic>
        <p:nvPicPr>
          <p:cNvPr id="16" name="图片 1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33" name="文本框 32"/>
          <p:cNvSpPr txBox="1"/>
          <p:nvPr/>
        </p:nvSpPr>
        <p:spPr>
          <a:xfrm>
            <a:off x="671625" y="1581763"/>
            <a:ext cx="8678750" cy="3694473"/>
          </a:xfrm>
          <a:prstGeom prst="rect">
            <a:avLst/>
          </a:prstGeom>
          <a:noFill/>
          <a:ln>
            <a:solidFill>
              <a:srgbClr val="7030A0"/>
            </a:solidFill>
          </a:ln>
        </p:spPr>
        <p:txBody>
          <a:bodyPr wrap="square">
            <a:spAutoFit/>
          </a:bodyPr>
          <a:lstStyle/>
          <a:p>
            <a:pPr marL="0" indent="0" eaLnBrk="1" hangingPunct="1">
              <a:lnSpc>
                <a:spcPct val="200000"/>
              </a:lnSpc>
              <a:buFontTx/>
              <a:buNone/>
            </a:pPr>
            <a:r>
              <a:rPr lang="zh-CN" altLang="en-US" sz="2000"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蒹葭苍苍，白露为霜。所谓伊人，在水一方。</a:t>
            </a:r>
          </a:p>
          <a:p>
            <a:pPr marL="0" indent="0" eaLnBrk="1" hangingPunct="1">
              <a:lnSpc>
                <a:spcPct val="200000"/>
              </a:lnSpc>
              <a:buFontTx/>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河边芦苇青苍苍，秋深露水结成霜。 意中之人在何处？就在河水那一方。</a:t>
            </a:r>
          </a:p>
          <a:p>
            <a:pPr marL="0" indent="0" eaLnBrk="1" hangingPunct="1">
              <a:lnSpc>
                <a:spcPct val="200000"/>
              </a:lnSpc>
              <a:buFontTx/>
              <a:buNone/>
            </a:pPr>
            <a:r>
              <a:rPr lang="zh-CN" altLang="en-US" sz="2000"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溯洄从之，道阻且长。溯游从之，宛在水中央。</a:t>
            </a:r>
          </a:p>
          <a:p>
            <a:pPr marL="0" indent="0" eaLnBrk="1" hangingPunct="1">
              <a:lnSpc>
                <a:spcPct val="200000"/>
              </a:lnSpc>
              <a:buFontTx/>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逆着流水去找她，道路险阻又太长。 顺着流水去找她，仿佛在那水中央。</a:t>
            </a:r>
          </a:p>
          <a:p>
            <a:pPr marL="0" indent="0" eaLnBrk="1" hangingPunct="1">
              <a:lnSpc>
                <a:spcPct val="200000"/>
              </a:lnSpc>
              <a:buFontTx/>
              <a:buNone/>
            </a:pPr>
            <a:r>
              <a:rPr lang="zh-CN" altLang="en-US" sz="2000"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蒹葭萋萋，白露未晞。所谓伊人，在水之湄。</a:t>
            </a:r>
          </a:p>
          <a:p>
            <a:pPr marL="0" indent="0" eaLnBrk="1" hangingPunct="1">
              <a:lnSpc>
                <a:spcPct val="200000"/>
              </a:lnSpc>
              <a:buFontTx/>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河边芦苇密又繁，清晨露水未曾干。 意中之人在何处</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就在河岸那一边。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6295583" cy="969646"/>
            <a:chOff x="-6543" y="123221"/>
            <a:chExt cx="6295583"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5254925"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结合注释了解大意</a:t>
              </a:r>
            </a:p>
          </p:txBody>
        </p:sp>
      </p:grpSp>
      <p:pic>
        <p:nvPicPr>
          <p:cNvPr id="16" name="图片 1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33" name="文本框 32"/>
          <p:cNvSpPr txBox="1"/>
          <p:nvPr/>
        </p:nvSpPr>
        <p:spPr>
          <a:xfrm>
            <a:off x="671625" y="1581763"/>
            <a:ext cx="8678750" cy="3694473"/>
          </a:xfrm>
          <a:prstGeom prst="rect">
            <a:avLst/>
          </a:prstGeom>
          <a:noFill/>
          <a:ln>
            <a:solidFill>
              <a:srgbClr val="7030A0"/>
            </a:solidFill>
          </a:ln>
        </p:spPr>
        <p:txBody>
          <a:bodyPr wrap="square">
            <a:spAutoFit/>
          </a:bodyPr>
          <a:lstStyle/>
          <a:p>
            <a:pPr marL="0" indent="0" eaLnBrk="1" hangingPunct="1">
              <a:lnSpc>
                <a:spcPct val="200000"/>
              </a:lnSpc>
              <a:buFontTx/>
              <a:buNone/>
            </a:pPr>
            <a:r>
              <a:rPr lang="zh-CN" altLang="en-US" sz="2000"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溯洄从之，道阻且跻。溯游从之，宛在水中坻。</a:t>
            </a:r>
          </a:p>
          <a:p>
            <a:pPr marL="0" indent="0" eaLnBrk="1" hangingPunct="1">
              <a:lnSpc>
                <a:spcPct val="200000"/>
              </a:lnSpc>
              <a:buFontTx/>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逆着流水去找她，道路险阻攀登难。 顺着流水去找她，仿佛就在水中滩。</a:t>
            </a:r>
          </a:p>
          <a:p>
            <a:pPr marL="0" indent="0" eaLnBrk="1" hangingPunct="1">
              <a:lnSpc>
                <a:spcPct val="200000"/>
              </a:lnSpc>
              <a:buFontTx/>
              <a:buNone/>
            </a:pPr>
            <a:r>
              <a:rPr lang="zh-CN" altLang="en-US" sz="2000"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蒹葭采采，白露未已。所谓伊人，在水之涘。</a:t>
            </a:r>
          </a:p>
          <a:p>
            <a:pPr marL="0" indent="0" eaLnBrk="1" hangingPunct="1">
              <a:lnSpc>
                <a:spcPct val="200000"/>
              </a:lnSpc>
              <a:buFontTx/>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河边芦苇密稠稠，早晨露水未全收。 意中之人在何处</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就在水边那一头。</a:t>
            </a:r>
          </a:p>
          <a:p>
            <a:pPr marL="0" indent="0" eaLnBrk="1" hangingPunct="1">
              <a:lnSpc>
                <a:spcPct val="200000"/>
              </a:lnSpc>
              <a:buFontTx/>
              <a:buNone/>
            </a:pPr>
            <a:r>
              <a:rPr lang="zh-CN" altLang="en-US" sz="2000"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溯洄从之，道阻且右。溯游从之，宛在水中沚。</a:t>
            </a:r>
          </a:p>
          <a:p>
            <a:pPr marL="0" indent="0" eaLnBrk="1" hangingPunct="1">
              <a:lnSpc>
                <a:spcPct val="200000"/>
              </a:lnSpc>
              <a:buFontTx/>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逆着流水去找她，道路险阻曲难求。 顺着流水去找她，仿佛就在水中洲。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6295583" cy="969646"/>
            <a:chOff x="-6543" y="123221"/>
            <a:chExt cx="6295583"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5254925"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16" name="图片 1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33" name="文本框 32"/>
          <p:cNvSpPr txBox="1"/>
          <p:nvPr/>
        </p:nvSpPr>
        <p:spPr>
          <a:xfrm>
            <a:off x="698930" y="2356033"/>
            <a:ext cx="8678750" cy="2937599"/>
          </a:xfrm>
          <a:prstGeom prst="rect">
            <a:avLst/>
          </a:prstGeom>
          <a:noFill/>
          <a:ln>
            <a:solidFill>
              <a:srgbClr val="7030A0"/>
            </a:solidFill>
          </a:ln>
        </p:spPr>
        <p:txBody>
          <a:bodyPr wrap="square">
            <a:spAutoFit/>
          </a:bodyPr>
          <a:lstStyle/>
          <a:p>
            <a:pPr marL="0" indent="0" eaLnBrk="1" hangingPunct="1">
              <a:lnSpc>
                <a:spcPct val="200000"/>
              </a:lnSpc>
              <a:buFontTx/>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一、蒹葭、霜露、秋水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萧瑟的秋景（渲染凄清、落寞气氛，烘托主人公的惆怅之情）</a:t>
            </a:r>
          </a:p>
          <a:p>
            <a:pPr marL="0" indent="0" eaLnBrk="1" hangingPunct="1">
              <a:lnSpc>
                <a:spcPct val="200000"/>
              </a:lnSpc>
              <a:buFontTx/>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二、伊人在水中央</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可望不可即</a:t>
            </a:r>
          </a:p>
          <a:p>
            <a:pPr marL="0" indent="0" eaLnBrk="1" hangingPunct="1">
              <a:lnSpc>
                <a:spcPct val="200000"/>
              </a:lnSpc>
              <a:buFontTx/>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三、上下求索的青年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执著追求</a:t>
            </a:r>
          </a:p>
        </p:txBody>
      </p:sp>
      <p:sp>
        <p:nvSpPr>
          <p:cNvPr id="12" name="文本框 11"/>
          <p:cNvSpPr txBox="1"/>
          <p:nvPr/>
        </p:nvSpPr>
        <p:spPr>
          <a:xfrm>
            <a:off x="698930" y="1463948"/>
            <a:ext cx="5022696" cy="461665"/>
          </a:xfrm>
          <a:prstGeom prst="rect">
            <a:avLst/>
          </a:prstGeom>
          <a:solidFill>
            <a:srgbClr val="7030A0"/>
          </a:solidFill>
        </p:spPr>
        <p:txBody>
          <a:bodyPr wrap="square" anchor="ctr">
            <a:spAutoFit/>
          </a:bodyPr>
          <a:lstStyle/>
          <a:p>
            <a:pPr>
              <a:spcBef>
                <a:spcPct val="20000"/>
              </a:spcBef>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诗中描写了哪些意象？特点是什么？</a:t>
            </a:r>
            <a:endPar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4105575" cy="969646"/>
            <a:chOff x="-6543" y="123221"/>
            <a:chExt cx="4105575"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作者介绍</a:t>
              </a:r>
            </a:p>
          </p:txBody>
        </p:sp>
      </p:grpSp>
      <p:pic>
        <p:nvPicPr>
          <p:cNvPr id="16" name="图片 15"/>
          <p:cNvPicPr>
            <a:picLocks noChangeAspect="1"/>
          </p:cNvPicPr>
          <p:nvPr>
            <p:custDataLst>
              <p:tags r:id="rId1"/>
            </p:custDataLst>
          </p:nvPr>
        </p:nvPicPr>
        <p:blipFill>
          <a:blip r:embed="rId5"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7" name="内容占位符 1"/>
          <p:cNvSpPr txBox="1">
            <a:spLocks noChangeArrowheads="1"/>
          </p:cNvSpPr>
          <p:nvPr>
            <p:custDataLst>
              <p:tags r:id="rId2"/>
            </p:custDataLst>
          </p:nvPr>
        </p:nvSpPr>
        <p:spPr>
          <a:xfrm>
            <a:off x="698930" y="1638065"/>
            <a:ext cx="10800232" cy="2113103"/>
          </a:xfrm>
          <a:prstGeom prst="rect">
            <a:avLst/>
          </a:prstGeom>
          <a:ln w="9525" algn="ctr">
            <a:no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诗经</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是中国最早的诗歌总集。它收录了从西周初年（公元前</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11</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世纪）到春秋中叶（公元前</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6</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世纪）大约五百年的诗歌，共有诗歌</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305</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篇。先秦称为</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诗</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，汉时尊为经典，始称</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诗经</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，分为风、雅、颂三部分。</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诗经</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从不同侧面广泛的反应了</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2500</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年前漫长历史时期的社会风貌，有厌战思家的，妻子怀念征人的，有以爱情为题材的，有表现劳动的等。</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诗经</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的表现手法有赋、比、兴。风、雅、颂、赋、比、兴合称</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诗经</a:t>
            </a:r>
            <a:r>
              <a:rPr lang="en-US" altLang="zh-CN" sz="18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的“六义”。</a:t>
            </a:r>
          </a:p>
        </p:txBody>
      </p:sp>
      <p:pic>
        <p:nvPicPr>
          <p:cNvPr id="3" name="图片 2"/>
          <p:cNvPicPr>
            <a:picLocks noChangeAspect="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310751" y="3429000"/>
            <a:ext cx="4182319" cy="2741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6295583" cy="969646"/>
            <a:chOff x="-6543" y="123221"/>
            <a:chExt cx="6295583"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5254925"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16" name="图片 1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33" name="文本框 32"/>
          <p:cNvSpPr txBox="1"/>
          <p:nvPr/>
        </p:nvSpPr>
        <p:spPr>
          <a:xfrm>
            <a:off x="698930" y="2356033"/>
            <a:ext cx="8678750" cy="1460272"/>
          </a:xfrm>
          <a:prstGeom prst="rect">
            <a:avLst/>
          </a:prstGeom>
          <a:noFill/>
          <a:ln>
            <a:solidFill>
              <a:srgbClr val="7030A0"/>
            </a:solidFill>
          </a:ln>
        </p:spPr>
        <p:txBody>
          <a:bodyPr wrap="square">
            <a:spAutoFit/>
          </a:bodyPr>
          <a:lstStyle/>
          <a:p>
            <a:pPr marL="0" indent="0" eaLnBrk="1" hangingPunct="1">
              <a:lnSpc>
                <a:spcPct val="200000"/>
              </a:lnSpc>
              <a:buFontTx/>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芦苇的特点是纤细修长，柔而坚韧，诗人对“伊人”的情感不正是柔情似水而又坚贞不渝的吗。 </a:t>
            </a:r>
          </a:p>
        </p:txBody>
      </p:sp>
      <p:sp>
        <p:nvSpPr>
          <p:cNvPr id="12" name="文本框 11"/>
          <p:cNvSpPr txBox="1"/>
          <p:nvPr/>
        </p:nvSpPr>
        <p:spPr>
          <a:xfrm>
            <a:off x="698930" y="1463948"/>
            <a:ext cx="2816430" cy="461665"/>
          </a:xfrm>
          <a:prstGeom prst="rect">
            <a:avLst/>
          </a:prstGeom>
          <a:solidFill>
            <a:srgbClr val="7030A0"/>
          </a:solidFill>
        </p:spPr>
        <p:txBody>
          <a:bodyPr wrap="square" anchor="ctr">
            <a:spAutoFit/>
          </a:bodyPr>
          <a:lstStyle/>
          <a:p>
            <a:pPr>
              <a:spcBef>
                <a:spcPct val="20000"/>
              </a:spcBef>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为什么选择蒹葭？</a:t>
            </a:r>
            <a:endPar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6295583" cy="969646"/>
            <a:chOff x="-6543" y="123221"/>
            <a:chExt cx="6295583"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5254925"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16" name="图片 1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33" name="文本框 32"/>
          <p:cNvSpPr txBox="1"/>
          <p:nvPr/>
        </p:nvSpPr>
        <p:spPr>
          <a:xfrm>
            <a:off x="698930" y="2737020"/>
            <a:ext cx="8932750" cy="721608"/>
          </a:xfrm>
          <a:prstGeom prst="rect">
            <a:avLst/>
          </a:prstGeom>
          <a:noFill/>
          <a:ln>
            <a:solidFill>
              <a:srgbClr val="7030A0"/>
            </a:solidFill>
          </a:ln>
        </p:spPr>
        <p:txBody>
          <a:bodyPr wrap="square">
            <a:spAutoFit/>
          </a:bodyPr>
          <a:lstStyle/>
          <a:p>
            <a:pPr marL="0" indent="0" eaLnBrk="1" hangingPunct="1">
              <a:lnSpc>
                <a:spcPct val="200000"/>
              </a:lnSpc>
              <a:buFontTx/>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为自己的理想目标而上下求索，不怕艰难险阻，矢志不渝的青年。</a:t>
            </a:r>
          </a:p>
        </p:txBody>
      </p:sp>
      <p:sp>
        <p:nvSpPr>
          <p:cNvPr id="12" name="文本框 11"/>
          <p:cNvSpPr txBox="1"/>
          <p:nvPr/>
        </p:nvSpPr>
        <p:spPr>
          <a:xfrm>
            <a:off x="698930" y="1463948"/>
            <a:ext cx="4381070" cy="461665"/>
          </a:xfrm>
          <a:prstGeom prst="rect">
            <a:avLst/>
          </a:prstGeom>
          <a:solidFill>
            <a:srgbClr val="7030A0"/>
          </a:solidFill>
        </p:spPr>
        <p:txBody>
          <a:bodyPr wrap="square" anchor="ctr">
            <a:spAutoFit/>
          </a:bodyPr>
          <a:lstStyle/>
          <a:p>
            <a:pPr>
              <a:spcBef>
                <a:spcPct val="20000"/>
              </a:spcBef>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诗的主人公是怎样一个形象？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6295583" cy="969646"/>
            <a:chOff x="-6543" y="123221"/>
            <a:chExt cx="6295583"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5254925"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归纳总结</a:t>
              </a:r>
            </a:p>
          </p:txBody>
        </p:sp>
      </p:grpSp>
      <p:pic>
        <p:nvPicPr>
          <p:cNvPr id="16" name="图片 1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33" name="文本框 32"/>
          <p:cNvSpPr txBox="1"/>
          <p:nvPr/>
        </p:nvSpPr>
        <p:spPr>
          <a:xfrm>
            <a:off x="698930" y="1638065"/>
            <a:ext cx="9816670" cy="2809615"/>
          </a:xfrm>
          <a:prstGeom prst="rect">
            <a:avLst/>
          </a:prstGeom>
          <a:noFill/>
          <a:ln>
            <a:solidFill>
              <a:srgbClr val="7030A0"/>
            </a:solidFill>
          </a:ln>
        </p:spPr>
        <p:txBody>
          <a:bodyPr wrap="square">
            <a:spAutoFit/>
          </a:bodyPr>
          <a:lstStyle/>
          <a:p>
            <a:pPr marL="0" indent="0" eaLnBrk="1" hangingPunct="1">
              <a:lnSpc>
                <a:spcPct val="150000"/>
              </a:lnSpc>
              <a:buFontTx/>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诗以清秋为背景，抒发了诗人企慕和怅然若失的情感，揭示了人类永存的企慕情感。 </a:t>
            </a:r>
          </a:p>
          <a:p>
            <a:pPr marL="0" indent="0" eaLnBrk="1" hangingPunct="1">
              <a:lnSpc>
                <a:spcPct val="150000"/>
              </a:lnSpc>
              <a:buFontTx/>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“在水一方”揭示了人类现实与理想的距离。</a:t>
            </a:r>
          </a:p>
          <a:p>
            <a:pPr marL="0" indent="0" eaLnBrk="1" hangingPunct="1">
              <a:lnSpc>
                <a:spcPct val="150000"/>
              </a:lnSpc>
              <a:buFontTx/>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“溯洄从之，道阻且长”是寻求理想的艰难长途。</a:t>
            </a:r>
          </a:p>
          <a:p>
            <a:pPr marL="0" indent="0" eaLnBrk="1" hangingPunct="1">
              <a:lnSpc>
                <a:spcPct val="150000"/>
              </a:lnSpc>
              <a:buFontTx/>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“伊人”之境让我们感到希望与理想乃是一个若有若无、可望不可及的影子。</a:t>
            </a:r>
          </a:p>
          <a:p>
            <a:pPr marL="0" indent="0" eaLnBrk="1" hangingPunct="1">
              <a:lnSpc>
                <a:spcPct val="150000"/>
              </a:lnSpc>
              <a:buFontTx/>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诗篇从哲学的高度反映了人类理想追求与个体生命短促的矛盾引起的困惑，</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a:p>
            <a:pPr marL="0" indent="0" eaLnBrk="1" hangingPunct="1">
              <a:lnSpc>
                <a:spcPct val="150000"/>
              </a:lnSpc>
              <a:buFontTx/>
              <a:buNone/>
            </a:pP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反映了人类对完美境界永无止境的追求。</a:t>
            </a:r>
          </a:p>
        </p:txBody>
      </p: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567" y="-1"/>
            <a:ext cx="4587433" cy="6867415"/>
          </a:xfrm>
          <a:prstGeom prst="rect">
            <a:avLst/>
          </a:prstGeom>
        </p:spPr>
      </p:pic>
      <p:sp>
        <p:nvSpPr>
          <p:cNvPr id="6" name="矩形 5"/>
          <p:cNvSpPr/>
          <p:nvPr/>
        </p:nvSpPr>
        <p:spPr>
          <a:xfrm>
            <a:off x="0" y="-1"/>
            <a:ext cx="10891777" cy="6867415"/>
          </a:xfrm>
          <a:prstGeom prst="rect">
            <a:avLst/>
          </a:prstGeom>
          <a:gradFill>
            <a:gsLst>
              <a:gs pos="0">
                <a:schemeClr val="accent1">
                  <a:lumMod val="5000"/>
                  <a:lumOff val="95000"/>
                </a:schemeClr>
              </a:gs>
              <a:gs pos="74000">
                <a:srgbClr val="FCFDFE"/>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文本框 6"/>
          <p:cNvSpPr txBox="1"/>
          <p:nvPr/>
        </p:nvSpPr>
        <p:spPr>
          <a:xfrm>
            <a:off x="813784" y="2559149"/>
            <a:ext cx="5166799" cy="923330"/>
          </a:xfrm>
          <a:prstGeom prst="rect">
            <a:avLst/>
          </a:prstGeom>
          <a:noFill/>
        </p:spPr>
        <p:txBody>
          <a:bodyPr wrap="none" rtlCol="0">
            <a:spAutoFit/>
          </a:bodyPr>
          <a:lstStyle/>
          <a:p>
            <a:pPr algn="ctr"/>
            <a:r>
              <a:rPr lang="zh-CN" altLang="en-US" sz="5400" b="1" i="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感谢各位的聆听</a:t>
            </a:r>
          </a:p>
        </p:txBody>
      </p:sp>
      <p:sp>
        <p:nvSpPr>
          <p:cNvPr id="8" name="矩形 7"/>
          <p:cNvSpPr/>
          <p:nvPr/>
        </p:nvSpPr>
        <p:spPr>
          <a:xfrm>
            <a:off x="1246249" y="3597083"/>
            <a:ext cx="4348058" cy="338554"/>
          </a:xfrm>
          <a:prstGeom prst="rect">
            <a:avLst/>
          </a:prstGeom>
        </p:spPr>
        <p:txBody>
          <a:bodyPr wrap="square">
            <a:spAutoFit/>
          </a:bodyPr>
          <a:lstStyle/>
          <a:p>
            <a:pPr algn="dist"/>
            <a:r>
              <a:rPr lang="en-US" altLang="zh-CN" sz="1600" dirty="0">
                <a:latin typeface="Arial" panose="020B0604020202020204" pitchFamily="34" charset="0"/>
                <a:ea typeface="思源黑体 CN Regular" panose="020B0500000000000000" pitchFamily="34" charset="-122"/>
                <a:sym typeface="Arial" panose="020B0604020202020204" pitchFamily="34" charset="0"/>
              </a:rPr>
              <a:t>TWO VERSES OF THE BOOK OF SONGS</a:t>
            </a:r>
          </a:p>
        </p:txBody>
      </p:sp>
      <p:sp>
        <p:nvSpPr>
          <p:cNvPr id="9" name="文本框 8"/>
          <p:cNvSpPr txBox="1"/>
          <p:nvPr/>
        </p:nvSpPr>
        <p:spPr>
          <a:xfrm>
            <a:off x="219918"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sp>
        <p:nvSpPr>
          <p:cNvPr id="12" name="文本框 11"/>
          <p:cNvSpPr txBox="1"/>
          <p:nvPr/>
        </p:nvSpPr>
        <p:spPr>
          <a:xfrm>
            <a:off x="2404700" y="4942991"/>
            <a:ext cx="1941388" cy="369330"/>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mtClean="0">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mtClean="0">
                <a:latin typeface="Arial" panose="020B0604020202020204" pitchFamily="34" charset="0"/>
                <a:ea typeface="思源黑体 CN Regular" panose="020B0500000000000000" pitchFamily="34" charset="-122"/>
                <a:cs typeface="+mn-ea"/>
                <a:sym typeface="Arial" panose="020B0604020202020204" pitchFamily="34" charset="0"/>
              </a:rPr>
              <a:t>PPT818</a:t>
            </a:r>
            <a:endParaRPr lang="en-US" altLang="zh-CN"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800"/>
                            </p:stCondLst>
                            <p:childTnLst>
                              <p:par>
                                <p:cTn id="10" presetID="14"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4105575" cy="969646"/>
            <a:chOff x="-6543" y="123221"/>
            <a:chExt cx="4105575"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 知识链接</a:t>
              </a:r>
            </a:p>
          </p:txBody>
        </p:sp>
      </p:grpSp>
      <p:pic>
        <p:nvPicPr>
          <p:cNvPr id="16" name="图片 15"/>
          <p:cNvPicPr>
            <a:picLocks noChangeAspect="1"/>
          </p:cNvPicPr>
          <p:nvPr>
            <p:custDataLst>
              <p:tags r:id="rId1"/>
            </p:custDataLst>
          </p:nvPr>
        </p:nvPicPr>
        <p:blipFill>
          <a:blip r:embed="rId9"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2" name="Text Box 4"/>
          <p:cNvSpPr txBox="1">
            <a:spLocks noChangeArrowheads="1"/>
          </p:cNvSpPr>
          <p:nvPr>
            <p:custDataLst>
              <p:tags r:id="rId2"/>
            </p:custDataLst>
          </p:nvPr>
        </p:nvSpPr>
        <p:spPr bwMode="auto">
          <a:xfrm>
            <a:off x="648717" y="1643063"/>
            <a:ext cx="8553155" cy="2123658"/>
          </a:xfrm>
          <a:prstGeom prst="rect">
            <a:avLst/>
          </a:prstGeom>
          <a:noFill/>
          <a:ln w="9525">
            <a:solidFill>
              <a:srgbClr val="7030A0"/>
            </a:solidFill>
            <a:miter lim="800000"/>
          </a:ln>
          <a:effectLst/>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lang="zh-CN" altLang="en-US"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lang="zh-CN" altLang="en-US"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lang="zh-CN" altLang="en-US"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lang="zh-CN" altLang="en-US" kern="1200">
                <a:solidFill>
                  <a:schemeClr val="tx1"/>
                </a:solidFill>
                <a:latin typeface="Arial" panose="020B0604020202020204" pitchFamily="34" charset="0"/>
                <a:ea typeface="宋体" panose="02010600030101010101" pitchFamily="2" charset="-122"/>
                <a:cs typeface="+mn-cs"/>
              </a:defRPr>
            </a:lvl9pPr>
          </a:lstStyle>
          <a:p>
            <a:pPr algn="just">
              <a:spcBef>
                <a:spcPct val="50000"/>
              </a:spcBef>
            </a:pPr>
            <a:r>
              <a:rPr altLang="zh-CN"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《诗经》共分风、雅、颂三个部分。</a:t>
            </a:r>
            <a:r>
              <a:rPr altLang="zh-CN" sz="24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ea typeface="思源黑体 CN Regular" panose="020B0500000000000000" pitchFamily="34" charset="-122"/>
                <a:sym typeface="Arial" panose="020B0604020202020204" pitchFamily="34" charset="0"/>
              </a:rPr>
              <a:t>           </a:t>
            </a:r>
          </a:p>
          <a:p>
            <a:pPr algn="just">
              <a:spcBef>
                <a:spcPct val="50000"/>
              </a:spcBef>
            </a:pPr>
            <a:r>
              <a:rPr altLang="zh-CN"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风</a:t>
            </a:r>
            <a:r>
              <a:rPr altLang="zh-CN"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多是各地民歌</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a:t>
            </a:r>
            <a:endParaRPr lang="en-US" altLang="zh-CN"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endParaRPr>
          </a:p>
          <a:p>
            <a:pPr algn="just">
              <a:spcBef>
                <a:spcPct val="50000"/>
              </a:spcBef>
            </a:pPr>
            <a:r>
              <a:rPr altLang="zh-CN"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雅</a:t>
            </a:r>
            <a:r>
              <a:rPr altLang="zh-CN"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是西周王城区域朝会宴饮所用诗歌</a:t>
            </a: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a:t>
            </a:r>
            <a:endParaRPr lang="en-US" altLang="zh-CN"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endParaRPr>
          </a:p>
          <a:p>
            <a:pPr algn="just">
              <a:spcBef>
                <a:spcPct val="50000"/>
              </a:spcBef>
            </a:pPr>
            <a:r>
              <a:rPr altLang="zh-CN"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颂</a:t>
            </a:r>
            <a:r>
              <a:rPr altLang="zh-CN"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多为宗庙祭祀的舞曲歌辞。</a:t>
            </a:r>
            <a:endParaRPr altLang="zh-CN" sz="2400" dirty="0">
              <a:ea typeface="思源黑体 CN Regular" panose="020B0500000000000000" pitchFamily="34" charset="-122"/>
              <a:sym typeface="Arial" panose="020B0604020202020204" pitchFamily="34" charset="0"/>
            </a:endParaRPr>
          </a:p>
        </p:txBody>
      </p:sp>
      <p:sp>
        <p:nvSpPr>
          <p:cNvPr id="18" name="Text Box 6"/>
          <p:cNvSpPr txBox="1">
            <a:spLocks noChangeArrowheads="1"/>
          </p:cNvSpPr>
          <p:nvPr>
            <p:custDataLst>
              <p:tags r:id="rId3"/>
            </p:custDataLst>
          </p:nvPr>
        </p:nvSpPr>
        <p:spPr bwMode="auto">
          <a:xfrm>
            <a:off x="648718" y="4047406"/>
            <a:ext cx="8280400" cy="461665"/>
          </a:xfrm>
          <a:prstGeom prst="rect">
            <a:avLst/>
          </a:prstGeom>
          <a:noFill/>
          <a:ln w="9525">
            <a:noFill/>
            <a:miter lim="800000"/>
          </a:ln>
          <a:effectLst/>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lang="zh-CN" altLang="en-US"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lang="zh-CN" altLang="en-US"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lang="zh-CN" altLang="en-US"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lang="zh-CN" altLang="en-US" kern="1200">
                <a:solidFill>
                  <a:schemeClr val="tx1"/>
                </a:solidFill>
                <a:latin typeface="Arial" panose="020B0604020202020204" pitchFamily="34" charset="0"/>
                <a:ea typeface="宋体" panose="02010600030101010101" pitchFamily="2" charset="-122"/>
                <a:cs typeface="+mn-cs"/>
              </a:defRPr>
            </a:lvl9pPr>
          </a:lstStyle>
          <a:p>
            <a:pPr algn="just"/>
            <a:r>
              <a:rPr altLang="zh-CN"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诗经“</a:t>
            </a:r>
            <a:r>
              <a:rPr altLang="zh-CN" sz="2400" b="1" dirty="0">
                <a:ln w="9525" cap="flat" cmpd="sng" algn="ctr">
                  <a:noFill/>
                  <a:prstDash val="solid"/>
                  <a:round/>
                  <a:headEnd type="none" w="med" len="med"/>
                  <a:tailEnd type="none" w="med" len="med"/>
                </a:ln>
                <a:solidFill>
                  <a:srgbClr val="FF0000"/>
                </a:solidFill>
                <a:ea typeface="思源黑体 CN Regular" panose="020B0500000000000000" pitchFamily="34" charset="-122"/>
                <a:sym typeface="Arial" panose="020B0604020202020204" pitchFamily="34" charset="0"/>
              </a:rPr>
              <a:t>六义</a:t>
            </a:r>
            <a:r>
              <a:rPr altLang="zh-CN"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a:t>
            </a:r>
            <a:r>
              <a:rPr altLang="zh-CN" sz="24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ea typeface="思源黑体 CN Regular" panose="020B0500000000000000" pitchFamily="34" charset="-122"/>
                <a:sym typeface="Arial" panose="020B0604020202020204" pitchFamily="34" charset="0"/>
              </a:rPr>
              <a:t>:</a:t>
            </a:r>
            <a:r>
              <a:rPr altLang="zh-CN"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指风、雅、颂、赋、比、兴</a:t>
            </a:r>
            <a:endParaRPr altLang="zh-CN" sz="2400" b="1" dirty="0">
              <a:ea typeface="思源黑体 CN Regular" panose="020B0500000000000000" pitchFamily="34" charset="-122"/>
              <a:sym typeface="Arial" panose="020B0604020202020204" pitchFamily="34" charset="0"/>
            </a:endParaRPr>
          </a:p>
        </p:txBody>
      </p:sp>
      <p:grpSp>
        <p:nvGrpSpPr>
          <p:cNvPr id="19" name="Group 9"/>
          <p:cNvGrpSpPr/>
          <p:nvPr/>
        </p:nvGrpSpPr>
        <p:grpSpPr bwMode="auto">
          <a:xfrm>
            <a:off x="648718" y="5001168"/>
            <a:ext cx="7038975" cy="1265237"/>
            <a:chOff x="-10" y="62"/>
            <a:chExt cx="4434" cy="892"/>
          </a:xfrm>
        </p:grpSpPr>
        <p:sp>
          <p:nvSpPr>
            <p:cNvPr id="20" name="Text Box 10"/>
            <p:cNvSpPr>
              <a:spLocks noChangeArrowheads="1"/>
            </p:cNvSpPr>
            <p:nvPr>
              <p:custDataLst>
                <p:tags r:id="rId4"/>
              </p:custDataLst>
            </p:nvPr>
          </p:nvSpPr>
          <p:spPr bwMode="auto">
            <a:xfrm>
              <a:off x="0" y="62"/>
              <a:ext cx="379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2400"/>
                </a:lnSpc>
                <a:spcBef>
                  <a:spcPct val="50000"/>
                </a:spcBef>
              </a:pPr>
              <a:r>
                <a:rPr lang="zh-CN" altLang="zh-CN"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赋</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:就是铺陈直叙。</a:t>
              </a:r>
            </a:p>
          </p:txBody>
        </p:sp>
        <p:sp>
          <p:nvSpPr>
            <p:cNvPr id="21" name="Text Box 11"/>
            <p:cNvSpPr>
              <a:spLocks noChangeArrowheads="1"/>
            </p:cNvSpPr>
            <p:nvPr>
              <p:custDataLst>
                <p:tags r:id="rId5"/>
              </p:custDataLst>
            </p:nvPr>
          </p:nvSpPr>
          <p:spPr bwMode="auto">
            <a:xfrm>
              <a:off x="-10" y="390"/>
              <a:ext cx="216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2400"/>
                </a:lnSpc>
                <a:spcBef>
                  <a:spcPct val="50000"/>
                </a:spcBef>
              </a:pPr>
              <a:r>
                <a:rPr lang="zh-CN" altLang="zh-CN" sz="2400">
                  <a:solidFill>
                    <a:srgbClr val="FF0000"/>
                  </a:solidFill>
                  <a:latin typeface="Arial" panose="020B0604020202020204" pitchFamily="34" charset="0"/>
                  <a:ea typeface="思源黑体 CN Regular" panose="020B0500000000000000" pitchFamily="34" charset="-122"/>
                  <a:sym typeface="Arial" panose="020B0604020202020204" pitchFamily="34" charset="0"/>
                </a:rPr>
                <a:t>比</a:t>
              </a:r>
              <a:r>
                <a:rPr lang="en-US" altLang="zh-CN" sz="2400">
                  <a:latin typeface="Arial" panose="020B0604020202020204" pitchFamily="34" charset="0"/>
                  <a:ea typeface="思源黑体 CN Regular" panose="020B0500000000000000" pitchFamily="34" charset="-122"/>
                  <a:sym typeface="Arial" panose="020B0604020202020204" pitchFamily="34" charset="0"/>
                </a:rPr>
                <a:t>:</a:t>
              </a:r>
              <a:r>
                <a:rPr lang="zh-CN" altLang="zh-CN" sz="2400">
                  <a:latin typeface="Arial" panose="020B0604020202020204" pitchFamily="34" charset="0"/>
                  <a:ea typeface="思源黑体 CN Regular" panose="020B0500000000000000" pitchFamily="34" charset="-122"/>
                  <a:sym typeface="Arial" panose="020B0604020202020204" pitchFamily="34" charset="0"/>
                </a:rPr>
                <a:t>就是比喻。</a:t>
              </a:r>
            </a:p>
          </p:txBody>
        </p:sp>
        <p:sp>
          <p:nvSpPr>
            <p:cNvPr id="22" name="Text Box 12"/>
            <p:cNvSpPr>
              <a:spLocks noChangeArrowheads="1"/>
            </p:cNvSpPr>
            <p:nvPr>
              <p:custDataLst>
                <p:tags r:id="rId6"/>
              </p:custDataLst>
            </p:nvPr>
          </p:nvSpPr>
          <p:spPr bwMode="auto">
            <a:xfrm>
              <a:off x="0" y="672"/>
              <a:ext cx="442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2400"/>
                </a:lnSpc>
                <a:spcBef>
                  <a:spcPct val="50000"/>
                </a:spcBef>
              </a:pPr>
              <a:r>
                <a:rPr lang="zh-CN" altLang="zh-CN"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兴</a:t>
              </a:r>
              <a:r>
                <a:rPr lang="zh-CN" altLang="zh-CN" sz="2400" dirty="0">
                  <a:latin typeface="Arial" panose="020B0604020202020204" pitchFamily="34" charset="0"/>
                  <a:ea typeface="思源黑体 CN Regular" panose="020B0500000000000000" pitchFamily="34" charset="-122"/>
                  <a:sym typeface="Arial" panose="020B0604020202020204" pitchFamily="34" charset="0"/>
                </a:rPr>
                <a:t>:就是借助其它事物为所咏之内容 作铺垫。</a:t>
              </a:r>
            </a:p>
          </p:txBody>
        </p:sp>
      </p:grpSp>
      <p:pic>
        <p:nvPicPr>
          <p:cNvPr id="4" name="图片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4105575" cy="969646"/>
            <a:chOff x="-6543" y="123221"/>
            <a:chExt cx="4105575"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重章叠句</a:t>
              </a:r>
            </a:p>
          </p:txBody>
        </p:sp>
      </p:grpSp>
      <p:pic>
        <p:nvPicPr>
          <p:cNvPr id="16" name="图片 1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17" name="文本框 16"/>
          <p:cNvSpPr txBox="1"/>
          <p:nvPr/>
        </p:nvSpPr>
        <p:spPr>
          <a:xfrm>
            <a:off x="671625" y="1960200"/>
            <a:ext cx="8379414" cy="2937599"/>
          </a:xfrm>
          <a:prstGeom prst="rect">
            <a:avLst/>
          </a:prstGeom>
          <a:noFill/>
          <a:ln>
            <a:solidFill>
              <a:srgbClr val="7030A0"/>
            </a:solidFill>
          </a:ln>
        </p:spPr>
        <p:txBody>
          <a:bodyPr wrap="square">
            <a:spAutoFit/>
          </a:bodyPr>
          <a:lstStyle/>
          <a:p>
            <a:pPr>
              <a:lnSpc>
                <a:spcPct val="20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诗经</a:t>
            </a:r>
            <a:r>
              <a:rPr lang="en-US" altLang="zh-CN"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的章法特征是重章叠句，回环复沓，一唱三叹。既借此强化感情的抒发，利于突出主题，又便于歌唱记诵，符合民歌谣谚的特点。如文中“蒹葭苍苍，白露为霜。</a:t>
            </a:r>
            <a:r>
              <a:rPr lang="en-US" altLang="zh-CN"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蒹葭萋萋，白露未晞。</a:t>
            </a:r>
            <a:r>
              <a:rPr lang="en-US" altLang="zh-CN"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蒹葭采采，白露未已”。</a:t>
            </a: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520633" y="2678100"/>
            <a:ext cx="5150734" cy="1323439"/>
          </a:xfrm>
          <a:prstGeom prst="rect">
            <a:avLst/>
          </a:prstGeom>
          <a:noFill/>
        </p:spPr>
        <p:txBody>
          <a:bodyPr wrap="square">
            <a:spAutoFit/>
          </a:bodyPr>
          <a:lstStyle/>
          <a:p>
            <a:pPr algn="dist"/>
            <a:r>
              <a:rPr lang="en-US" altLang="zh-CN" sz="80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80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关 雎</a:t>
            </a:r>
            <a:r>
              <a:rPr lang="en-US" altLang="zh-CN" sz="8000" b="1" dirty="0">
                <a:solidFill>
                  <a:srgbClr val="7030A0"/>
                </a:solidFill>
                <a:latin typeface="Arial" panose="020B0604020202020204" pitchFamily="34" charset="0"/>
                <a:ea typeface="思源黑体 CN Regular" panose="020B0500000000000000" pitchFamily="34" charset="-122"/>
                <a:sym typeface="Arial" panose="020B0604020202020204" pitchFamily="34" charset="0"/>
              </a:rPr>
              <a:t>》</a:t>
            </a:r>
          </a:p>
        </p:txBody>
      </p:sp>
      <p:pic>
        <p:nvPicPr>
          <p:cNvPr id="18" name="图片 17"/>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4105575" cy="969646"/>
            <a:chOff x="-6543" y="123221"/>
            <a:chExt cx="4105575"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 题目解说</a:t>
              </a:r>
            </a:p>
          </p:txBody>
        </p:sp>
      </p:grpSp>
      <p:pic>
        <p:nvPicPr>
          <p:cNvPr id="16" name="图片 1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17" name="文本框 16"/>
          <p:cNvSpPr txBox="1"/>
          <p:nvPr/>
        </p:nvSpPr>
        <p:spPr>
          <a:xfrm>
            <a:off x="671625" y="1750335"/>
            <a:ext cx="8379414" cy="3082511"/>
          </a:xfrm>
          <a:prstGeom prst="rect">
            <a:avLst/>
          </a:prstGeom>
          <a:noFill/>
          <a:ln>
            <a:solidFill>
              <a:srgbClr val="7030A0"/>
            </a:solidFill>
          </a:ln>
        </p:spPr>
        <p:txBody>
          <a:bodyPr wrap="square">
            <a:spAutoFit/>
          </a:bodyPr>
          <a:lstStyle/>
          <a:p>
            <a:pPr>
              <a:lnSpc>
                <a:spcPct val="200000"/>
              </a:lnSpc>
            </a:pP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关雎</a:t>
            </a:r>
            <a:r>
              <a:rPr lang="en-US" altLang="zh-CN"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是</a:t>
            </a:r>
            <a:r>
              <a:rPr lang="en-US" altLang="zh-CN"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风</a:t>
            </a:r>
            <a:r>
              <a:rPr lang="en-US" altLang="zh-CN"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之始也，也是</a:t>
            </a:r>
            <a:r>
              <a:rPr lang="en-US" altLang="zh-CN"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诗经</a:t>
            </a:r>
            <a:r>
              <a:rPr lang="en-US" altLang="zh-CN"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的第一篇，古人把它冠于三百篇之首，说明对它评价很高。它描写了一个青年小伙子偷偷地爱上了一位姑娘那种单相思的动人情景。所以本诗可以理解为一首爱情诗。孔子说：“</a:t>
            </a:r>
            <a:r>
              <a:rPr lang="en-US" altLang="zh-CN"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关雎</a:t>
            </a:r>
            <a:r>
              <a:rPr lang="en-US" altLang="zh-CN"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乐而不淫，哀而不伤。”其声、情、文、义俱佳。 “关雎”是以诗歌首句中的两个字作为题目，其它篇章亦是如此。</a:t>
            </a:r>
            <a:endParaRPr lang="zh-CN" altLang="en-US" sz="20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4105575" cy="969646"/>
            <a:chOff x="-6543" y="123221"/>
            <a:chExt cx="4105575"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 字音字形</a:t>
              </a:r>
            </a:p>
          </p:txBody>
        </p:sp>
      </p:grpSp>
      <p:pic>
        <p:nvPicPr>
          <p:cNvPr id="16" name="图片 15"/>
          <p:cNvPicPr>
            <a:picLocks noChangeAspect="1"/>
          </p:cNvPicPr>
          <p:nvPr>
            <p:custDataLst>
              <p:tags r:id="rId1"/>
            </p:custDataLst>
          </p:nvPr>
        </p:nvPicPr>
        <p:blipFill>
          <a:blip r:embed="rId16"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12" name="Text Box 18"/>
          <p:cNvSpPr>
            <a:spLocks noChangeArrowheads="1"/>
          </p:cNvSpPr>
          <p:nvPr>
            <p:custDataLst>
              <p:tags r:id="rId2"/>
            </p:custDataLst>
          </p:nvPr>
        </p:nvSpPr>
        <p:spPr bwMode="auto">
          <a:xfrm>
            <a:off x="563969" y="1352790"/>
            <a:ext cx="4712612" cy="791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algn="ctr">
              <a:lnSpc>
                <a:spcPct val="160000"/>
              </a:lnSpc>
            </a:pPr>
            <a:r>
              <a:rPr lang="zh-CN" altLang="en-US" sz="3200" b="1" u="sng" dirty="0">
                <a:ea typeface="思源黑体 CN Regular" panose="020B0500000000000000" pitchFamily="34" charset="-122"/>
                <a:sym typeface="Arial" panose="020B0604020202020204" pitchFamily="34" charset="0"/>
              </a:rPr>
              <a:t>雎鸠</a:t>
            </a:r>
            <a:r>
              <a:rPr lang="zh-CN" altLang="en-US" sz="3200" b="1" dirty="0">
                <a:ea typeface="思源黑体 CN Regular" panose="020B0500000000000000" pitchFamily="34" charset="-122"/>
                <a:sym typeface="Arial" panose="020B0604020202020204" pitchFamily="34" charset="0"/>
              </a:rPr>
              <a:t> （	         ）</a:t>
            </a:r>
          </a:p>
        </p:txBody>
      </p:sp>
      <p:sp>
        <p:nvSpPr>
          <p:cNvPr id="18" name="Text Box 19"/>
          <p:cNvSpPr txBox="1">
            <a:spLocks noChangeArrowheads="1"/>
          </p:cNvSpPr>
          <p:nvPr>
            <p:custDataLst>
              <p:tags r:id="rId3"/>
            </p:custDataLst>
          </p:nvPr>
        </p:nvSpPr>
        <p:spPr bwMode="auto">
          <a:xfrm>
            <a:off x="2237948" y="1507998"/>
            <a:ext cx="20938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indent="0" algn="ctr"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1pPr>
            <a:lvl2pPr marL="457200" indent="0" algn="ctr"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2pPr>
            <a:lvl3pPr marL="914400" indent="0" algn="ctr"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3pPr>
            <a:lvl4pPr marL="1371600" indent="0" algn="ctr"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4pPr>
            <a:lvl5pPr marL="1828800" indent="0" algn="ctr" defTabSz="914400" rtl="0" eaLnBrk="0" fontAlgn="base" hangingPunct="0">
              <a:lnSpc>
                <a:spcPct val="100000"/>
              </a:lnSpc>
              <a:spcBef>
                <a:spcPct val="0"/>
              </a:spcBef>
              <a:spcAft>
                <a:spcPct val="0"/>
              </a:spcAft>
              <a:buClrTx/>
              <a:buSzTx/>
              <a:buFontTx/>
              <a:buNone/>
              <a:defRPr lang="zh-CN" altLang="en-US" sz="1800" b="0" i="0" u="none" kern="1200" baseline="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lang="zh-CN" altLang="en-US"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lang="zh-CN" altLang="en-US"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lang="zh-CN" altLang="en-US"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lang="zh-CN" altLang="en-US" kern="1200">
                <a:solidFill>
                  <a:schemeClr val="tx1"/>
                </a:solidFill>
                <a:latin typeface="Arial" panose="020B0604020202020204" pitchFamily="34" charset="0"/>
                <a:ea typeface="宋体" panose="02010600030101010101" pitchFamily="2" charset="-122"/>
                <a:cs typeface="+mn-cs"/>
              </a:defRPr>
            </a:lvl9pPr>
          </a:lstStyle>
          <a:p>
            <a:r>
              <a:rPr lang="en-US" altLang="zh-CN" sz="2400" b="1" dirty="0" err="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jū</a:t>
            </a:r>
            <a:r>
              <a:rPr lang="en-US" altLang="zh-CN" sz="24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 </a:t>
            </a:r>
            <a:r>
              <a:rPr lang="en-US" altLang="zh-CN" sz="2400" b="1" dirty="0" err="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jiū</a:t>
            </a:r>
            <a:r>
              <a:rPr lang="en-US" altLang="zh-CN" sz="24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 </a:t>
            </a:r>
            <a:endParaRPr lang="en-US" altLang="zh-CN" sz="2400" b="1" dirty="0">
              <a:solidFill>
                <a:srgbClr val="0000FF"/>
              </a:solidFill>
              <a:ea typeface="思源黑体 CN Regular" panose="020B0500000000000000" pitchFamily="34" charset="-122"/>
              <a:sym typeface="Arial" panose="020B0604020202020204" pitchFamily="34" charset="0"/>
            </a:endParaRPr>
          </a:p>
        </p:txBody>
      </p:sp>
      <p:sp>
        <p:nvSpPr>
          <p:cNvPr id="19" name="Text Box 20"/>
          <p:cNvSpPr>
            <a:spLocks noChangeArrowheads="1"/>
          </p:cNvSpPr>
          <p:nvPr>
            <p:custDataLst>
              <p:tags r:id="rId4"/>
            </p:custDataLst>
          </p:nvPr>
        </p:nvSpPr>
        <p:spPr bwMode="auto">
          <a:xfrm>
            <a:off x="596850" y="2333663"/>
            <a:ext cx="452728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3200" b="1" u="sng" dirty="0">
                <a:ea typeface="思源黑体 CN Regular" panose="020B0500000000000000" pitchFamily="34" charset="-122"/>
                <a:sym typeface="Arial" panose="020B0604020202020204" pitchFamily="34" charset="0"/>
              </a:rPr>
              <a:t>窈窕</a:t>
            </a:r>
            <a:r>
              <a:rPr lang="zh-CN" altLang="en-US" sz="3200" b="1" dirty="0">
                <a:ea typeface="思源黑体 CN Regular" panose="020B0500000000000000" pitchFamily="34" charset="-122"/>
                <a:sym typeface="Arial" panose="020B0604020202020204" pitchFamily="34" charset="0"/>
              </a:rPr>
              <a:t> （	        ）</a:t>
            </a:r>
          </a:p>
        </p:txBody>
      </p:sp>
      <p:sp>
        <p:nvSpPr>
          <p:cNvPr id="20" name="Text Box 21"/>
          <p:cNvSpPr>
            <a:spLocks noChangeArrowheads="1"/>
          </p:cNvSpPr>
          <p:nvPr>
            <p:custDataLst>
              <p:tags r:id="rId5"/>
            </p:custDataLst>
          </p:nvPr>
        </p:nvSpPr>
        <p:spPr bwMode="auto">
          <a:xfrm>
            <a:off x="529161" y="2979182"/>
            <a:ext cx="4433602" cy="791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algn="ctr">
              <a:lnSpc>
                <a:spcPct val="160000"/>
              </a:lnSpc>
            </a:pPr>
            <a:r>
              <a:rPr lang="zh-CN" altLang="en-US" sz="3200" b="1" u="sng" dirty="0">
                <a:ea typeface="思源黑体 CN Regular" panose="020B0500000000000000" pitchFamily="34" charset="-122"/>
                <a:sym typeface="Arial" panose="020B0604020202020204" pitchFamily="34" charset="0"/>
              </a:rPr>
              <a:t>荇</a:t>
            </a:r>
            <a:r>
              <a:rPr lang="zh-CN" altLang="en-US" sz="3200" b="1" dirty="0">
                <a:ea typeface="思源黑体 CN Regular" panose="020B0500000000000000" pitchFamily="34" charset="-122"/>
                <a:sym typeface="Arial" panose="020B0604020202020204" pitchFamily="34" charset="0"/>
              </a:rPr>
              <a:t>菜 （	       ）</a:t>
            </a:r>
          </a:p>
        </p:txBody>
      </p:sp>
      <p:sp>
        <p:nvSpPr>
          <p:cNvPr id="21" name="Text Box 25"/>
          <p:cNvSpPr txBox="1">
            <a:spLocks noChangeArrowheads="1"/>
          </p:cNvSpPr>
          <p:nvPr>
            <p:custDataLst>
              <p:tags r:id="rId6"/>
            </p:custDataLst>
          </p:nvPr>
        </p:nvSpPr>
        <p:spPr bwMode="auto">
          <a:xfrm>
            <a:off x="2674570" y="2378892"/>
            <a:ext cx="34214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r>
              <a:rPr lang="en-US" altLang="zh-CN" sz="2400" b="1" dirty="0" err="1">
                <a:solidFill>
                  <a:srgbClr val="0000FF"/>
                </a:solidFill>
                <a:ea typeface="思源黑体 CN Regular" panose="020B0500000000000000" pitchFamily="34" charset="-122"/>
                <a:sym typeface="Arial" panose="020B0604020202020204" pitchFamily="34" charset="0"/>
              </a:rPr>
              <a:t>yǎo</a:t>
            </a:r>
            <a:r>
              <a:rPr lang="en-US" altLang="zh-CN" sz="2400" b="1" dirty="0">
                <a:solidFill>
                  <a:srgbClr val="0000FF"/>
                </a:solidFill>
                <a:ea typeface="思源黑体 CN Regular" panose="020B0500000000000000" pitchFamily="34" charset="-122"/>
                <a:sym typeface="Arial" panose="020B0604020202020204" pitchFamily="34" charset="0"/>
              </a:rPr>
              <a:t> </a:t>
            </a:r>
            <a:r>
              <a:rPr lang="en-US" altLang="zh-CN" sz="2400" b="1" dirty="0" err="1">
                <a:solidFill>
                  <a:srgbClr val="0000FF"/>
                </a:solidFill>
                <a:ea typeface="思源黑体 CN Regular" panose="020B0500000000000000" pitchFamily="34" charset="-122"/>
                <a:sym typeface="Arial" panose="020B0604020202020204" pitchFamily="34" charset="0"/>
              </a:rPr>
              <a:t>tiǎo</a:t>
            </a:r>
            <a:r>
              <a:rPr lang="en-US" altLang="zh-CN" sz="2400" b="1" dirty="0">
                <a:solidFill>
                  <a:srgbClr val="0000FF"/>
                </a:solidFill>
                <a:ea typeface="思源黑体 CN Regular" panose="020B0500000000000000" pitchFamily="34" charset="-122"/>
                <a:sym typeface="Arial" panose="020B0604020202020204" pitchFamily="34" charset="0"/>
              </a:rPr>
              <a:t> </a:t>
            </a:r>
          </a:p>
        </p:txBody>
      </p:sp>
      <p:sp>
        <p:nvSpPr>
          <p:cNvPr id="22" name="Text Box 27"/>
          <p:cNvSpPr txBox="1">
            <a:spLocks noChangeArrowheads="1"/>
          </p:cNvSpPr>
          <p:nvPr>
            <p:custDataLst>
              <p:tags r:id="rId7"/>
            </p:custDataLst>
          </p:nvPr>
        </p:nvSpPr>
        <p:spPr bwMode="auto">
          <a:xfrm>
            <a:off x="2745962" y="3127413"/>
            <a:ext cx="19408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r>
              <a:rPr lang="en-US" altLang="zh-CN" sz="2400" b="1" dirty="0" err="1">
                <a:solidFill>
                  <a:srgbClr val="0000FF"/>
                </a:solidFill>
                <a:ea typeface="思源黑体 CN Regular" panose="020B0500000000000000" pitchFamily="34" charset="-122"/>
                <a:sym typeface="Arial" panose="020B0604020202020204" pitchFamily="34" charset="0"/>
              </a:rPr>
              <a:t>xìng</a:t>
            </a:r>
            <a:r>
              <a:rPr lang="en-US" altLang="zh-CN" sz="2400" b="1" dirty="0">
                <a:solidFill>
                  <a:srgbClr val="0000FF"/>
                </a:solidFill>
                <a:ea typeface="思源黑体 CN Regular" panose="020B0500000000000000" pitchFamily="34" charset="-122"/>
                <a:sym typeface="Arial" panose="020B0604020202020204" pitchFamily="34" charset="0"/>
              </a:rPr>
              <a:t> </a:t>
            </a:r>
          </a:p>
        </p:txBody>
      </p:sp>
      <p:sp>
        <p:nvSpPr>
          <p:cNvPr id="23" name="Text Box 34"/>
          <p:cNvSpPr>
            <a:spLocks noChangeArrowheads="1"/>
          </p:cNvSpPr>
          <p:nvPr>
            <p:custDataLst>
              <p:tags r:id="rId8"/>
            </p:custDataLst>
          </p:nvPr>
        </p:nvSpPr>
        <p:spPr bwMode="auto">
          <a:xfrm>
            <a:off x="455383" y="5697072"/>
            <a:ext cx="434399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3200" b="1" u="sng" dirty="0">
                <a:ea typeface="思源黑体 CN Regular" panose="020B0500000000000000" pitchFamily="34" charset="-122"/>
                <a:sym typeface="Arial" panose="020B0604020202020204" pitchFamily="34" charset="0"/>
              </a:rPr>
              <a:t>逑</a:t>
            </a:r>
            <a:r>
              <a:rPr lang="zh-CN" altLang="en-US" sz="3200" b="1" dirty="0">
                <a:ea typeface="思源黑体 CN Regular" panose="020B0500000000000000" pitchFamily="34" charset="-122"/>
                <a:sym typeface="Arial" panose="020B0604020202020204" pitchFamily="34" charset="0"/>
              </a:rPr>
              <a:t>   （	    ）</a:t>
            </a:r>
          </a:p>
        </p:txBody>
      </p:sp>
      <p:sp>
        <p:nvSpPr>
          <p:cNvPr id="24" name="Text Box 35"/>
          <p:cNvSpPr>
            <a:spLocks noChangeArrowheads="1"/>
          </p:cNvSpPr>
          <p:nvPr>
            <p:custDataLst>
              <p:tags r:id="rId9"/>
            </p:custDataLst>
          </p:nvPr>
        </p:nvSpPr>
        <p:spPr bwMode="auto">
          <a:xfrm>
            <a:off x="688495" y="4008945"/>
            <a:ext cx="434399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3200" b="1" u="sng" dirty="0">
                <a:ea typeface="思源黑体 CN Regular" panose="020B0500000000000000" pitchFamily="34" charset="-122"/>
                <a:sym typeface="Arial" panose="020B0604020202020204" pitchFamily="34" charset="0"/>
              </a:rPr>
              <a:t>寤寐</a:t>
            </a:r>
            <a:r>
              <a:rPr lang="zh-CN" altLang="en-US" sz="3200" b="1" dirty="0">
                <a:ea typeface="思源黑体 CN Regular" panose="020B0500000000000000" pitchFamily="34" charset="-122"/>
                <a:sym typeface="Arial" panose="020B0604020202020204" pitchFamily="34" charset="0"/>
              </a:rPr>
              <a:t>（           ）</a:t>
            </a:r>
          </a:p>
        </p:txBody>
      </p:sp>
      <p:sp>
        <p:nvSpPr>
          <p:cNvPr id="25" name="Text Box 181"/>
          <p:cNvSpPr>
            <a:spLocks noChangeArrowheads="1"/>
          </p:cNvSpPr>
          <p:nvPr>
            <p:custDataLst>
              <p:tags r:id="rId10"/>
            </p:custDataLst>
          </p:nvPr>
        </p:nvSpPr>
        <p:spPr bwMode="auto">
          <a:xfrm>
            <a:off x="529161" y="4870969"/>
            <a:ext cx="442765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3200" b="1" u="sng" dirty="0">
                <a:ea typeface="思源黑体 CN Regular" panose="020B0500000000000000" pitchFamily="34" charset="-122"/>
                <a:sym typeface="Arial" panose="020B0604020202020204" pitchFamily="34" charset="0"/>
              </a:rPr>
              <a:t>芼</a:t>
            </a:r>
            <a:r>
              <a:rPr lang="zh-CN" altLang="en-US" sz="3200" b="1" dirty="0">
                <a:ea typeface="思源黑体 CN Regular" panose="020B0500000000000000" pitchFamily="34" charset="-122"/>
                <a:sym typeface="Arial" panose="020B0604020202020204" pitchFamily="34" charset="0"/>
              </a:rPr>
              <a:t> （           ）</a:t>
            </a:r>
          </a:p>
        </p:txBody>
      </p:sp>
      <p:sp>
        <p:nvSpPr>
          <p:cNvPr id="26" name="Text Box 26"/>
          <p:cNvSpPr/>
          <p:nvPr>
            <p:custDataLst>
              <p:tags r:id="rId11"/>
            </p:custDataLst>
          </p:nvPr>
        </p:nvSpPr>
        <p:spPr>
          <a:xfrm>
            <a:off x="2742988" y="5676079"/>
            <a:ext cx="1201574" cy="46166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b="1" dirty="0" err="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qiú</a:t>
            </a:r>
            <a:r>
              <a:rPr lang="en-US" altLang="zh-CN" sz="24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 </a:t>
            </a:r>
            <a:endParaRPr lang="en-US" altLang="zh-CN" sz="2400" b="1" dirty="0">
              <a:solidFill>
                <a:srgbClr val="0000FF"/>
              </a:solidFill>
              <a:ea typeface="思源黑体 CN Regular" panose="020B0500000000000000" pitchFamily="34" charset="-122"/>
              <a:sym typeface="Arial" panose="020B0604020202020204" pitchFamily="34" charset="0"/>
            </a:endParaRPr>
          </a:p>
        </p:txBody>
      </p:sp>
      <p:sp>
        <p:nvSpPr>
          <p:cNvPr id="27" name="Text Box 28"/>
          <p:cNvSpPr/>
          <p:nvPr>
            <p:custDataLst>
              <p:tags r:id="rId12"/>
            </p:custDataLst>
          </p:nvPr>
        </p:nvSpPr>
        <p:spPr>
          <a:xfrm>
            <a:off x="2704931" y="4042455"/>
            <a:ext cx="2075261" cy="46166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b="1" dirty="0" err="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wù</a:t>
            </a:r>
            <a:r>
              <a:rPr lang="en-US" altLang="zh-CN" sz="24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 </a:t>
            </a:r>
            <a:r>
              <a:rPr lang="en-US" altLang="zh-CN" sz="2400" b="1" dirty="0" err="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mèi</a:t>
            </a:r>
            <a:r>
              <a:rPr lang="en-US" altLang="zh-CN" sz="24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  </a:t>
            </a:r>
            <a:endParaRPr lang="en-US" altLang="zh-CN" sz="2400" b="1" dirty="0">
              <a:solidFill>
                <a:srgbClr val="0000FF"/>
              </a:solidFill>
              <a:ea typeface="思源黑体 CN Regular" panose="020B0500000000000000" pitchFamily="34" charset="-122"/>
              <a:sym typeface="Arial" panose="020B0604020202020204" pitchFamily="34" charset="0"/>
            </a:endParaRPr>
          </a:p>
        </p:txBody>
      </p:sp>
      <p:sp>
        <p:nvSpPr>
          <p:cNvPr id="28" name="Text Box 180"/>
          <p:cNvSpPr/>
          <p:nvPr>
            <p:custDataLst>
              <p:tags r:id="rId13"/>
            </p:custDataLst>
          </p:nvPr>
        </p:nvSpPr>
        <p:spPr>
          <a:xfrm>
            <a:off x="2627380" y="4802434"/>
            <a:ext cx="1570191" cy="461665"/>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b="1" dirty="0" err="1">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mào</a:t>
            </a:r>
            <a:r>
              <a:rPr lang="en-US" altLang="zh-CN" sz="24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 </a:t>
            </a:r>
            <a:endParaRPr lang="en-US" altLang="zh-CN" sz="2400" b="1" dirty="0">
              <a:solidFill>
                <a:srgbClr val="0000FF"/>
              </a:solidFill>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6295583" cy="969646"/>
            <a:chOff x="-6543" y="123221"/>
            <a:chExt cx="6295583"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5254925"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结合注释了解大意</a:t>
              </a:r>
            </a:p>
          </p:txBody>
        </p:sp>
      </p:grpSp>
      <p:pic>
        <p:nvPicPr>
          <p:cNvPr id="16" name="图片 1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29" name="文本框 28"/>
          <p:cNvSpPr txBox="1"/>
          <p:nvPr/>
        </p:nvSpPr>
        <p:spPr>
          <a:xfrm>
            <a:off x="698930" y="1658919"/>
            <a:ext cx="8193335" cy="4391587"/>
          </a:xfrm>
          <a:prstGeom prst="rect">
            <a:avLst/>
          </a:prstGeom>
          <a:noFill/>
          <a:ln>
            <a:solidFill>
              <a:srgbClr val="7030A0"/>
            </a:solidFill>
          </a:ln>
        </p:spPr>
        <p:txBody>
          <a:bodyPr wrap="square">
            <a:spAutoFit/>
          </a:bodyPr>
          <a:lstStyle/>
          <a:p>
            <a:pPr marL="0" indent="0" eaLnBrk="1" hangingPunct="1">
              <a:lnSpc>
                <a:spcPct val="200000"/>
              </a:lnSpc>
              <a:buFontTx/>
              <a:buNone/>
            </a:pPr>
            <a:r>
              <a:rPr lang="zh-CN" altLang="en-US" sz="24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关关雎鸠，在河之洲。窈窕淑女，君子好逑。</a:t>
            </a:r>
          </a:p>
          <a:p>
            <a:pPr marL="0" indent="0" eaLnBrk="1" hangingPunct="1">
              <a:lnSpc>
                <a:spcPct val="200000"/>
              </a:lnSpc>
              <a:buFontTx/>
              <a:buNone/>
            </a:pPr>
            <a:r>
              <a:rPr lang="zh-CN" altLang="en-US" sz="2400" b="1" dirty="0">
                <a:solidFill>
                  <a:srgbClr val="0000CC"/>
                </a:solidFill>
                <a:latin typeface="Arial" panose="020B0604020202020204" pitchFamily="34" charset="0"/>
                <a:ea typeface="思源黑体 CN Regular" panose="020B0500000000000000" pitchFamily="34" charset="-122"/>
                <a:sym typeface="Arial" panose="020B0604020202020204" pitchFamily="34" charset="0"/>
              </a:rPr>
              <a:t>雎鸠鸟不停地鸣叫，在那河中的沙洲上。文静美好的姑娘，正是小伙子的好配偶。</a:t>
            </a:r>
            <a:endParaRPr lang="en-US" altLang="zh-CN" sz="24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marL="0" indent="0" eaLnBrk="1" hangingPunct="1">
              <a:lnSpc>
                <a:spcPct val="200000"/>
              </a:lnSpc>
              <a:buFontTx/>
              <a:buNone/>
            </a:pPr>
            <a:r>
              <a:rPr lang="zh-CN" altLang="en-US" sz="24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参差荇菜，左右流之。窈窕淑女，寤寐求之。</a:t>
            </a:r>
          </a:p>
          <a:p>
            <a:pPr marL="0" indent="0" eaLnBrk="1" hangingPunct="1">
              <a:lnSpc>
                <a:spcPct val="200000"/>
              </a:lnSpc>
              <a:buFontTx/>
              <a:buNone/>
            </a:pPr>
            <a:r>
              <a:rPr lang="zh-CN" altLang="en-US" sz="2400" b="1" dirty="0">
                <a:solidFill>
                  <a:srgbClr val="0000CC"/>
                </a:solidFill>
                <a:latin typeface="Arial" panose="020B0604020202020204" pitchFamily="34" charset="0"/>
                <a:ea typeface="思源黑体 CN Regular" panose="020B0500000000000000" pitchFamily="34" charset="-122"/>
                <a:sym typeface="Arial" panose="020B0604020202020204" pitchFamily="34" charset="0"/>
              </a:rPr>
              <a:t>水中高低不齐的荇菜，在船的左右两边捞取。文静美好的姑娘，（我）日日夜夜都在追求她。</a:t>
            </a:r>
            <a:endParaRPr lang="en-US" altLang="zh-CN" sz="2400" b="1" dirty="0">
              <a:solidFill>
                <a:srgbClr val="0000CC"/>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7" dur="500"/>
                                        <p:tgtEl>
                                          <p:spTgt spid="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xEl>
                                              <p:pRg st="3" end="3"/>
                                            </p:txEl>
                                          </p:spTgt>
                                        </p:tgtEl>
                                        <p:attrNameLst>
                                          <p:attrName>style.visibility</p:attrName>
                                        </p:attrNameLst>
                                      </p:cBhvr>
                                      <p:to>
                                        <p:strVal val="visible"/>
                                      </p:to>
                                    </p:set>
                                    <p:animEffect transition="in" filter="randombar(horizontal)">
                                      <p:cBhvr>
                                        <p:cTn id="12"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543" y="123221"/>
            <a:ext cx="6295583" cy="969646"/>
            <a:chOff x="-6543" y="123221"/>
            <a:chExt cx="6295583" cy="969646"/>
          </a:xfrm>
        </p:grpSpPr>
        <p:sp>
          <p:nvSpPr>
            <p:cNvPr id="11" name="等腰三角形 10"/>
            <p:cNvSpPr/>
            <p:nvPr/>
          </p:nvSpPr>
          <p:spPr>
            <a:xfrm rot="16200000" flipV="1">
              <a:off x="-2671" y="297103"/>
              <a:ext cx="697728" cy="705472"/>
            </a:xfrm>
            <a:prstGeom prst="triangle">
              <a:avLst>
                <a:gd name="adj" fmla="val 4097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等腰三角形 12"/>
            <p:cNvSpPr/>
            <p:nvPr/>
          </p:nvSpPr>
          <p:spPr>
            <a:xfrm rot="14101221" flipV="1">
              <a:off x="548278" y="863186"/>
              <a:ext cx="246694" cy="212667"/>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等腰三角形 13"/>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文本框 14"/>
            <p:cNvSpPr txBox="1"/>
            <p:nvPr/>
          </p:nvSpPr>
          <p:spPr>
            <a:xfrm>
              <a:off x="1034115" y="331380"/>
              <a:ext cx="5254925"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结合注释了解大意</a:t>
              </a:r>
            </a:p>
          </p:txBody>
        </p:sp>
      </p:grpSp>
      <p:pic>
        <p:nvPicPr>
          <p:cNvPr id="16" name="图片 15"/>
          <p:cNvPicPr>
            <a:picLocks noChangeAspect="1"/>
          </p:cNvPicPr>
          <p:nvPr>
            <p:custDataLst>
              <p:tags r:id="rId1"/>
            </p:custDataLst>
          </p:nvPr>
        </p:nvPicPr>
        <p:blipFill>
          <a:blip r:embed="rId4" cstate="print">
            <a:grayscl/>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344" y="2923090"/>
            <a:ext cx="2667000" cy="3581400"/>
          </a:xfrm>
          <a:prstGeom prst="rect">
            <a:avLst/>
          </a:prstGeom>
        </p:spPr>
      </p:pic>
      <p:sp>
        <p:nvSpPr>
          <p:cNvPr id="12" name="文本框 11"/>
          <p:cNvSpPr txBox="1"/>
          <p:nvPr/>
        </p:nvSpPr>
        <p:spPr>
          <a:xfrm>
            <a:off x="698930" y="1638065"/>
            <a:ext cx="8193335" cy="4194610"/>
          </a:xfrm>
          <a:prstGeom prst="rect">
            <a:avLst/>
          </a:prstGeom>
          <a:noFill/>
          <a:ln>
            <a:solidFill>
              <a:srgbClr val="7030A0"/>
            </a:solidFill>
          </a:ln>
        </p:spPr>
        <p:txBody>
          <a:bodyPr wrap="square">
            <a:spAutoFit/>
          </a:bodyPr>
          <a:lstStyle/>
          <a:p>
            <a:pPr marL="0" indent="0" eaLnBrk="1" hangingPunct="1">
              <a:lnSpc>
                <a:spcPct val="150000"/>
              </a:lnSpc>
              <a:buFontTx/>
              <a:buNone/>
            </a:pPr>
            <a:r>
              <a:rPr lang="zh-CN" altLang="en-US"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求之不得，寤寐思服。悠哉悠哉，辗转反侧。</a:t>
            </a:r>
          </a:p>
          <a:p>
            <a:pPr marL="0" indent="0" eaLnBrk="1" hangingPunct="1">
              <a:lnSpc>
                <a:spcPct val="150000"/>
              </a:lnSpc>
              <a:buFontTx/>
              <a:buNone/>
            </a:pPr>
            <a:r>
              <a:rPr lang="zh-CN" altLang="en-US" sz="2000" b="1" dirty="0">
                <a:solidFill>
                  <a:srgbClr val="0000CC"/>
                </a:solidFill>
                <a:latin typeface="Arial" panose="020B0604020202020204" pitchFamily="34" charset="0"/>
                <a:ea typeface="思源黑体 CN Regular" panose="020B0500000000000000" pitchFamily="34" charset="-122"/>
                <a:sym typeface="Arial" panose="020B0604020202020204" pitchFamily="34" charset="0"/>
              </a:rPr>
              <a:t>追求的愿望难以实现，（我）日日夜夜都在思念（她）。思念之情绵绵不尽，（我）翻来覆去不能入睡。</a:t>
            </a:r>
            <a:endParaRPr lang="en-US" altLang="zh-CN" sz="2000" b="1" dirty="0">
              <a:solidFill>
                <a:srgbClr val="0000CC"/>
              </a:solidFill>
              <a:latin typeface="Arial" panose="020B0604020202020204" pitchFamily="34" charset="0"/>
              <a:ea typeface="思源黑体 CN Regular" panose="020B0500000000000000" pitchFamily="34" charset="-122"/>
              <a:sym typeface="Arial" panose="020B0604020202020204" pitchFamily="34" charset="0"/>
            </a:endParaRPr>
          </a:p>
          <a:p>
            <a:pPr marL="0" indent="0" eaLnBrk="1" hangingPunct="1">
              <a:lnSpc>
                <a:spcPct val="150000"/>
              </a:lnSpc>
              <a:buFontTx/>
              <a:buNone/>
            </a:pPr>
            <a:r>
              <a:rPr lang="zh-CN" altLang="en-US"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参差荇菜，左右采之。窈窕淑女，琴瑟友之。</a:t>
            </a:r>
          </a:p>
          <a:p>
            <a:pPr marL="0" indent="0" eaLnBrk="1" hangingPunct="1">
              <a:lnSpc>
                <a:spcPct val="150000"/>
              </a:lnSpc>
              <a:buFontTx/>
              <a:buNone/>
            </a:pPr>
            <a:r>
              <a:rPr lang="zh-CN" altLang="en-US" sz="2000" b="1" dirty="0">
                <a:solidFill>
                  <a:srgbClr val="0000CC"/>
                </a:solidFill>
                <a:latin typeface="Arial" panose="020B0604020202020204" pitchFamily="34" charset="0"/>
                <a:ea typeface="思源黑体 CN Regular" panose="020B0500000000000000" pitchFamily="34" charset="-122"/>
                <a:sym typeface="Arial" panose="020B0604020202020204" pitchFamily="34" charset="0"/>
              </a:rPr>
              <a:t>水中高低不齐的荇菜，在船的左右两边采摘。文静美好的姑娘，（我）弹琴鼓瑟对她表示亲近。</a:t>
            </a:r>
            <a:endParaRPr lang="en-US" altLang="zh-CN" sz="2000" b="1" dirty="0">
              <a:solidFill>
                <a:srgbClr val="0000CC"/>
              </a:solidFill>
              <a:latin typeface="Arial" panose="020B0604020202020204" pitchFamily="34" charset="0"/>
              <a:ea typeface="思源黑体 CN Regular" panose="020B0500000000000000" pitchFamily="34" charset="-122"/>
              <a:sym typeface="Arial" panose="020B0604020202020204" pitchFamily="34" charset="0"/>
            </a:endParaRPr>
          </a:p>
          <a:p>
            <a:pPr marL="0" indent="0" eaLnBrk="1" hangingPunct="1">
              <a:lnSpc>
                <a:spcPct val="150000"/>
              </a:lnSpc>
              <a:buFontTx/>
              <a:buNone/>
            </a:pPr>
            <a:r>
              <a:rPr lang="zh-CN" altLang="en-US"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参差荇菜，左右芼之。窈窕淑女，钟鼓乐之。</a:t>
            </a:r>
            <a:endParaRPr lang="en-US" altLang="zh-CN" sz="2000" b="1" dirty="0">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marL="0" indent="0" eaLnBrk="1" hangingPunct="1">
              <a:lnSpc>
                <a:spcPct val="150000"/>
              </a:lnSpc>
              <a:buFontTx/>
              <a:buNone/>
            </a:pPr>
            <a:r>
              <a:rPr lang="zh-CN" altLang="en-US" sz="2000" b="1" dirty="0">
                <a:solidFill>
                  <a:srgbClr val="0000CC"/>
                </a:solidFill>
                <a:latin typeface="Arial" panose="020B0604020202020204" pitchFamily="34" charset="0"/>
                <a:ea typeface="思源黑体 CN Regular" panose="020B0500000000000000" pitchFamily="34" charset="-122"/>
                <a:sym typeface="Arial" panose="020B0604020202020204" pitchFamily="34" charset="0"/>
              </a:rPr>
              <a:t>水中高低不齐的荇菜，在船的左右两边挑选。文静美好的姑娘，（我）要敲钟击鼓使她快乐。</a:t>
            </a:r>
            <a:endParaRPr lang="zh-CN" altLang="en-US" sz="20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1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61"/>
</p:tagLst>
</file>

<file path=ppt/tags/tag10.xml><?xml version="1.0" encoding="utf-8"?>
<p:tagLst xmlns:a="http://schemas.openxmlformats.org/drawingml/2006/main" xmlns:r="http://schemas.openxmlformats.org/officeDocument/2006/relationships" xmlns:p="http://schemas.openxmlformats.org/presentationml/2006/main">
  <p:tag name="AS_UNIQUEID" val="361"/>
</p:tagLst>
</file>

<file path=ppt/tags/tag11.xml><?xml version="1.0" encoding="utf-8"?>
<p:tagLst xmlns:a="http://schemas.openxmlformats.org/drawingml/2006/main" xmlns:r="http://schemas.openxmlformats.org/officeDocument/2006/relationships" xmlns:p="http://schemas.openxmlformats.org/presentationml/2006/main">
  <p:tag name="AS_UNIQUEID" val="361"/>
</p:tagLst>
</file>

<file path=ppt/tags/tag12.xml><?xml version="1.0" encoding="utf-8"?>
<p:tagLst xmlns:a="http://schemas.openxmlformats.org/drawingml/2006/main" xmlns:r="http://schemas.openxmlformats.org/officeDocument/2006/relationships" xmlns:p="http://schemas.openxmlformats.org/presentationml/2006/main">
  <p:tag name="AS_UNIQUEID" val="361"/>
</p:tagLst>
</file>

<file path=ppt/tags/tag13.xml><?xml version="1.0" encoding="utf-8"?>
<p:tagLst xmlns:a="http://schemas.openxmlformats.org/drawingml/2006/main" xmlns:r="http://schemas.openxmlformats.org/officeDocument/2006/relationships" xmlns:p="http://schemas.openxmlformats.org/presentationml/2006/main">
  <p:tag name="AS_UNIQUEID" val="23"/>
</p:tagLst>
</file>

<file path=ppt/tags/tag14.xml><?xml version="1.0" encoding="utf-8"?>
<p:tagLst xmlns:a="http://schemas.openxmlformats.org/drawingml/2006/main" xmlns:r="http://schemas.openxmlformats.org/officeDocument/2006/relationships" xmlns:p="http://schemas.openxmlformats.org/presentationml/2006/main">
  <p:tag name="AS_UNIQUEID" val="24"/>
</p:tagLst>
</file>

<file path=ppt/tags/tag15.xml><?xml version="1.0" encoding="utf-8"?>
<p:tagLst xmlns:a="http://schemas.openxmlformats.org/drawingml/2006/main" xmlns:r="http://schemas.openxmlformats.org/officeDocument/2006/relationships" xmlns:p="http://schemas.openxmlformats.org/presentationml/2006/main">
  <p:tag name="AS_UNIQUEID" val="25"/>
</p:tagLst>
</file>

<file path=ppt/tags/tag16.xml><?xml version="1.0" encoding="utf-8"?>
<p:tagLst xmlns:a="http://schemas.openxmlformats.org/drawingml/2006/main" xmlns:r="http://schemas.openxmlformats.org/officeDocument/2006/relationships" xmlns:p="http://schemas.openxmlformats.org/presentationml/2006/main">
  <p:tag name="AS_UNIQUEID" val="26"/>
</p:tagLst>
</file>

<file path=ppt/tags/tag17.xml><?xml version="1.0" encoding="utf-8"?>
<p:tagLst xmlns:a="http://schemas.openxmlformats.org/drawingml/2006/main" xmlns:r="http://schemas.openxmlformats.org/officeDocument/2006/relationships" xmlns:p="http://schemas.openxmlformats.org/presentationml/2006/main">
  <p:tag name="AS_UNIQUEID" val="27"/>
</p:tagLst>
</file>

<file path=ppt/tags/tag18.xml><?xml version="1.0" encoding="utf-8"?>
<p:tagLst xmlns:a="http://schemas.openxmlformats.org/drawingml/2006/main" xmlns:r="http://schemas.openxmlformats.org/officeDocument/2006/relationships" xmlns:p="http://schemas.openxmlformats.org/presentationml/2006/main">
  <p:tag name="AS_UNIQUEID" val="28"/>
</p:tagLst>
</file>

<file path=ppt/tags/tag19.xml><?xml version="1.0" encoding="utf-8"?>
<p:tagLst xmlns:a="http://schemas.openxmlformats.org/drawingml/2006/main" xmlns:r="http://schemas.openxmlformats.org/officeDocument/2006/relationships" xmlns:p="http://schemas.openxmlformats.org/presentationml/2006/main">
  <p:tag name="AS_UNIQUEID" val="29"/>
</p:tagLst>
</file>

<file path=ppt/tags/tag2.xml><?xml version="1.0" encoding="utf-8"?>
<p:tagLst xmlns:a="http://schemas.openxmlformats.org/drawingml/2006/main" xmlns:r="http://schemas.openxmlformats.org/officeDocument/2006/relationships" xmlns:p="http://schemas.openxmlformats.org/presentationml/2006/main">
  <p:tag name="AS_UNIQUEID" val="299"/>
</p:tagLst>
</file>

<file path=ppt/tags/tag20.xml><?xml version="1.0" encoding="utf-8"?>
<p:tagLst xmlns:a="http://schemas.openxmlformats.org/drawingml/2006/main" xmlns:r="http://schemas.openxmlformats.org/officeDocument/2006/relationships" xmlns:p="http://schemas.openxmlformats.org/presentationml/2006/main">
  <p:tag name="AS_UNIQUEID" val="30"/>
</p:tagLst>
</file>

<file path=ppt/tags/tag21.xml><?xml version="1.0" encoding="utf-8"?>
<p:tagLst xmlns:a="http://schemas.openxmlformats.org/drawingml/2006/main" xmlns:r="http://schemas.openxmlformats.org/officeDocument/2006/relationships" xmlns:p="http://schemas.openxmlformats.org/presentationml/2006/main">
  <p:tag name="AS_UNIQUEID" val="31"/>
</p:tagLst>
</file>

<file path=ppt/tags/tag22.xml><?xml version="1.0" encoding="utf-8"?>
<p:tagLst xmlns:a="http://schemas.openxmlformats.org/drawingml/2006/main" xmlns:r="http://schemas.openxmlformats.org/officeDocument/2006/relationships" xmlns:p="http://schemas.openxmlformats.org/presentationml/2006/main">
  <p:tag name="AS_UNIQUEID" val="32"/>
</p:tagLst>
</file>

<file path=ppt/tags/tag23.xml><?xml version="1.0" encoding="utf-8"?>
<p:tagLst xmlns:a="http://schemas.openxmlformats.org/drawingml/2006/main" xmlns:r="http://schemas.openxmlformats.org/officeDocument/2006/relationships" xmlns:p="http://schemas.openxmlformats.org/presentationml/2006/main">
  <p:tag name="AS_UNIQUEID" val="33"/>
</p:tagLst>
</file>

<file path=ppt/tags/tag24.xml><?xml version="1.0" encoding="utf-8"?>
<p:tagLst xmlns:a="http://schemas.openxmlformats.org/drawingml/2006/main" xmlns:r="http://schemas.openxmlformats.org/officeDocument/2006/relationships" xmlns:p="http://schemas.openxmlformats.org/presentationml/2006/main">
  <p:tag name="AS_UNIQUEID" val="34"/>
</p:tagLst>
</file>

<file path=ppt/tags/tag25.xml><?xml version="1.0" encoding="utf-8"?>
<p:tagLst xmlns:a="http://schemas.openxmlformats.org/drawingml/2006/main" xmlns:r="http://schemas.openxmlformats.org/officeDocument/2006/relationships" xmlns:p="http://schemas.openxmlformats.org/presentationml/2006/main">
  <p:tag name="AS_UNIQUEID" val="361"/>
</p:tagLst>
</file>

<file path=ppt/tags/tag26.xml><?xml version="1.0" encoding="utf-8"?>
<p:tagLst xmlns:a="http://schemas.openxmlformats.org/drawingml/2006/main" xmlns:r="http://schemas.openxmlformats.org/officeDocument/2006/relationships" xmlns:p="http://schemas.openxmlformats.org/presentationml/2006/main">
  <p:tag name="AS_UNIQUEID" val="361"/>
</p:tagLst>
</file>

<file path=ppt/tags/tag27.xml><?xml version="1.0" encoding="utf-8"?>
<p:tagLst xmlns:a="http://schemas.openxmlformats.org/drawingml/2006/main" xmlns:r="http://schemas.openxmlformats.org/officeDocument/2006/relationships" xmlns:p="http://schemas.openxmlformats.org/presentationml/2006/main">
  <p:tag name="AS_UNIQUEID" val="361"/>
</p:tagLst>
</file>

<file path=ppt/tags/tag28.xml><?xml version="1.0" encoding="utf-8"?>
<p:tagLst xmlns:a="http://schemas.openxmlformats.org/drawingml/2006/main" xmlns:r="http://schemas.openxmlformats.org/officeDocument/2006/relationships" xmlns:p="http://schemas.openxmlformats.org/presentationml/2006/main">
  <p:tag name="AS_UNIQUEID" val="40"/>
</p:tagLst>
</file>

<file path=ppt/tags/tag29.xml><?xml version="1.0" encoding="utf-8"?>
<p:tagLst xmlns:a="http://schemas.openxmlformats.org/drawingml/2006/main" xmlns:r="http://schemas.openxmlformats.org/officeDocument/2006/relationships" xmlns:p="http://schemas.openxmlformats.org/presentationml/2006/main">
  <p:tag name="AS_UNIQUEID" val="361"/>
</p:tagLst>
</file>

<file path=ppt/tags/tag3.xml><?xml version="1.0" encoding="utf-8"?>
<p:tagLst xmlns:a="http://schemas.openxmlformats.org/drawingml/2006/main" xmlns:r="http://schemas.openxmlformats.org/officeDocument/2006/relationships" xmlns:p="http://schemas.openxmlformats.org/presentationml/2006/main">
  <p:tag name="AS_UNIQUEID" val="361"/>
</p:tagLst>
</file>

<file path=ppt/tags/tag30.xml><?xml version="1.0" encoding="utf-8"?>
<p:tagLst xmlns:a="http://schemas.openxmlformats.org/drawingml/2006/main" xmlns:r="http://schemas.openxmlformats.org/officeDocument/2006/relationships" xmlns:p="http://schemas.openxmlformats.org/presentationml/2006/main">
  <p:tag name="AS_UNIQUEID" val="361"/>
</p:tagLst>
</file>

<file path=ppt/tags/tag31.xml><?xml version="1.0" encoding="utf-8"?>
<p:tagLst xmlns:a="http://schemas.openxmlformats.org/drawingml/2006/main" xmlns:r="http://schemas.openxmlformats.org/officeDocument/2006/relationships" xmlns:p="http://schemas.openxmlformats.org/presentationml/2006/main">
  <p:tag name="AS_UNIQUEID" val="361"/>
</p:tagLst>
</file>

<file path=ppt/tags/tag32.xml><?xml version="1.0" encoding="utf-8"?>
<p:tagLst xmlns:a="http://schemas.openxmlformats.org/drawingml/2006/main" xmlns:r="http://schemas.openxmlformats.org/officeDocument/2006/relationships" xmlns:p="http://schemas.openxmlformats.org/presentationml/2006/main">
  <p:tag name="AS_UNIQUEID" val="361"/>
</p:tagLst>
</file>

<file path=ppt/tags/tag33.xml><?xml version="1.0" encoding="utf-8"?>
<p:tagLst xmlns:a="http://schemas.openxmlformats.org/drawingml/2006/main" xmlns:r="http://schemas.openxmlformats.org/officeDocument/2006/relationships" xmlns:p="http://schemas.openxmlformats.org/presentationml/2006/main">
  <p:tag name="AS_UNIQUEID" val="361"/>
</p:tagLst>
</file>

<file path=ppt/tags/tag34.xml><?xml version="1.0" encoding="utf-8"?>
<p:tagLst xmlns:a="http://schemas.openxmlformats.org/drawingml/2006/main" xmlns:r="http://schemas.openxmlformats.org/officeDocument/2006/relationships" xmlns:p="http://schemas.openxmlformats.org/presentationml/2006/main">
  <p:tag name="AS_UNIQUEID" val="361"/>
</p:tagLst>
</file>

<file path=ppt/tags/tag35.xml><?xml version="1.0" encoding="utf-8"?>
<p:tagLst xmlns:a="http://schemas.openxmlformats.org/drawingml/2006/main" xmlns:r="http://schemas.openxmlformats.org/officeDocument/2006/relationships" xmlns:p="http://schemas.openxmlformats.org/presentationml/2006/main">
  <p:tag name="AS_UNIQUEID" val="55"/>
</p:tagLst>
</file>

<file path=ppt/tags/tag36.xml><?xml version="1.0" encoding="utf-8"?>
<p:tagLst xmlns:a="http://schemas.openxmlformats.org/drawingml/2006/main" xmlns:r="http://schemas.openxmlformats.org/officeDocument/2006/relationships" xmlns:p="http://schemas.openxmlformats.org/presentationml/2006/main">
  <p:tag name="AS_UNIQUEID" val="56"/>
</p:tagLst>
</file>

<file path=ppt/tags/tag37.xml><?xml version="1.0" encoding="utf-8"?>
<p:tagLst xmlns:a="http://schemas.openxmlformats.org/drawingml/2006/main" xmlns:r="http://schemas.openxmlformats.org/officeDocument/2006/relationships" xmlns:p="http://schemas.openxmlformats.org/presentationml/2006/main">
  <p:tag name="AS_UNIQUEID" val="57"/>
</p:tagLst>
</file>

<file path=ppt/tags/tag38.xml><?xml version="1.0" encoding="utf-8"?>
<p:tagLst xmlns:a="http://schemas.openxmlformats.org/drawingml/2006/main" xmlns:r="http://schemas.openxmlformats.org/officeDocument/2006/relationships" xmlns:p="http://schemas.openxmlformats.org/presentationml/2006/main">
  <p:tag name="AS_UNIQUEID" val="58"/>
</p:tagLst>
</file>

<file path=ppt/tags/tag39.xml><?xml version="1.0" encoding="utf-8"?>
<p:tagLst xmlns:a="http://schemas.openxmlformats.org/drawingml/2006/main" xmlns:r="http://schemas.openxmlformats.org/officeDocument/2006/relationships" xmlns:p="http://schemas.openxmlformats.org/presentationml/2006/main">
  <p:tag name="AS_UNIQUEID" val="59"/>
</p:tagLst>
</file>

<file path=ppt/tags/tag4.xml><?xml version="1.0" encoding="utf-8"?>
<p:tagLst xmlns:a="http://schemas.openxmlformats.org/drawingml/2006/main" xmlns:r="http://schemas.openxmlformats.org/officeDocument/2006/relationships" xmlns:p="http://schemas.openxmlformats.org/presentationml/2006/main">
  <p:tag name="AS_UNIQUEID" val="7"/>
</p:tagLst>
</file>

<file path=ppt/tags/tag40.xml><?xml version="1.0" encoding="utf-8"?>
<p:tagLst xmlns:a="http://schemas.openxmlformats.org/drawingml/2006/main" xmlns:r="http://schemas.openxmlformats.org/officeDocument/2006/relationships" xmlns:p="http://schemas.openxmlformats.org/presentationml/2006/main">
  <p:tag name="AS_UNIQUEID" val="60"/>
</p:tagLst>
</file>

<file path=ppt/tags/tag41.xml><?xml version="1.0" encoding="utf-8"?>
<p:tagLst xmlns:a="http://schemas.openxmlformats.org/drawingml/2006/main" xmlns:r="http://schemas.openxmlformats.org/officeDocument/2006/relationships" xmlns:p="http://schemas.openxmlformats.org/presentationml/2006/main">
  <p:tag name="AS_UNIQUEID" val="61"/>
</p:tagLst>
</file>

<file path=ppt/tags/tag42.xml><?xml version="1.0" encoding="utf-8"?>
<p:tagLst xmlns:a="http://schemas.openxmlformats.org/drawingml/2006/main" xmlns:r="http://schemas.openxmlformats.org/officeDocument/2006/relationships" xmlns:p="http://schemas.openxmlformats.org/presentationml/2006/main">
  <p:tag name="AS_UNIQUEID" val="62"/>
</p:tagLst>
</file>

<file path=ppt/tags/tag43.xml><?xml version="1.0" encoding="utf-8"?>
<p:tagLst xmlns:a="http://schemas.openxmlformats.org/drawingml/2006/main" xmlns:r="http://schemas.openxmlformats.org/officeDocument/2006/relationships" xmlns:p="http://schemas.openxmlformats.org/presentationml/2006/main">
  <p:tag name="AS_UNIQUEID" val="63"/>
</p:tagLst>
</file>

<file path=ppt/tags/tag44.xml><?xml version="1.0" encoding="utf-8"?>
<p:tagLst xmlns:a="http://schemas.openxmlformats.org/drawingml/2006/main" xmlns:r="http://schemas.openxmlformats.org/officeDocument/2006/relationships" xmlns:p="http://schemas.openxmlformats.org/presentationml/2006/main">
  <p:tag name="AS_UNIQUEID" val="64"/>
</p:tagLst>
</file>

<file path=ppt/tags/tag45.xml><?xml version="1.0" encoding="utf-8"?>
<p:tagLst xmlns:a="http://schemas.openxmlformats.org/drawingml/2006/main" xmlns:r="http://schemas.openxmlformats.org/officeDocument/2006/relationships" xmlns:p="http://schemas.openxmlformats.org/presentationml/2006/main">
  <p:tag name="AS_UNIQUEID" val="65"/>
</p:tagLst>
</file>

<file path=ppt/tags/tag46.xml><?xml version="1.0" encoding="utf-8"?>
<p:tagLst xmlns:a="http://schemas.openxmlformats.org/drawingml/2006/main" xmlns:r="http://schemas.openxmlformats.org/officeDocument/2006/relationships" xmlns:p="http://schemas.openxmlformats.org/presentationml/2006/main">
  <p:tag name="AS_UNIQUEID" val="66"/>
</p:tagLst>
</file>

<file path=ppt/tags/tag47.xml><?xml version="1.0" encoding="utf-8"?>
<p:tagLst xmlns:a="http://schemas.openxmlformats.org/drawingml/2006/main" xmlns:r="http://schemas.openxmlformats.org/officeDocument/2006/relationships" xmlns:p="http://schemas.openxmlformats.org/presentationml/2006/main">
  <p:tag name="AS_UNIQUEID" val="67"/>
</p:tagLst>
</file>

<file path=ppt/tags/tag48.xml><?xml version="1.0" encoding="utf-8"?>
<p:tagLst xmlns:a="http://schemas.openxmlformats.org/drawingml/2006/main" xmlns:r="http://schemas.openxmlformats.org/officeDocument/2006/relationships" xmlns:p="http://schemas.openxmlformats.org/presentationml/2006/main">
  <p:tag name="AS_UNIQUEID" val="68"/>
</p:tagLst>
</file>

<file path=ppt/tags/tag49.xml><?xml version="1.0" encoding="utf-8"?>
<p:tagLst xmlns:a="http://schemas.openxmlformats.org/drawingml/2006/main" xmlns:r="http://schemas.openxmlformats.org/officeDocument/2006/relationships" xmlns:p="http://schemas.openxmlformats.org/presentationml/2006/main">
  <p:tag name="AS_UNIQUEID" val="69"/>
</p:tagLst>
</file>

<file path=ppt/tags/tag5.xml><?xml version="1.0" encoding="utf-8"?>
<p:tagLst xmlns:a="http://schemas.openxmlformats.org/drawingml/2006/main" xmlns:r="http://schemas.openxmlformats.org/officeDocument/2006/relationships" xmlns:p="http://schemas.openxmlformats.org/presentationml/2006/main">
  <p:tag name="AS_UNIQUEID" val="8"/>
</p:tagLst>
</file>

<file path=ppt/tags/tag50.xml><?xml version="1.0" encoding="utf-8"?>
<p:tagLst xmlns:a="http://schemas.openxmlformats.org/drawingml/2006/main" xmlns:r="http://schemas.openxmlformats.org/officeDocument/2006/relationships" xmlns:p="http://schemas.openxmlformats.org/presentationml/2006/main">
  <p:tag name="AS_UNIQUEID" val="70"/>
</p:tagLst>
</file>

<file path=ppt/tags/tag51.xml><?xml version="1.0" encoding="utf-8"?>
<p:tagLst xmlns:a="http://schemas.openxmlformats.org/drawingml/2006/main" xmlns:r="http://schemas.openxmlformats.org/officeDocument/2006/relationships" xmlns:p="http://schemas.openxmlformats.org/presentationml/2006/main">
  <p:tag name="AS_UNIQUEID" val="361"/>
</p:tagLst>
</file>

<file path=ppt/tags/tag52.xml><?xml version="1.0" encoding="utf-8"?>
<p:tagLst xmlns:a="http://schemas.openxmlformats.org/drawingml/2006/main" xmlns:r="http://schemas.openxmlformats.org/officeDocument/2006/relationships" xmlns:p="http://schemas.openxmlformats.org/presentationml/2006/main">
  <p:tag name="AS_UNIQUEID" val="361"/>
</p:tagLst>
</file>

<file path=ppt/tags/tag53.xml><?xml version="1.0" encoding="utf-8"?>
<p:tagLst xmlns:a="http://schemas.openxmlformats.org/drawingml/2006/main" xmlns:r="http://schemas.openxmlformats.org/officeDocument/2006/relationships" xmlns:p="http://schemas.openxmlformats.org/presentationml/2006/main">
  <p:tag name="AS_UNIQUEID" val="361"/>
</p:tagLst>
</file>

<file path=ppt/tags/tag54.xml><?xml version="1.0" encoding="utf-8"?>
<p:tagLst xmlns:a="http://schemas.openxmlformats.org/drawingml/2006/main" xmlns:r="http://schemas.openxmlformats.org/officeDocument/2006/relationships" xmlns:p="http://schemas.openxmlformats.org/presentationml/2006/main">
  <p:tag name="AS_UNIQUEID" val="361"/>
</p:tagLst>
</file>

<file path=ppt/tags/tag55.xml><?xml version="1.0" encoding="utf-8"?>
<p:tagLst xmlns:a="http://schemas.openxmlformats.org/drawingml/2006/main" xmlns:r="http://schemas.openxmlformats.org/officeDocument/2006/relationships" xmlns:p="http://schemas.openxmlformats.org/presentationml/2006/main">
  <p:tag name="AS_UNIQUEID" val="361"/>
</p:tagLst>
</file>

<file path=ppt/tags/tag56.xml><?xml version="1.0" encoding="utf-8"?>
<p:tagLst xmlns:a="http://schemas.openxmlformats.org/drawingml/2006/main" xmlns:r="http://schemas.openxmlformats.org/officeDocument/2006/relationships" xmlns:p="http://schemas.openxmlformats.org/presentationml/2006/main">
  <p:tag name="AS_UNIQUEID" val="361"/>
</p:tagLst>
</file>

<file path=ppt/tags/tag6.xml><?xml version="1.0" encoding="utf-8"?>
<p:tagLst xmlns:a="http://schemas.openxmlformats.org/drawingml/2006/main" xmlns:r="http://schemas.openxmlformats.org/officeDocument/2006/relationships" xmlns:p="http://schemas.openxmlformats.org/presentationml/2006/main">
  <p:tag name="AS_UNIQUEID" val="9"/>
</p:tagLst>
</file>

<file path=ppt/tags/tag7.xml><?xml version="1.0" encoding="utf-8"?>
<p:tagLst xmlns:a="http://schemas.openxmlformats.org/drawingml/2006/main" xmlns:r="http://schemas.openxmlformats.org/officeDocument/2006/relationships" xmlns:p="http://schemas.openxmlformats.org/presentationml/2006/main">
  <p:tag name="AS_UNIQUEID" val="10"/>
</p:tagLst>
</file>

<file path=ppt/tags/tag8.xml><?xml version="1.0" encoding="utf-8"?>
<p:tagLst xmlns:a="http://schemas.openxmlformats.org/drawingml/2006/main" xmlns:r="http://schemas.openxmlformats.org/officeDocument/2006/relationships" xmlns:p="http://schemas.openxmlformats.org/presentationml/2006/main">
  <p:tag name="AS_UNIQUEID" val="11"/>
</p:tagLst>
</file>

<file path=ppt/tags/tag9.xml><?xml version="1.0" encoding="utf-8"?>
<p:tagLst xmlns:a="http://schemas.openxmlformats.org/drawingml/2006/main" xmlns:r="http://schemas.openxmlformats.org/officeDocument/2006/relationships" xmlns:p="http://schemas.openxmlformats.org/presentationml/2006/main">
  <p:tag name="AS_UNIQUEID" val="36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1523</Words>
  <Application>Microsoft Office PowerPoint</Application>
  <PresentationFormat>宽屏</PresentationFormat>
  <Paragraphs>146</Paragraphs>
  <Slides>23</Slides>
  <Notes>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Arial</vt:lpstr>
      <vt:lpstr>宋体</vt:lpstr>
      <vt:lpstr>微软雅黑</vt:lpstr>
      <vt:lpstr>思源黑体 CN Regular</vt:lpstr>
      <vt:lpstr>Calibri</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2020-12-16T07:42:00Z</dcterms:created>
  <dcterms:modified xsi:type="dcterms:W3CDTF">2023-01-10T11:13:07Z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141FAB86DED64F608C87FB09C85FAEE1</vt:lpwstr>
  </property>
  <property fmtid="{A09F084E-AD41-489F-8076-AA5BE3082BCA}" pid="100">
    <vt:ui4>5</vt:ui4>
  </property>
  <property fmtid="{64440492-4C8B-11D1-8B70-080036B11A03}" pid="11">
    <vt:lpwstr>www.2ppt.com-爱PPT提供资源下载</vt:lpwstr>
  </property>
</Properties>
</file>