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9" r:id="rId2"/>
    <p:sldId id="308" r:id="rId3"/>
    <p:sldId id="260" r:id="rId4"/>
    <p:sldId id="333" r:id="rId5"/>
    <p:sldId id="261" r:id="rId6"/>
    <p:sldId id="345" r:id="rId7"/>
    <p:sldId id="290" r:id="rId8"/>
    <p:sldId id="350" r:id="rId9"/>
    <p:sldId id="286" r:id="rId10"/>
    <p:sldId id="351" r:id="rId11"/>
    <p:sldId id="335" r:id="rId12"/>
    <p:sldId id="269" r:id="rId13"/>
    <p:sldId id="364" r:id="rId14"/>
    <p:sldId id="342" r:id="rId15"/>
    <p:sldId id="301" r:id="rId16"/>
    <p:sldId id="366" r:id="rId17"/>
    <p:sldId id="339" r:id="rId18"/>
  </p:sldIdLst>
  <p:sldSz cx="9144000" cy="5143500" type="screen16x9"/>
  <p:notesSz cx="6858000" cy="9144000"/>
  <p:custDataLst>
    <p:tags r:id="rId21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7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7700"/>
    <a:srgbClr val="F7F7F7"/>
    <a:srgbClr val="996633"/>
    <a:srgbClr val="FF9900"/>
    <a:srgbClr val="0033CC"/>
    <a:srgbClr val="2AFA52"/>
    <a:srgbClr val="34FC77"/>
    <a:srgbClr val="F4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 autoAdjust="0"/>
  </p:normalViewPr>
  <p:slideViewPr>
    <p:cSldViewPr snapToGrid="0">
      <p:cViewPr varScale="1">
        <p:scale>
          <a:sx n="102" d="100"/>
          <a:sy n="102" d="100"/>
        </p:scale>
        <p:origin x="-108" y="-774"/>
      </p:cViewPr>
      <p:guideLst>
        <p:guide orient="horz" pos="162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337D15D-8E3B-4FCB-A743-9C1178BFA99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1CB72FBC-DDF2-4683-A7A5-99D7E11D1FA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D97743-A842-4364-93D5-07A95BC9831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AB95ED2-5762-46F6-88C1-F69C80295A2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3555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52A4867E-2902-4F3B-B4D4-2B041EC2DFDF}" type="slidenum"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390650"/>
            <a:ext cx="6858000" cy="124182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E6672-5D93-4512-A6B6-3003563CCC0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63A4B6-AA14-4945-BCE2-B2313B66BD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B3F0C-F228-4FCE-BD1E-4C3E8242FCF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E605CF-B1A6-43CB-B7E8-8AE159BA5E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4DB23-4988-46F5-8A90-37084D94C8A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951FA2-DBD6-4305-B8EA-E158B688DB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14D828-1F14-4CAD-BC9C-EA2E69622B30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D1E06-7408-4255-BF7C-A6A90F7850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14D828-1F14-4CAD-BC9C-EA2E69622B30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D1E06-7408-4255-BF7C-A6A90F7850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7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8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E014D828-1F14-4CAD-BC9C-EA2E69622B30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 smtClean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769D1E06-7408-4255-BF7C-A6A90F7850B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18" Type="http://schemas.openxmlformats.org/officeDocument/2006/relationships/image" Target="../media/image25.wmf"/><Relationship Id="rId3" Type="http://schemas.openxmlformats.org/officeDocument/2006/relationships/image" Target="../media/image10.wmf"/><Relationship Id="rId21" Type="http://schemas.openxmlformats.org/officeDocument/2006/relationships/image" Target="../media/image28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7.wmf"/><Relationship Id="rId1" Type="http://schemas.openxmlformats.org/officeDocument/2006/relationships/tags" Target="../tags/tag22.xml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19" Type="http://schemas.openxmlformats.org/officeDocument/2006/relationships/image" Target="../media/image26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Relationship Id="rId22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794148"/>
            <a:ext cx="9144000" cy="65159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2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第二章  二次函数</a:t>
            </a:r>
          </a:p>
        </p:txBody>
      </p:sp>
      <p:sp>
        <p:nvSpPr>
          <p:cNvPr id="5123" name="文本框 6"/>
          <p:cNvSpPr txBox="1">
            <a:spLocks noChangeArrowheads="1"/>
          </p:cNvSpPr>
          <p:nvPr/>
        </p:nvSpPr>
        <p:spPr bwMode="auto">
          <a:xfrm>
            <a:off x="0" y="2010676"/>
            <a:ext cx="914400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latin typeface="微软雅黑" panose="020B0503020204020204" pitchFamily="34" charset="-122"/>
                <a:sym typeface="+mn-ea"/>
              </a:rPr>
              <a:t>确定二次函数的表达式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6036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750094" y="904876"/>
            <a:ext cx="2730104" cy="34624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800" b="1" dirty="0" smtClean="0">
                <a:solidFill>
                  <a:srgbClr val="FF0000"/>
                </a:solidFill>
                <a:latin typeface="+mn-ea"/>
                <a:ea typeface="+mn-ea"/>
              </a:rPr>
              <a:t>点拨</a:t>
            </a:r>
            <a:r>
              <a:rPr lang="en-US" altLang="zh-CN" sz="1800" b="1" dirty="0" smtClean="0">
                <a:solidFill>
                  <a:srgbClr val="FF0000"/>
                </a:solidFill>
                <a:latin typeface="+mn-ea"/>
                <a:ea typeface="+mn-ea"/>
              </a:rPr>
              <a:t>:</a:t>
            </a:r>
            <a:r>
              <a:rPr lang="en-US" altLang="zh-CN" sz="1800" dirty="0" smtClean="0">
                <a:solidFill>
                  <a:srgbClr val="0070C0"/>
                </a:solidFill>
                <a:latin typeface="+mn-ea"/>
                <a:ea typeface="+mn-ea"/>
              </a:rPr>
              <a:t>“</a:t>
            </a:r>
            <a:r>
              <a:rPr lang="zh-CN" altLang="en-US" sz="1800" dirty="0" smtClean="0">
                <a:solidFill>
                  <a:srgbClr val="0070C0"/>
                </a:solidFill>
                <a:latin typeface="+mn-ea"/>
                <a:ea typeface="+mn-ea"/>
              </a:rPr>
              <a:t>三式”巧定表达式</a:t>
            </a: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1384698" y="1418035"/>
            <a:ext cx="5403056" cy="327487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一般式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800" dirty="0" smtClean="0">
                <a:solidFill>
                  <a:srgbClr val="000000"/>
                </a:solidFill>
                <a:latin typeface="+mn-ea"/>
                <a:ea typeface="+mn-ea"/>
              </a:rPr>
              <a:t>所给的条件能够确定抛物线上三个不同点的坐标时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,</a:t>
            </a:r>
            <a:r>
              <a:rPr lang="zh-CN" altLang="en-US" sz="1800" dirty="0" smtClean="0">
                <a:solidFill>
                  <a:srgbClr val="000000"/>
                </a:solidFill>
                <a:latin typeface="+mn-ea"/>
                <a:ea typeface="+mn-ea"/>
              </a:rPr>
              <a:t>可设表达式为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ax</a:t>
            </a:r>
            <a:r>
              <a:rPr lang="en-US" altLang="zh-CN" sz="1800" baseline="30000" dirty="0" smtClean="0">
                <a:solidFill>
                  <a:srgbClr val="000000"/>
                </a:solidFill>
                <a:latin typeface="+mn-ea"/>
                <a:ea typeface="+mn-ea"/>
              </a:rPr>
              <a:t>2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zh-CN" altLang="en-US" sz="1800" dirty="0" smtClean="0">
                <a:solidFill>
                  <a:srgbClr val="000000"/>
                </a:solidFill>
                <a:latin typeface="+mn-ea"/>
                <a:ea typeface="+mn-ea"/>
              </a:rPr>
              <a:t>一般式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).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顶点式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800" dirty="0" smtClean="0">
                <a:solidFill>
                  <a:srgbClr val="000000"/>
                </a:solidFill>
                <a:latin typeface="+mn-ea"/>
                <a:ea typeface="+mn-ea"/>
              </a:rPr>
              <a:t>所给条件能够确定抛物线的顶点坐标时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,</a:t>
            </a:r>
            <a:r>
              <a:rPr lang="zh-CN" altLang="en-US" sz="1800" dirty="0" smtClean="0">
                <a:solidFill>
                  <a:srgbClr val="000000"/>
                </a:solidFill>
                <a:latin typeface="+mn-ea"/>
                <a:ea typeface="+mn-ea"/>
              </a:rPr>
              <a:t>可设表达式为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-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r>
              <a:rPr lang="en-US" altLang="zh-CN" sz="1800" baseline="30000" dirty="0" smtClean="0">
                <a:solidFill>
                  <a:srgbClr val="000000"/>
                </a:solidFill>
                <a:latin typeface="+mn-ea"/>
                <a:ea typeface="+mn-ea"/>
              </a:rPr>
              <a:t>2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zh-CN" altLang="en-US" sz="1800" dirty="0" smtClean="0">
                <a:solidFill>
                  <a:srgbClr val="000000"/>
                </a:solidFill>
                <a:latin typeface="+mn-ea"/>
                <a:ea typeface="+mn-ea"/>
              </a:rPr>
              <a:t>顶点式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).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交点式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800" dirty="0" smtClean="0">
                <a:solidFill>
                  <a:srgbClr val="000000"/>
                </a:solidFill>
                <a:latin typeface="+mn-ea"/>
                <a:ea typeface="+mn-ea"/>
              </a:rPr>
              <a:t>所给条件能够确定抛物线与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sz="1800" dirty="0" smtClean="0">
                <a:solidFill>
                  <a:srgbClr val="000000"/>
                </a:solidFill>
                <a:latin typeface="+mn-ea"/>
                <a:ea typeface="+mn-ea"/>
              </a:rPr>
              <a:t>轴的两个交点坐标时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,</a:t>
            </a:r>
            <a:r>
              <a:rPr lang="zh-CN" altLang="en-US" sz="1800" dirty="0" smtClean="0">
                <a:solidFill>
                  <a:srgbClr val="000000"/>
                </a:solidFill>
                <a:latin typeface="+mn-ea"/>
                <a:ea typeface="+mn-ea"/>
              </a:rPr>
              <a:t>则可设表达式为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-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baseline="-30000" dirty="0" smtClean="0">
                <a:solidFill>
                  <a:srgbClr val="000000"/>
                </a:solidFill>
                <a:latin typeface="+mn-ea"/>
                <a:ea typeface="+mn-ea"/>
              </a:rPr>
              <a:t>1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)(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-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baseline="-30000" dirty="0" smtClean="0">
                <a:solidFill>
                  <a:srgbClr val="000000"/>
                </a:solidFill>
                <a:latin typeface="+mn-ea"/>
                <a:ea typeface="+mn-ea"/>
              </a:rPr>
              <a:t>2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)(</a:t>
            </a:r>
            <a:r>
              <a:rPr lang="zh-CN" altLang="en-US" sz="1800" dirty="0" smtClean="0">
                <a:solidFill>
                  <a:srgbClr val="000000"/>
                </a:solidFill>
                <a:latin typeface="+mn-ea"/>
                <a:ea typeface="+mn-ea"/>
              </a:rPr>
              <a:t>交点式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).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701404" y="1953816"/>
            <a:ext cx="4616053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>
                <a:solidFill>
                  <a:srgbClr val="0070C0"/>
                </a:solidFill>
                <a:latin typeface="微软雅黑" panose="020B0503020204020204" pitchFamily="34" charset="-122"/>
              </a:rPr>
              <a:t>解析 </a:t>
            </a:r>
            <a:r>
              <a:rPr lang="en-US" altLang="zh-CN" b="1">
                <a:solidFill>
                  <a:srgbClr val="0070C0"/>
                </a:solidFill>
                <a:latin typeface="微软雅黑" panose="020B0503020204020204" pitchFamily="34" charset="-122"/>
              </a:rPr>
              <a:t>: 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设该抛物线的解析式为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bx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          根据题意，得 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4182666" y="3504010"/>
            <a:ext cx="1272778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解得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5365" name="Group 22"/>
          <p:cNvGrpSpPr/>
          <p:nvPr/>
        </p:nvGrpSpPr>
        <p:grpSpPr bwMode="auto">
          <a:xfrm>
            <a:off x="6606779" y="2534841"/>
            <a:ext cx="1853803" cy="1546622"/>
            <a:chOff x="3942" y="2036"/>
            <a:chExt cx="1557" cy="1299"/>
          </a:xfrm>
        </p:grpSpPr>
        <p:pic>
          <p:nvPicPr>
            <p:cNvPr id="15376" name="Picture 2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 rot="10743018" flipV="1">
              <a:off x="4012" y="2378"/>
              <a:ext cx="700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7" name="Line 24"/>
            <p:cNvSpPr>
              <a:spLocks noChangeShapeType="1"/>
            </p:cNvSpPr>
            <p:nvPr/>
          </p:nvSpPr>
          <p:spPr bwMode="auto">
            <a:xfrm>
              <a:off x="3942" y="2917"/>
              <a:ext cx="14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8" name="Line 25"/>
            <p:cNvSpPr>
              <a:spLocks noChangeShapeType="1"/>
            </p:cNvSpPr>
            <p:nvPr/>
          </p:nvSpPr>
          <p:spPr bwMode="auto">
            <a:xfrm flipH="1" flipV="1">
              <a:off x="4223" y="2096"/>
              <a:ext cx="12" cy="1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9" name="Text Box 26"/>
            <p:cNvSpPr txBox="1">
              <a:spLocks noChangeArrowheads="1"/>
            </p:cNvSpPr>
            <p:nvPr/>
          </p:nvSpPr>
          <p:spPr bwMode="auto">
            <a:xfrm>
              <a:off x="4385" y="3154"/>
              <a:ext cx="4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1" hangingPunct="1"/>
              <a:endParaRPr lang="zh-CN" altLang="en-US" sz="27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0" name="Text Box 27"/>
            <p:cNvSpPr txBox="1">
              <a:spLocks noChangeArrowheads="1"/>
            </p:cNvSpPr>
            <p:nvPr/>
          </p:nvSpPr>
          <p:spPr bwMode="auto">
            <a:xfrm>
              <a:off x="3976" y="2872"/>
              <a:ext cx="212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1" hangingPunct="1"/>
              <a:r>
                <a:rPr lang="en-US" altLang="zh-CN" sz="1500" i="1">
                  <a:latin typeface="Times New Roman" panose="02020603050405020304" pitchFamily="18" charset="0"/>
                </a:rPr>
                <a:t>A</a:t>
              </a:r>
              <a:endParaRPr lang="en-US" altLang="zh-CN" sz="27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1" name="Text Box 28"/>
            <p:cNvSpPr txBox="1">
              <a:spLocks noChangeArrowheads="1"/>
            </p:cNvSpPr>
            <p:nvPr/>
          </p:nvSpPr>
          <p:spPr bwMode="auto">
            <a:xfrm>
              <a:off x="4282" y="2036"/>
              <a:ext cx="212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1" hangingPunct="1"/>
              <a:r>
                <a:rPr lang="en-US" altLang="zh-CN" sz="1500" i="1">
                  <a:latin typeface="Times New Roman" panose="02020603050405020304" pitchFamily="18" charset="0"/>
                </a:rPr>
                <a:t>y</a:t>
              </a:r>
              <a:endParaRPr lang="en-US" altLang="zh-CN" sz="27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2" name="Text Box 29"/>
            <p:cNvSpPr txBox="1">
              <a:spLocks noChangeArrowheads="1"/>
            </p:cNvSpPr>
            <p:nvPr/>
          </p:nvSpPr>
          <p:spPr bwMode="auto">
            <a:xfrm>
              <a:off x="5286" y="2930"/>
              <a:ext cx="213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1" hangingPunct="1"/>
              <a:r>
                <a:rPr lang="en-US" altLang="zh-CN" sz="1500" i="1">
                  <a:latin typeface="Times New Roman" panose="02020603050405020304" pitchFamily="18" charset="0"/>
                </a:rPr>
                <a:t>x</a:t>
              </a:r>
              <a:endParaRPr lang="en-US" altLang="zh-CN" sz="27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3" name="Text Box 30"/>
            <p:cNvSpPr txBox="1">
              <a:spLocks noChangeArrowheads="1"/>
            </p:cNvSpPr>
            <p:nvPr/>
          </p:nvSpPr>
          <p:spPr bwMode="auto">
            <a:xfrm>
              <a:off x="4287" y="2884"/>
              <a:ext cx="212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1" hangingPunct="1"/>
              <a:r>
                <a:rPr lang="en-US" altLang="zh-CN" sz="1500" i="1">
                  <a:latin typeface="Times New Roman" panose="02020603050405020304" pitchFamily="18" charset="0"/>
                </a:rPr>
                <a:t>O</a:t>
              </a:r>
              <a:endParaRPr lang="en-US" altLang="zh-CN" sz="27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4" name="Text Box 31"/>
            <p:cNvSpPr txBox="1">
              <a:spLocks noChangeArrowheads="1"/>
            </p:cNvSpPr>
            <p:nvPr/>
          </p:nvSpPr>
          <p:spPr bwMode="auto">
            <a:xfrm>
              <a:off x="4128" y="3017"/>
              <a:ext cx="212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1" hangingPunct="1"/>
              <a:r>
                <a:rPr lang="en-US" altLang="zh-CN" sz="1500" i="1">
                  <a:latin typeface="Times New Roman" panose="02020603050405020304" pitchFamily="18" charset="0"/>
                </a:rPr>
                <a:t>C</a:t>
              </a:r>
              <a:endParaRPr lang="en-US" altLang="zh-CN" sz="27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5" name="Text Box 32"/>
            <p:cNvSpPr txBox="1">
              <a:spLocks noChangeArrowheads="1"/>
            </p:cNvSpPr>
            <p:nvPr/>
          </p:nvSpPr>
          <p:spPr bwMode="auto">
            <a:xfrm>
              <a:off x="4614" y="2898"/>
              <a:ext cx="212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1" hangingPunct="1"/>
              <a:r>
                <a:rPr lang="en-US" altLang="zh-CN" sz="1500" i="1">
                  <a:latin typeface="Times New Roman" panose="02020603050405020304" pitchFamily="18" charset="0"/>
                </a:rPr>
                <a:t>B</a:t>
              </a:r>
              <a:endParaRPr lang="en-US" altLang="zh-CN" sz="27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66" name="组合 1"/>
          <p:cNvGrpSpPr/>
          <p:nvPr/>
        </p:nvGrpSpPr>
        <p:grpSpPr bwMode="auto">
          <a:xfrm>
            <a:off x="369094" y="749410"/>
            <a:ext cx="7271147" cy="1200329"/>
            <a:chOff x="492126" y="999312"/>
            <a:chExt cx="9694598" cy="1600054"/>
          </a:xfrm>
        </p:grpSpPr>
        <p:sp>
          <p:nvSpPr>
            <p:cNvPr id="15374" name="Rectangle 9"/>
            <p:cNvSpPr>
              <a:spLocks noChangeArrowheads="1"/>
            </p:cNvSpPr>
            <p:nvPr/>
          </p:nvSpPr>
          <p:spPr bwMode="auto">
            <a:xfrm>
              <a:off x="2293674" y="999312"/>
              <a:ext cx="7893050" cy="1600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>
                  <a:latin typeface="宋体" panose="02010600030101010101" pitchFamily="2" charset="-122"/>
                </a:rPr>
                <a:t>如图，在平面直角坐标系中，抛物线经过</a:t>
              </a:r>
              <a:r>
                <a:rPr lang="en-US" altLang="zh-CN" i="1">
                  <a:latin typeface="Times New Roman" panose="02020603050405020304" pitchFamily="18" charset="0"/>
                </a:rPr>
                <a:t>A</a:t>
              </a:r>
              <a:r>
                <a:rPr lang="zh-CN" altLang="en-US">
                  <a:latin typeface="宋体" panose="02010600030101010101" pitchFamily="2" charset="-122"/>
                </a:rPr>
                <a:t>（</a:t>
              </a:r>
              <a:r>
                <a:rPr lang="en-US" altLang="zh-CN">
                  <a:latin typeface="宋体" panose="02010600030101010101" pitchFamily="2" charset="-122"/>
                </a:rPr>
                <a:t>-</a:t>
              </a:r>
              <a:r>
                <a:rPr lang="en-US" altLang="zh-CN">
                  <a:latin typeface="Times New Roman" panose="02020603050405020304" pitchFamily="18" charset="0"/>
                </a:rPr>
                <a:t>1</a:t>
              </a:r>
              <a:r>
                <a:rPr lang="zh-CN" altLang="en-US">
                  <a:latin typeface="宋体" panose="02010600030101010101" pitchFamily="2" charset="-122"/>
                </a:rPr>
                <a:t>，</a:t>
              </a:r>
              <a:r>
                <a:rPr lang="en-US" altLang="zh-CN">
                  <a:latin typeface="Times New Roman" panose="02020603050405020304" pitchFamily="18" charset="0"/>
                </a:rPr>
                <a:t>0</a:t>
              </a:r>
              <a:r>
                <a:rPr lang="zh-CN" altLang="en-US">
                  <a:latin typeface="宋体" panose="02010600030101010101" pitchFamily="2" charset="-122"/>
                </a:rPr>
                <a:t>），</a:t>
              </a:r>
              <a:endParaRPr lang="en-US" altLang="zh-CN">
                <a:latin typeface="宋体" panose="02010600030101010101" pitchFamily="2" charset="-122"/>
              </a:endParaRPr>
            </a:p>
            <a:p>
              <a:pPr>
                <a:lnSpc>
                  <a:spcPct val="200000"/>
                </a:lnSpc>
              </a:pPr>
              <a:r>
                <a:rPr lang="en-US" altLang="zh-CN" i="1">
                  <a:latin typeface="Times New Roman" panose="02020603050405020304" pitchFamily="18" charset="0"/>
                </a:rPr>
                <a:t>B</a:t>
              </a:r>
              <a:r>
                <a:rPr lang="zh-CN" altLang="en-US">
                  <a:latin typeface="宋体" panose="02010600030101010101" pitchFamily="2" charset="-122"/>
                </a:rPr>
                <a:t>（</a:t>
              </a:r>
              <a:r>
                <a:rPr lang="en-US" altLang="zh-CN">
                  <a:latin typeface="Times New Roman" panose="02020603050405020304" pitchFamily="18" charset="0"/>
                </a:rPr>
                <a:t>3</a:t>
              </a:r>
              <a:r>
                <a:rPr lang="zh-CN" altLang="en-US">
                  <a:latin typeface="宋体" panose="02010600030101010101" pitchFamily="2" charset="-122"/>
                </a:rPr>
                <a:t>，</a:t>
              </a:r>
              <a:r>
                <a:rPr lang="en-US" altLang="zh-CN">
                  <a:latin typeface="Times New Roman" panose="02020603050405020304" pitchFamily="18" charset="0"/>
                </a:rPr>
                <a:t>0</a:t>
              </a:r>
              <a:r>
                <a:rPr lang="zh-CN" altLang="en-US">
                  <a:latin typeface="宋体" panose="02010600030101010101" pitchFamily="2" charset="-122"/>
                </a:rPr>
                <a:t>），</a:t>
              </a:r>
              <a:r>
                <a:rPr lang="en-US" altLang="zh-CN" i="1">
                  <a:latin typeface="Times New Roman" panose="02020603050405020304" pitchFamily="18" charset="0"/>
                </a:rPr>
                <a:t>C</a:t>
              </a:r>
              <a:r>
                <a:rPr lang="zh-CN" altLang="en-US">
                  <a:latin typeface="宋体" panose="02010600030101010101" pitchFamily="2" charset="-122"/>
                </a:rPr>
                <a:t>（</a:t>
              </a:r>
              <a:r>
                <a:rPr lang="en-US" altLang="zh-CN">
                  <a:latin typeface="Times New Roman" panose="02020603050405020304" pitchFamily="18" charset="0"/>
                </a:rPr>
                <a:t>0</a:t>
              </a:r>
              <a:r>
                <a:rPr lang="zh-CN" altLang="en-US">
                  <a:latin typeface="宋体" panose="02010600030101010101" pitchFamily="2" charset="-122"/>
                </a:rPr>
                <a:t>，</a:t>
              </a:r>
              <a:r>
                <a:rPr lang="en-US" altLang="zh-CN">
                  <a:latin typeface="宋体" panose="02010600030101010101" pitchFamily="2" charset="-122"/>
                </a:rPr>
                <a:t>-</a:t>
              </a:r>
              <a:r>
                <a:rPr lang="en-US" altLang="zh-CN">
                  <a:latin typeface="Times New Roman" panose="02020603050405020304" pitchFamily="18" charset="0"/>
                </a:rPr>
                <a:t>1</a:t>
              </a:r>
              <a:r>
                <a:rPr lang="zh-CN" altLang="en-US">
                  <a:latin typeface="宋体" panose="02010600030101010101" pitchFamily="2" charset="-122"/>
                </a:rPr>
                <a:t>）三点</a:t>
              </a:r>
              <a:r>
                <a:rPr lang="en-US" altLang="zh-CN">
                  <a:latin typeface="宋体" panose="02010600030101010101" pitchFamily="2" charset="-122"/>
                </a:rPr>
                <a:t>.</a:t>
              </a:r>
              <a:r>
                <a:rPr lang="zh-CN" altLang="en-US">
                  <a:latin typeface="宋体" panose="02010600030101010101" pitchFamily="2" charset="-122"/>
                </a:rPr>
                <a:t>求该抛物线的解析式</a:t>
              </a:r>
              <a:r>
                <a:rPr lang="en-US" altLang="zh-CN">
                  <a:latin typeface="宋体" panose="02010600030101010101" pitchFamily="2" charset="-122"/>
                </a:rPr>
                <a:t>.</a:t>
              </a:r>
            </a:p>
          </p:txBody>
        </p:sp>
        <p:sp>
          <p:nvSpPr>
            <p:cNvPr id="15375" name="Rectangle 22"/>
            <p:cNvSpPr>
              <a:spLocks noChangeArrowheads="1"/>
            </p:cNvSpPr>
            <p:nvPr/>
          </p:nvSpPr>
          <p:spPr bwMode="auto">
            <a:xfrm>
              <a:off x="492126" y="1263650"/>
              <a:ext cx="2890837" cy="492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>
                  <a:solidFill>
                    <a:srgbClr val="0070C0"/>
                  </a:solidFill>
                </a:rPr>
                <a:t>【</a:t>
              </a:r>
              <a:r>
                <a:rPr lang="zh-CN" altLang="en-US" b="1">
                  <a:solidFill>
                    <a:srgbClr val="0070C0"/>
                  </a:solidFill>
                </a:rPr>
                <a:t>跟踪训练</a:t>
              </a:r>
              <a:r>
                <a:rPr lang="en-US" altLang="zh-CN" b="1">
                  <a:solidFill>
                    <a:srgbClr val="0070C0"/>
                  </a:solidFill>
                </a:rPr>
                <a:t>】</a:t>
              </a:r>
            </a:p>
          </p:txBody>
        </p:sp>
      </p:grp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530078" y="3105150"/>
            <a:ext cx="1652588" cy="1150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，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，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，</a:t>
            </a:r>
          </a:p>
        </p:txBody>
      </p:sp>
      <p:sp>
        <p:nvSpPr>
          <p:cNvPr id="24" name="AutoShape 10"/>
          <p:cNvSpPr/>
          <p:nvPr/>
        </p:nvSpPr>
        <p:spPr bwMode="auto">
          <a:xfrm>
            <a:off x="2422922" y="3338513"/>
            <a:ext cx="114300" cy="742950"/>
          </a:xfrm>
          <a:prstGeom prst="leftBrace">
            <a:avLst>
              <a:gd name="adj1" fmla="val 54046"/>
              <a:gd name="adj2" fmla="val 50000"/>
            </a:avLst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5" name="Text 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950538" y="3099182"/>
            <a:ext cx="1073348" cy="1155077"/>
          </a:xfrm>
          <a:prstGeom prst="rect">
            <a:avLst/>
          </a:prstGeom>
          <a:blipFill rotWithShape="0">
            <a:blip r:embed="rId4" cstate="email"/>
            <a:stretch>
              <a:fillRect/>
            </a:stretch>
          </a:blipFill>
          <a:ln>
            <a:noFill/>
          </a:ln>
        </p:spPr>
        <p:txBody>
          <a:bodyPr lIns="68580" tIns="34290" rIns="68580" bIns="34290"/>
          <a:lstStyle/>
          <a:p>
            <a:pPr eaLnBrk="0" hangingPunct="0"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sp>
        <p:nvSpPr>
          <p:cNvPr id="26" name="AutoShape 10"/>
          <p:cNvSpPr/>
          <p:nvPr/>
        </p:nvSpPr>
        <p:spPr bwMode="auto">
          <a:xfrm>
            <a:off x="4836319" y="3338513"/>
            <a:ext cx="114300" cy="742950"/>
          </a:xfrm>
          <a:prstGeom prst="leftBrace">
            <a:avLst>
              <a:gd name="adj1" fmla="val 54046"/>
              <a:gd name="adj2" fmla="val 50000"/>
            </a:avLst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grpSp>
        <p:nvGrpSpPr>
          <p:cNvPr id="5" name="组合 2"/>
          <p:cNvGrpSpPr/>
          <p:nvPr/>
        </p:nvGrpSpPr>
        <p:grpSpPr bwMode="auto">
          <a:xfrm>
            <a:off x="2337198" y="4020741"/>
            <a:ext cx="3893344" cy="856059"/>
            <a:chOff x="3116527" y="5361156"/>
            <a:chExt cx="5190750" cy="1140697"/>
          </a:xfrm>
        </p:grpSpPr>
        <p:sp>
          <p:nvSpPr>
            <p:cNvPr id="15372" name="Rectangle 20"/>
            <p:cNvSpPr>
              <a:spLocks noChangeArrowheads="1"/>
            </p:cNvSpPr>
            <p:nvPr/>
          </p:nvSpPr>
          <p:spPr bwMode="auto">
            <a:xfrm>
              <a:off x="3116527" y="5822396"/>
              <a:ext cx="5190749" cy="492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</a:rPr>
                <a:t>∴所求抛物线的解析式为                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</a:rPr>
                <a:t>.</a:t>
              </a:r>
              <a:endParaRPr lang="zh-CN" altLang="en-US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15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6426355" y="5361156"/>
              <a:ext cx="1880922" cy="1140697"/>
            </a:xfrm>
            <a:prstGeom prst="rect">
              <a:avLst/>
            </a:prstGeom>
            <a:blipFill rotWithShape="0">
              <a:blip r:embed="rId5" cstate="email"/>
              <a:stretch>
                <a:fillRect/>
              </a:stretch>
            </a:blip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r>
                <a:rPr lang="zh-CN" altLang="en-US" noProof="1">
                  <a:noFill/>
                </a:rPr>
                <a:t> 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  <p:bldP spid="23" grpId="0" build="p"/>
      <p:bldP spid="24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课堂小结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035844" y="1066801"/>
            <a:ext cx="2796779" cy="34624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800" b="1" dirty="0" smtClean="0">
                <a:solidFill>
                  <a:srgbClr val="0070C0"/>
                </a:solidFill>
                <a:latin typeface="+mn-ea"/>
                <a:ea typeface="+mn-ea"/>
              </a:rPr>
              <a:t>二次函数解析式的求法 </a:t>
            </a:r>
            <a:r>
              <a:rPr lang="en-US" altLang="zh-CN" sz="1800" b="1" dirty="0" smtClean="0">
                <a:solidFill>
                  <a:srgbClr val="0070C0"/>
                </a:solidFill>
                <a:latin typeface="+mn-ea"/>
                <a:ea typeface="+mn-ea"/>
              </a:rPr>
              <a:t>:</a:t>
            </a:r>
            <a:endParaRPr lang="zh-CN" altLang="en-US" sz="1800" b="1" dirty="0" smtClean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14463" y="1671638"/>
            <a:ext cx="5845969" cy="85132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）已知图象上三点的坐标或给定</a:t>
            </a:r>
            <a:r>
              <a:rPr lang="en-US" altLang="zh-CN" sz="1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与</a:t>
            </a:r>
            <a:r>
              <a:rPr lang="en-US" altLang="zh-CN" sz="1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的三对对应值，通常选择一般式</a:t>
            </a:r>
            <a:r>
              <a:rPr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71600" y="2647950"/>
            <a:ext cx="6267450" cy="37330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）已知图象的顶点坐标</a:t>
            </a:r>
            <a:r>
              <a:rPr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对称轴和最值</a:t>
            </a:r>
            <a:r>
              <a:rPr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通常选择顶点式</a:t>
            </a:r>
            <a:r>
              <a:rPr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401367" y="3699272"/>
            <a:ext cx="5859065" cy="85132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800" dirty="0" smtClean="0">
                <a:latin typeface="+mn-ea"/>
                <a:ea typeface="+mn-ea"/>
              </a:rPr>
              <a:t>确定二次函数的解析式时，应该根据条件的特点，恰当地选用一种函数表达方式</a:t>
            </a:r>
            <a:r>
              <a:rPr lang="en-US" altLang="zh-CN" sz="1800" dirty="0" smtClean="0">
                <a:latin typeface="+mn-ea"/>
                <a:ea typeface="+mn-ea"/>
              </a:rPr>
              <a:t>.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403747" y="3152775"/>
            <a:ext cx="6267450" cy="37330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）已知图象与</a:t>
            </a:r>
            <a:r>
              <a:rPr lang="en-US" altLang="zh-CN" sz="1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轴的交点坐标</a:t>
            </a:r>
            <a:r>
              <a:rPr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通常选择交点式</a:t>
            </a:r>
            <a:r>
              <a:rPr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1098948" y="975122"/>
            <a:ext cx="151566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</a:rPr>
              <a:t>规律方法 </a:t>
            </a:r>
            <a:r>
              <a:rPr lang="en-US" altLang="zh-CN" b="1" dirty="0">
                <a:solidFill>
                  <a:srgbClr val="0070C0"/>
                </a:solidFill>
                <a:latin typeface="微软雅黑" panose="020B0503020204020204" pitchFamily="34" charset="-122"/>
              </a:rPr>
              <a:t>:</a:t>
            </a:r>
          </a:p>
        </p:txBody>
      </p:sp>
      <p:sp>
        <p:nvSpPr>
          <p:cNvPr id="17411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课堂小结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72817" y="1429942"/>
            <a:ext cx="6746081" cy="339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1</a:t>
            </a:r>
            <a:r>
              <a:rPr lang="en-US" altLang="zh-CN">
                <a:latin typeface="微软雅黑" panose="020B0503020204020204" pitchFamily="34" charset="-122"/>
              </a:rPr>
              <a:t>.</a:t>
            </a:r>
            <a:r>
              <a:rPr lang="zh-CN" altLang="en-US">
                <a:latin typeface="微软雅黑" panose="020B0503020204020204" pitchFamily="34" charset="-122"/>
              </a:rPr>
              <a:t>求二次函数</a:t>
            </a:r>
            <a:r>
              <a:rPr lang="en-US" altLang="zh-CN" i="1">
                <a:latin typeface="Times New Roman" panose="02020603050405020304" pitchFamily="18" charset="0"/>
              </a:rPr>
              <a:t>y</a:t>
            </a:r>
            <a:r>
              <a:rPr lang="en-US" altLang="zh-CN">
                <a:latin typeface="微软雅黑" panose="020B0503020204020204" pitchFamily="34" charset="-122"/>
              </a:rPr>
              <a:t>=</a:t>
            </a:r>
            <a:r>
              <a:rPr lang="en-US" altLang="zh-CN" i="1">
                <a:latin typeface="Times New Roman" panose="02020603050405020304" pitchFamily="18" charset="0"/>
              </a:rPr>
              <a:t>ax</a:t>
            </a:r>
            <a:r>
              <a:rPr lang="en-US" altLang="zh-CN" baseline="30000">
                <a:latin typeface="微软雅黑" panose="020B0503020204020204" pitchFamily="34" charset="-122"/>
              </a:rPr>
              <a:t>2</a:t>
            </a:r>
            <a:r>
              <a:rPr lang="en-US" altLang="zh-CN">
                <a:latin typeface="微软雅黑" panose="020B0503020204020204" pitchFamily="34" charset="-122"/>
              </a:rPr>
              <a:t>+</a:t>
            </a:r>
            <a:r>
              <a:rPr lang="en-US" altLang="zh-CN" i="1">
                <a:latin typeface="Times New Roman" panose="02020603050405020304" pitchFamily="18" charset="0"/>
              </a:rPr>
              <a:t>bx</a:t>
            </a:r>
            <a:r>
              <a:rPr lang="en-US" altLang="zh-CN">
                <a:latin typeface="微软雅黑" panose="020B0503020204020204" pitchFamily="34" charset="-122"/>
              </a:rPr>
              <a:t>+</a:t>
            </a:r>
            <a:r>
              <a:rPr lang="en-US" altLang="zh-CN" i="1">
                <a:latin typeface="Times New Roman" panose="02020603050405020304" pitchFamily="18" charset="0"/>
              </a:rPr>
              <a:t>c</a:t>
            </a:r>
            <a:r>
              <a:rPr lang="zh-CN" altLang="en-US">
                <a:latin typeface="微软雅黑" panose="020B0503020204020204" pitchFamily="34" charset="-122"/>
              </a:rPr>
              <a:t>的解析式，关键是求出待定系数</a:t>
            </a:r>
            <a:r>
              <a:rPr lang="en-US" altLang="zh-CN" i="1">
                <a:latin typeface="Times New Roman" panose="02020603050405020304" pitchFamily="18" charset="0"/>
              </a:rPr>
              <a:t>a</a:t>
            </a:r>
            <a:r>
              <a:rPr lang="en-US" altLang="zh-CN">
                <a:latin typeface="微软雅黑" panose="020B0503020204020204" pitchFamily="34" charset="-122"/>
              </a:rPr>
              <a:t>, </a:t>
            </a:r>
            <a:r>
              <a:rPr lang="en-US" altLang="zh-CN" i="1">
                <a:latin typeface="Times New Roman" panose="02020603050405020304" pitchFamily="18" charset="0"/>
              </a:rPr>
              <a:t>b</a:t>
            </a:r>
            <a:r>
              <a:rPr lang="en-US" altLang="zh-CN">
                <a:latin typeface="微软雅黑" panose="020B0503020204020204" pitchFamily="34" charset="-122"/>
              </a:rPr>
              <a:t>, </a:t>
            </a:r>
            <a:r>
              <a:rPr lang="en-US" altLang="zh-CN" i="1">
                <a:latin typeface="Times New Roman" panose="02020603050405020304" pitchFamily="18" charset="0"/>
              </a:rPr>
              <a:t>c</a:t>
            </a:r>
            <a:r>
              <a:rPr lang="zh-CN" altLang="en-US">
                <a:latin typeface="微软雅黑" panose="020B0503020204020204" pitchFamily="34" charset="-122"/>
              </a:rPr>
              <a:t>的值，由已知条件（如二次函数图象上三个点的坐标）列出关于</a:t>
            </a:r>
            <a:r>
              <a:rPr lang="en-US" altLang="zh-CN" i="1">
                <a:latin typeface="Times New Roman" panose="02020603050405020304" pitchFamily="18" charset="0"/>
              </a:rPr>
              <a:t>a</a:t>
            </a:r>
            <a:r>
              <a:rPr lang="en-US" altLang="zh-CN">
                <a:latin typeface="微软雅黑" panose="020B0503020204020204" pitchFamily="34" charset="-122"/>
              </a:rPr>
              <a:t>, </a:t>
            </a:r>
            <a:r>
              <a:rPr lang="en-US" altLang="zh-CN" i="1">
                <a:latin typeface="Times New Roman" panose="02020603050405020304" pitchFamily="18" charset="0"/>
              </a:rPr>
              <a:t>b</a:t>
            </a:r>
            <a:r>
              <a:rPr lang="en-US" altLang="zh-CN">
                <a:latin typeface="微软雅黑" panose="020B0503020204020204" pitchFamily="34" charset="-122"/>
              </a:rPr>
              <a:t>, </a:t>
            </a:r>
            <a:r>
              <a:rPr lang="en-US" altLang="zh-CN" i="1">
                <a:latin typeface="Times New Roman" panose="02020603050405020304" pitchFamily="18" charset="0"/>
              </a:rPr>
              <a:t>c</a:t>
            </a:r>
            <a:r>
              <a:rPr lang="zh-CN" altLang="en-US">
                <a:latin typeface="微软雅黑" panose="020B0503020204020204" pitchFamily="34" charset="-122"/>
              </a:rPr>
              <a:t>的方程组，并求出</a:t>
            </a:r>
            <a:r>
              <a:rPr lang="en-US" altLang="zh-CN" i="1">
                <a:latin typeface="Times New Roman" panose="02020603050405020304" pitchFamily="18" charset="0"/>
              </a:rPr>
              <a:t>a</a:t>
            </a:r>
            <a:r>
              <a:rPr lang="en-US" altLang="zh-CN">
                <a:latin typeface="微软雅黑" panose="020B0503020204020204" pitchFamily="34" charset="-122"/>
              </a:rPr>
              <a:t>, </a:t>
            </a:r>
            <a:r>
              <a:rPr lang="en-US" altLang="zh-CN" i="1">
                <a:latin typeface="Times New Roman" panose="02020603050405020304" pitchFamily="18" charset="0"/>
              </a:rPr>
              <a:t>b</a:t>
            </a:r>
            <a:r>
              <a:rPr lang="en-US" altLang="zh-CN">
                <a:latin typeface="微软雅黑" panose="020B0503020204020204" pitchFamily="34" charset="-122"/>
              </a:rPr>
              <a:t>, </a:t>
            </a:r>
            <a:r>
              <a:rPr lang="en-US" altLang="zh-CN" i="1">
                <a:latin typeface="Times New Roman" panose="02020603050405020304" pitchFamily="18" charset="0"/>
              </a:rPr>
              <a:t>c</a:t>
            </a:r>
            <a:r>
              <a:rPr lang="zh-CN" altLang="en-US">
                <a:latin typeface="Times New Roman" panose="02020603050405020304" pitchFamily="18" charset="0"/>
              </a:rPr>
              <a:t>的值</a:t>
            </a:r>
            <a:r>
              <a:rPr lang="zh-CN" altLang="en-US">
                <a:latin typeface="微软雅黑" panose="020B0503020204020204" pitchFamily="34" charset="-122"/>
              </a:rPr>
              <a:t>，就可以写出二次函数的解析式</a:t>
            </a:r>
            <a:r>
              <a:rPr lang="en-US" altLang="zh-CN">
                <a:latin typeface="微软雅黑" panose="020B0503020204020204" pitchFamily="34" charset="-122"/>
              </a:rPr>
              <a:t>.</a:t>
            </a:r>
          </a:p>
          <a:p>
            <a:pPr eaLnBrk="1" hangingPunct="1">
              <a:lnSpc>
                <a:spcPct val="200000"/>
              </a:lnSpc>
            </a:pPr>
            <a:endParaRPr lang="en-US" altLang="zh-CN">
              <a:latin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2</a:t>
            </a:r>
            <a:r>
              <a:rPr lang="en-US" altLang="zh-CN">
                <a:latin typeface="微软雅黑" panose="020B0503020204020204" pitchFamily="34" charset="-122"/>
              </a:rPr>
              <a:t>.</a:t>
            </a:r>
            <a:r>
              <a:rPr lang="zh-CN" altLang="en-US">
                <a:latin typeface="微软雅黑" panose="020B0503020204020204" pitchFamily="34" charset="-122"/>
              </a:rPr>
              <a:t>当给出的坐标或点中有顶点，可设顶点式</a:t>
            </a:r>
            <a:r>
              <a:rPr lang="en-US" altLang="zh-CN" i="1">
                <a:latin typeface="Times New Roman" panose="02020603050405020304" pitchFamily="18" charset="0"/>
              </a:rPr>
              <a:t>y</a:t>
            </a:r>
            <a:r>
              <a:rPr lang="en-US" altLang="zh-CN">
                <a:latin typeface="微软雅黑" panose="020B0503020204020204" pitchFamily="34" charset="-122"/>
              </a:rPr>
              <a:t>=</a:t>
            </a:r>
            <a:r>
              <a:rPr lang="en-US" altLang="zh-CN" i="1">
                <a:latin typeface="Times New Roman" panose="02020603050405020304" pitchFamily="18" charset="0"/>
              </a:rPr>
              <a:t>a</a:t>
            </a:r>
            <a:r>
              <a:rPr lang="en-US" altLang="zh-CN">
                <a:latin typeface="微软雅黑" panose="020B0503020204020204" pitchFamily="34" charset="-122"/>
              </a:rPr>
              <a:t>(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>
                <a:latin typeface="微软雅黑" panose="020B0503020204020204" pitchFamily="34" charset="-122"/>
              </a:rPr>
              <a:t>-</a:t>
            </a:r>
            <a:r>
              <a:rPr lang="en-US" altLang="zh-CN" i="1">
                <a:latin typeface="Times New Roman" panose="02020603050405020304" pitchFamily="18" charset="0"/>
              </a:rPr>
              <a:t>h</a:t>
            </a:r>
            <a:r>
              <a:rPr lang="en-US" altLang="zh-CN">
                <a:latin typeface="微软雅黑" panose="020B0503020204020204" pitchFamily="34" charset="-122"/>
              </a:rPr>
              <a:t>)</a:t>
            </a:r>
            <a:r>
              <a:rPr lang="en-US" altLang="zh-CN" baseline="30000">
                <a:latin typeface="微软雅黑" panose="020B0503020204020204" pitchFamily="34" charset="-122"/>
              </a:rPr>
              <a:t>2</a:t>
            </a:r>
            <a:r>
              <a:rPr lang="en-US" altLang="zh-CN">
                <a:latin typeface="微软雅黑" panose="020B0503020204020204" pitchFamily="34" charset="-122"/>
              </a:rPr>
              <a:t>+</a:t>
            </a:r>
            <a:r>
              <a:rPr lang="en-US" altLang="zh-CN" i="1">
                <a:latin typeface="Times New Roman" panose="02020603050405020304" pitchFamily="18" charset="0"/>
              </a:rPr>
              <a:t>k</a:t>
            </a:r>
            <a:r>
              <a:rPr lang="en-US" altLang="zh-CN">
                <a:latin typeface="微软雅黑" panose="020B0503020204020204" pitchFamily="34" charset="-122"/>
              </a:rPr>
              <a:t>,</a:t>
            </a:r>
            <a:r>
              <a:rPr lang="zh-CN" altLang="en-US">
                <a:latin typeface="微软雅黑" panose="020B0503020204020204" pitchFamily="34" charset="-122"/>
              </a:rPr>
              <a:t>将</a:t>
            </a:r>
            <a:r>
              <a:rPr lang="en-US" altLang="zh-CN" i="1">
                <a:latin typeface="Times New Roman" panose="02020603050405020304" pitchFamily="18" charset="0"/>
              </a:rPr>
              <a:t>h</a:t>
            </a:r>
            <a:r>
              <a:rPr lang="en-US" altLang="zh-CN">
                <a:latin typeface="微软雅黑" panose="020B0503020204020204" pitchFamily="34" charset="-122"/>
              </a:rPr>
              <a:t>,</a:t>
            </a:r>
            <a:r>
              <a:rPr lang="en-US" altLang="zh-CN" i="1">
                <a:latin typeface="Times New Roman" panose="02020603050405020304" pitchFamily="18" charset="0"/>
              </a:rPr>
              <a:t>k</a:t>
            </a:r>
            <a:r>
              <a:rPr lang="zh-CN" altLang="en-US">
                <a:latin typeface="微软雅黑" panose="020B0503020204020204" pitchFamily="34" charset="-122"/>
              </a:rPr>
              <a:t>换为顶点坐标，再将另一点的坐标代入即可求出</a:t>
            </a:r>
            <a:r>
              <a:rPr lang="en-US" altLang="zh-CN" i="1">
                <a:latin typeface="Times New Roman" panose="02020603050405020304" pitchFamily="18" charset="0"/>
              </a:rPr>
              <a:t>a</a:t>
            </a:r>
            <a:r>
              <a:rPr lang="zh-CN" altLang="en-US">
                <a:latin typeface="微软雅黑" panose="020B0503020204020204" pitchFamily="34" charset="-122"/>
              </a:rPr>
              <a:t>的值</a:t>
            </a:r>
            <a:r>
              <a:rPr lang="en-US" altLang="zh-CN">
                <a:latin typeface="微软雅黑" panose="020B0503020204020204" pitchFamily="34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2"/>
          <p:cNvSpPr txBox="1">
            <a:spLocks noChangeArrowheads="1"/>
          </p:cNvSpPr>
          <p:nvPr/>
        </p:nvSpPr>
        <p:spPr bwMode="auto">
          <a:xfrm>
            <a:off x="1073944" y="116681"/>
            <a:ext cx="14632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91778" y="1295401"/>
            <a:ext cx="712946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．下列四个函数图象中，当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zh-CN" altLang="en-US" dirty="0">
                <a:latin typeface="宋体" panose="02010600030101010101" pitchFamily="2" charset="-122"/>
              </a:rPr>
              <a:t>＞</a:t>
            </a:r>
            <a:r>
              <a:rPr lang="en-US" altLang="zh-CN" dirty="0">
                <a:latin typeface="Times New Roman" panose="02020603050405020304" pitchFamily="18" charset="0"/>
              </a:rPr>
              <a:t>0</a:t>
            </a:r>
            <a:r>
              <a:rPr lang="zh-CN" altLang="en-US" dirty="0">
                <a:latin typeface="宋体" panose="02010600030101010101" pitchFamily="2" charset="-122"/>
              </a:rPr>
              <a:t>时，</a:t>
            </a:r>
            <a:r>
              <a:rPr lang="en-US" altLang="zh-CN" i="1" dirty="0">
                <a:latin typeface="Times New Roman" panose="02020603050405020304" pitchFamily="18" charset="0"/>
              </a:rPr>
              <a:t>y</a:t>
            </a:r>
            <a:r>
              <a:rPr lang="zh-CN" altLang="en-US" dirty="0">
                <a:latin typeface="宋体" panose="02010600030101010101" pitchFamily="2" charset="-122"/>
              </a:rPr>
              <a:t>随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zh-CN" altLang="en-US" dirty="0">
                <a:latin typeface="宋体" panose="02010600030101010101" pitchFamily="2" charset="-122"/>
              </a:rPr>
              <a:t>的增大而增大的是</a:t>
            </a:r>
            <a:r>
              <a:rPr lang="en-US" altLang="zh-CN" dirty="0">
                <a:latin typeface="宋体" panose="02010600030101010101" pitchFamily="2" charset="-122"/>
              </a:rPr>
              <a:t>(   )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7159229" y="1295401"/>
            <a:ext cx="2547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pic>
        <p:nvPicPr>
          <p:cNvPr id="18437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1779" y="2291954"/>
            <a:ext cx="7229475" cy="179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2"/>
          <p:cNvSpPr txBox="1">
            <a:spLocks noChangeArrowheads="1"/>
          </p:cNvSpPr>
          <p:nvPr/>
        </p:nvSpPr>
        <p:spPr bwMode="auto">
          <a:xfrm>
            <a:off x="1073944" y="116681"/>
            <a:ext cx="14632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6" name="Text Box 301"/>
          <p:cNvSpPr txBox="1">
            <a:spLocks noChangeArrowheads="1"/>
          </p:cNvSpPr>
          <p:nvPr/>
        </p:nvSpPr>
        <p:spPr bwMode="auto">
          <a:xfrm>
            <a:off x="956073" y="827485"/>
            <a:ext cx="1254919" cy="428625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18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b="0" dirty="0">
                <a:solidFill>
                  <a:srgbClr val="000000"/>
                </a:solidFill>
                <a:latin typeface="+mn-ea"/>
                <a:ea typeface="+mn-ea"/>
              </a:rPr>
              <a:t>、填空</a:t>
            </a:r>
          </a:p>
        </p:txBody>
      </p:sp>
      <p:graphicFrame>
        <p:nvGraphicFramePr>
          <p:cNvPr id="7" name="Group 362"/>
          <p:cNvGraphicFramePr>
            <a:graphicFrameLocks noGrp="1"/>
          </p:cNvGraphicFramePr>
          <p:nvPr/>
        </p:nvGraphicFramePr>
        <p:xfrm>
          <a:off x="1382317" y="1256110"/>
          <a:ext cx="5869782" cy="2107407"/>
        </p:xfrm>
        <a:graphic>
          <a:graphicData uri="http://schemas.openxmlformats.org/drawingml/2006/table">
            <a:tbl>
              <a:tblPr/>
              <a:tblGrid>
                <a:gridCol w="321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已知条件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34296" marB="3429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选用表达式的形式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34296" marB="342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顶点和另一点的坐标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34296" marB="3429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</a:t>
                      </a:r>
                      <a:endParaRPr kumimoji="0" lang="en-US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6" marB="342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二次函数各项系数中的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一个和两点的坐标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34296" marB="3429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</a:t>
                      </a:r>
                      <a:endParaRPr kumimoji="0" lang="en-US" altLang="zh-CN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6" marB="342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三个点的坐标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34296" marB="3429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</a:t>
                      </a:r>
                      <a:endParaRPr kumimoji="0" lang="en-US" altLang="zh-CN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6" marB="342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 Box 363"/>
          <p:cNvSpPr txBox="1">
            <a:spLocks noChangeArrowheads="1"/>
          </p:cNvSpPr>
          <p:nvPr/>
        </p:nvSpPr>
        <p:spPr bwMode="auto">
          <a:xfrm>
            <a:off x="5079207" y="1799035"/>
            <a:ext cx="1697831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b" anchorCtr="1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800" b="0">
                <a:solidFill>
                  <a:srgbClr val="FF0000"/>
                </a:solidFill>
                <a:latin typeface="+mn-ea"/>
                <a:ea typeface="+mn-ea"/>
              </a:rPr>
              <a:t>顶点式</a:t>
            </a:r>
          </a:p>
        </p:txBody>
      </p:sp>
      <p:sp>
        <p:nvSpPr>
          <p:cNvPr id="9" name="Text Box 364"/>
          <p:cNvSpPr txBox="1">
            <a:spLocks noChangeArrowheads="1"/>
          </p:cNvSpPr>
          <p:nvPr/>
        </p:nvSpPr>
        <p:spPr bwMode="auto">
          <a:xfrm>
            <a:off x="5079207" y="2337197"/>
            <a:ext cx="1697831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b" anchorCtr="1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一般式</a:t>
            </a:r>
          </a:p>
        </p:txBody>
      </p:sp>
      <p:sp>
        <p:nvSpPr>
          <p:cNvPr id="10" name="Text Box 365"/>
          <p:cNvSpPr txBox="1">
            <a:spLocks noChangeArrowheads="1"/>
          </p:cNvSpPr>
          <p:nvPr/>
        </p:nvSpPr>
        <p:spPr bwMode="auto">
          <a:xfrm>
            <a:off x="5079207" y="2932510"/>
            <a:ext cx="1697831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b" anchorCtr="1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一般式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003698" y="3498056"/>
            <a:ext cx="7616428" cy="131445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18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sz="1800" b="0" dirty="0">
                <a:solidFill>
                  <a:srgbClr val="000000"/>
                </a:solidFill>
                <a:latin typeface="+mn-ea"/>
                <a:ea typeface="+mn-ea"/>
              </a:rPr>
              <a:t>.</a:t>
            </a:r>
            <a:r>
              <a:rPr lang="zh-CN" altLang="en-US" sz="1800" b="0" dirty="0">
                <a:solidFill>
                  <a:srgbClr val="000000"/>
                </a:solidFill>
                <a:latin typeface="+mn-ea"/>
                <a:ea typeface="+mn-ea"/>
              </a:rPr>
              <a:t>判断题：</a:t>
            </a:r>
            <a:endParaRPr lang="en-US" altLang="zh-CN" sz="1800" b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1800" b="0" dirty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n-US" altLang="zh-CN" sz="18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sz="1800" b="0" dirty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r>
              <a:rPr lang="zh-CN" altLang="en-US" sz="1800" b="0" dirty="0">
                <a:solidFill>
                  <a:srgbClr val="000000"/>
                </a:solidFill>
                <a:latin typeface="+mn-ea"/>
                <a:ea typeface="+mn-ea"/>
              </a:rPr>
              <a:t>确定二次函数的表达式需要三个条件</a:t>
            </a:r>
            <a:r>
              <a:rPr lang="en-US" altLang="zh-CN" sz="1800" b="0" dirty="0">
                <a:solidFill>
                  <a:srgbClr val="000000"/>
                </a:solidFill>
                <a:latin typeface="+mn-ea"/>
                <a:ea typeface="+mn-ea"/>
              </a:rPr>
              <a:t>.(     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1800" b="0" dirty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n-US" altLang="zh-CN" sz="18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1800" b="0" dirty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r>
              <a:rPr lang="zh-CN" altLang="en-US" sz="1800" b="0" dirty="0">
                <a:solidFill>
                  <a:srgbClr val="000000"/>
                </a:solidFill>
                <a:latin typeface="+mn-ea"/>
                <a:ea typeface="+mn-ea"/>
              </a:rPr>
              <a:t>要确定二次函数的表达式一定要知道其图象上的三个点</a:t>
            </a:r>
            <a:r>
              <a:rPr lang="en-US" altLang="zh-CN" sz="1800" b="0" dirty="0">
                <a:solidFill>
                  <a:srgbClr val="000000"/>
                </a:solidFill>
                <a:latin typeface="+mn-ea"/>
                <a:ea typeface="+mn-ea"/>
              </a:rPr>
              <a:t>.  (      )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654154" y="4015979"/>
            <a:ext cx="129540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>
                <a:solidFill>
                  <a:srgbClr val="FF0000"/>
                </a:solidFill>
                <a:latin typeface="微软雅黑" panose="020B0503020204020204" pitchFamily="34" charset="-122"/>
              </a:rPr>
              <a:t>×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657975" y="4421981"/>
            <a:ext cx="1295400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微软雅黑" panose="020B0503020204020204" pitchFamily="34" charset="-122"/>
              </a:rPr>
              <a:t>×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073944" y="740569"/>
            <a:ext cx="6975872" cy="410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顶点是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(-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),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开口方向、形状与抛物线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=-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相同</a:t>
            </a:r>
          </a:p>
          <a:p>
            <a:pPr eaLnBrk="1" hangingPunct="1">
              <a:lnSpc>
                <a:spcPct val="25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的是　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  　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100" dirty="0" err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100" i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=-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2100" baseline="30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+1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	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B.</a:t>
            </a:r>
            <a:r>
              <a:rPr lang="en-US" altLang="zh-CN" sz="2100" i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=2(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-2)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C.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=-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2100" baseline="30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+1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   	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D.</a:t>
            </a:r>
            <a:r>
              <a:rPr lang="en-US" altLang="zh-CN" sz="2100" i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=2(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+2)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若抛物线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bx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的顶点在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轴上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则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的值为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64532" y="1924050"/>
            <a:ext cx="959644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20978" y="4248150"/>
            <a:ext cx="1900238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±6</a:t>
            </a:r>
          </a:p>
        </p:txBody>
      </p:sp>
      <p:sp>
        <p:nvSpPr>
          <p:cNvPr id="20485" name="Text Box 42"/>
          <p:cNvSpPr txBox="1">
            <a:spLocks noChangeArrowheads="1"/>
          </p:cNvSpPr>
          <p:nvPr/>
        </p:nvSpPr>
        <p:spPr bwMode="auto">
          <a:xfrm>
            <a:off x="1073944" y="116681"/>
            <a:ext cx="14632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54844" y="939404"/>
            <a:ext cx="8252222" cy="1454244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  <a:r>
              <a:rPr kumimoji="1" lang="zh-CN" altLang="en-US" sz="1800" dirty="0" smtClean="0">
                <a:latin typeface="+mn-ea"/>
                <a:ea typeface="+mn-ea"/>
              </a:rPr>
              <a:t> 如图，在平面直角坐标系中，四边形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OABC</a:t>
            </a:r>
            <a:r>
              <a:rPr kumimoji="1" lang="zh-CN" altLang="en-US" sz="1800" dirty="0" smtClean="0">
                <a:latin typeface="+mn-ea"/>
                <a:ea typeface="+mn-ea"/>
              </a:rPr>
              <a:t>是菱形，点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zh-CN" altLang="en-US" sz="1800" dirty="0" smtClean="0">
                <a:latin typeface="+mn-ea"/>
                <a:ea typeface="+mn-ea"/>
              </a:rPr>
              <a:t>的坐标为（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1" lang="en-US" altLang="zh-CN" sz="1800" dirty="0" smtClean="0">
                <a:latin typeface="+mn-ea"/>
                <a:ea typeface="+mn-ea"/>
              </a:rPr>
              <a:t>,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zh-CN" altLang="en-US" sz="1800" dirty="0" smtClean="0">
                <a:latin typeface="+mn-ea"/>
                <a:ea typeface="+mn-ea"/>
              </a:rPr>
              <a:t>），∠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AOC</a:t>
            </a:r>
            <a:r>
              <a:rPr kumimoji="1" lang="en-US" altLang="zh-CN" sz="1800" dirty="0" smtClean="0">
                <a:latin typeface="+mn-ea"/>
                <a:ea typeface="+mn-ea"/>
              </a:rPr>
              <a:t>= 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60</a:t>
            </a:r>
            <a:r>
              <a:rPr kumimoji="1" lang="en-US" altLang="zh-CN" sz="1800" dirty="0" smtClean="0">
                <a:latin typeface="+mn-ea"/>
                <a:ea typeface="+mn-ea"/>
              </a:rPr>
              <a:t>°</a:t>
            </a:r>
            <a:r>
              <a:rPr kumimoji="1" lang="zh-CN" altLang="en-US" sz="1800" dirty="0" smtClean="0">
                <a:latin typeface="+mn-ea"/>
                <a:ea typeface="+mn-ea"/>
              </a:rPr>
              <a:t>，垂直于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sz="1800" dirty="0" smtClean="0">
                <a:latin typeface="+mn-ea"/>
                <a:ea typeface="+mn-ea"/>
              </a:rPr>
              <a:t>轴的直线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</a:t>
            </a:r>
            <a:r>
              <a:rPr kumimoji="1" lang="zh-CN" altLang="en-US" sz="1800" dirty="0" smtClean="0">
                <a:latin typeface="+mn-ea"/>
                <a:ea typeface="+mn-ea"/>
              </a:rPr>
              <a:t>从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zh-CN" altLang="en-US" sz="1800" dirty="0" smtClean="0">
                <a:latin typeface="+mn-ea"/>
                <a:ea typeface="+mn-ea"/>
              </a:rPr>
              <a:t>轴出发，沿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sz="1800" dirty="0" smtClean="0">
                <a:latin typeface="+mn-ea"/>
                <a:ea typeface="+mn-ea"/>
              </a:rPr>
              <a:t>轴正方向以每秒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sz="1800" dirty="0" smtClean="0">
                <a:latin typeface="+mn-ea"/>
                <a:ea typeface="+mn-ea"/>
              </a:rPr>
              <a:t>个单位长度的速度向右平移</a:t>
            </a:r>
            <a:r>
              <a:rPr kumimoji="1" lang="en-US" altLang="zh-CN" sz="1800" dirty="0" smtClean="0">
                <a:latin typeface="+mn-ea"/>
                <a:ea typeface="+mn-ea"/>
              </a:rPr>
              <a:t>.</a:t>
            </a:r>
            <a:r>
              <a:rPr kumimoji="1" lang="zh-CN" altLang="en-US" sz="1800" dirty="0" smtClean="0">
                <a:latin typeface="+mn-ea"/>
                <a:ea typeface="+mn-ea"/>
              </a:rPr>
              <a:t>设直线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</a:t>
            </a:r>
            <a:r>
              <a:rPr kumimoji="1" lang="zh-CN" altLang="en-US" sz="1800" dirty="0" smtClean="0">
                <a:latin typeface="+mn-ea"/>
                <a:ea typeface="+mn-ea"/>
              </a:rPr>
              <a:t>与菱形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OABC</a:t>
            </a:r>
            <a:r>
              <a:rPr kumimoji="1" lang="zh-CN" altLang="en-US" sz="1800" dirty="0" smtClean="0">
                <a:latin typeface="+mn-ea"/>
                <a:ea typeface="+mn-ea"/>
              </a:rPr>
              <a:t>的两边分别交于点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1" lang="en-US" altLang="zh-CN" sz="1800" dirty="0" smtClean="0">
                <a:latin typeface="+mn-ea"/>
                <a:ea typeface="+mn-ea"/>
              </a:rPr>
              <a:t>,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1" lang="zh-CN" altLang="en-US" sz="1800" dirty="0" smtClean="0">
                <a:latin typeface="+mn-ea"/>
                <a:ea typeface="+mn-ea"/>
              </a:rPr>
              <a:t>（点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1" lang="zh-CN" altLang="en-US" sz="1800" dirty="0" smtClean="0">
                <a:latin typeface="+mn-ea"/>
                <a:ea typeface="+mn-ea"/>
              </a:rPr>
              <a:t>在点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1" lang="zh-CN" altLang="en-US" sz="1800" dirty="0" smtClean="0">
                <a:latin typeface="+mn-ea"/>
                <a:ea typeface="+mn-ea"/>
              </a:rPr>
              <a:t>的上方），若△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OMN</a:t>
            </a:r>
            <a:r>
              <a:rPr kumimoji="1" lang="zh-CN" altLang="en-US" sz="1800" dirty="0" smtClean="0">
                <a:latin typeface="+mn-ea"/>
                <a:ea typeface="+mn-ea"/>
              </a:rPr>
              <a:t>的面积为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1" lang="zh-CN" altLang="en-US" sz="1800" dirty="0" smtClean="0">
                <a:latin typeface="+mn-ea"/>
                <a:ea typeface="+mn-ea"/>
              </a:rPr>
              <a:t>，直线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</a:t>
            </a:r>
            <a:r>
              <a:rPr kumimoji="1" lang="zh-CN" altLang="en-US" sz="1800" dirty="0" smtClean="0">
                <a:latin typeface="+mn-ea"/>
                <a:ea typeface="+mn-ea"/>
              </a:rPr>
              <a:t>的运动时间为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 </a:t>
            </a:r>
            <a:r>
              <a:rPr kumimoji="1" lang="zh-CN" altLang="en-US" sz="1800" dirty="0" smtClean="0">
                <a:latin typeface="+mn-ea"/>
                <a:ea typeface="+mn-ea"/>
              </a:rPr>
              <a:t>秒（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zh-CN" altLang="en-US" sz="1800" dirty="0" smtClean="0">
                <a:latin typeface="+mn-ea"/>
                <a:ea typeface="+mn-ea"/>
              </a:rPr>
              <a:t>≤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1" lang="zh-CN" altLang="en-US" sz="1800" dirty="0" smtClean="0">
                <a:latin typeface="+mn-ea"/>
                <a:ea typeface="+mn-ea"/>
              </a:rPr>
              <a:t>≤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1" lang="zh-CN" altLang="en-US" sz="1800" dirty="0" smtClean="0">
                <a:latin typeface="+mn-ea"/>
                <a:ea typeface="+mn-ea"/>
              </a:rPr>
              <a:t>）</a:t>
            </a:r>
            <a:r>
              <a:rPr kumimoji="1" lang="en-US" altLang="zh-CN" sz="1800" dirty="0" smtClean="0">
                <a:latin typeface="+mn-ea"/>
                <a:ea typeface="+mn-ea"/>
              </a:rPr>
              <a:t>,</a:t>
            </a:r>
            <a:r>
              <a:rPr kumimoji="1" lang="zh-CN" altLang="en-US" sz="1800" dirty="0" smtClean="0">
                <a:latin typeface="+mn-ea"/>
                <a:ea typeface="+mn-ea"/>
              </a:rPr>
              <a:t>则能大致反映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1" lang="zh-CN" altLang="en-US" sz="1800" dirty="0" smtClean="0">
                <a:latin typeface="+mn-ea"/>
                <a:ea typeface="+mn-ea"/>
              </a:rPr>
              <a:t>与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1" lang="zh-CN" altLang="en-US" sz="1800" dirty="0" smtClean="0">
                <a:latin typeface="+mn-ea"/>
                <a:ea typeface="+mn-ea"/>
              </a:rPr>
              <a:t>的函数关系的图象是</a:t>
            </a:r>
            <a:r>
              <a:rPr kumimoji="1" lang="en-US" altLang="zh-CN" sz="1800" dirty="0" smtClean="0">
                <a:latin typeface="+mn-ea"/>
                <a:ea typeface="+mn-ea"/>
              </a:rPr>
              <a:t>(        )</a:t>
            </a:r>
          </a:p>
        </p:txBody>
      </p:sp>
      <p:grpSp>
        <p:nvGrpSpPr>
          <p:cNvPr id="21508" name="Group 9"/>
          <p:cNvGrpSpPr/>
          <p:nvPr/>
        </p:nvGrpSpPr>
        <p:grpSpPr bwMode="auto">
          <a:xfrm>
            <a:off x="7135416" y="2221706"/>
            <a:ext cx="1481138" cy="1406129"/>
            <a:chOff x="7227" y="8055"/>
            <a:chExt cx="2520" cy="2352"/>
          </a:xfrm>
        </p:grpSpPr>
        <p:grpSp>
          <p:nvGrpSpPr>
            <p:cNvPr id="21604" name="Group 10"/>
            <p:cNvGrpSpPr/>
            <p:nvPr/>
          </p:nvGrpSpPr>
          <p:grpSpPr bwMode="auto">
            <a:xfrm>
              <a:off x="7227" y="8086"/>
              <a:ext cx="2520" cy="2321"/>
              <a:chOff x="1800" y="5020"/>
              <a:chExt cx="3960" cy="3344"/>
            </a:xfrm>
          </p:grpSpPr>
          <p:sp>
            <p:nvSpPr>
              <p:cNvPr id="21614" name="Line 11"/>
              <p:cNvSpPr>
                <a:spLocks noChangeShapeType="1"/>
              </p:cNvSpPr>
              <p:nvPr/>
            </p:nvSpPr>
            <p:spPr bwMode="auto">
              <a:xfrm>
                <a:off x="1800" y="7524"/>
                <a:ext cx="39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15" name="Line 12"/>
              <p:cNvSpPr>
                <a:spLocks noChangeShapeType="1"/>
              </p:cNvSpPr>
              <p:nvPr/>
            </p:nvSpPr>
            <p:spPr bwMode="auto">
              <a:xfrm rot="-5400000">
                <a:off x="488" y="6692"/>
                <a:ext cx="33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16" name="Line 13"/>
              <p:cNvSpPr>
                <a:spLocks noChangeShapeType="1"/>
              </p:cNvSpPr>
              <p:nvPr/>
            </p:nvSpPr>
            <p:spPr bwMode="auto">
              <a:xfrm flipV="1">
                <a:off x="2160" y="5669"/>
                <a:ext cx="1065" cy="18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17" name="Line 14"/>
              <p:cNvSpPr>
                <a:spLocks noChangeShapeType="1"/>
              </p:cNvSpPr>
              <p:nvPr/>
            </p:nvSpPr>
            <p:spPr bwMode="auto">
              <a:xfrm rot="3600000" flipV="1">
                <a:off x="3806" y="4778"/>
                <a:ext cx="979" cy="18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18" name="Line 15"/>
              <p:cNvSpPr>
                <a:spLocks noChangeShapeType="1"/>
              </p:cNvSpPr>
              <p:nvPr/>
            </p:nvSpPr>
            <p:spPr bwMode="auto">
              <a:xfrm flipV="1">
                <a:off x="4311" y="5673"/>
                <a:ext cx="1065" cy="18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19" name="Line 16"/>
              <p:cNvSpPr>
                <a:spLocks noChangeShapeType="1"/>
              </p:cNvSpPr>
              <p:nvPr/>
            </p:nvSpPr>
            <p:spPr bwMode="auto">
              <a:xfrm>
                <a:off x="2700" y="5184"/>
                <a:ext cx="0" cy="3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21605" name="Picture 1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511" y="9858"/>
              <a:ext cx="17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606" name="Picture 18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514" y="8104"/>
              <a:ext cx="19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607" name="Picture 19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8004" y="8253"/>
              <a:ext cx="22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608" name="Picture 20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9482" y="8285"/>
              <a:ext cx="209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609" name="Picture 21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8730" y="9812"/>
              <a:ext cx="209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610" name="Picture 22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7231" y="9803"/>
              <a:ext cx="209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611" name="Picture 23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7559" y="8920"/>
              <a:ext cx="26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612" name="Picture 24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7595" y="9800"/>
              <a:ext cx="228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613" name="Picture 25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7842" y="8055"/>
              <a:ext cx="122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509" name="Group 26"/>
          <p:cNvGrpSpPr/>
          <p:nvPr/>
        </p:nvGrpSpPr>
        <p:grpSpPr bwMode="auto">
          <a:xfrm>
            <a:off x="758429" y="2440781"/>
            <a:ext cx="5669756" cy="1182291"/>
            <a:chOff x="2085" y="14467"/>
            <a:chExt cx="8640" cy="2047"/>
          </a:xfrm>
        </p:grpSpPr>
        <p:grpSp>
          <p:nvGrpSpPr>
            <p:cNvPr id="21514" name="Group 27"/>
            <p:cNvGrpSpPr/>
            <p:nvPr/>
          </p:nvGrpSpPr>
          <p:grpSpPr bwMode="auto">
            <a:xfrm>
              <a:off x="2085" y="14467"/>
              <a:ext cx="2160" cy="2003"/>
              <a:chOff x="1440" y="7524"/>
              <a:chExt cx="2160" cy="2003"/>
            </a:xfrm>
          </p:grpSpPr>
          <p:grpSp>
            <p:nvGrpSpPr>
              <p:cNvPr id="21584" name="Group 28"/>
              <p:cNvGrpSpPr/>
              <p:nvPr/>
            </p:nvGrpSpPr>
            <p:grpSpPr bwMode="auto">
              <a:xfrm>
                <a:off x="1440" y="7524"/>
                <a:ext cx="2160" cy="1776"/>
                <a:chOff x="2160" y="7368"/>
                <a:chExt cx="2160" cy="1776"/>
              </a:xfrm>
            </p:grpSpPr>
            <p:grpSp>
              <p:nvGrpSpPr>
                <p:cNvPr id="21586" name="Group 29"/>
                <p:cNvGrpSpPr/>
                <p:nvPr/>
              </p:nvGrpSpPr>
              <p:grpSpPr bwMode="auto">
                <a:xfrm>
                  <a:off x="2160" y="7368"/>
                  <a:ext cx="2160" cy="1776"/>
                  <a:chOff x="4680" y="7680"/>
                  <a:chExt cx="2160" cy="1776"/>
                </a:xfrm>
              </p:grpSpPr>
              <p:pic>
                <p:nvPicPr>
                  <p:cNvPr id="21591" name="Picture 30"/>
                  <p:cNvPicPr>
                    <a:picLocks noChangeAspect="1" noChangeArrowheads="1"/>
                  </p:cNvPicPr>
                  <p:nvPr/>
                </p:nvPicPr>
                <p:blipFill>
                  <a:blip r:embed="rId12" cstate="email"/>
                  <a:srcRect/>
                  <a:stretch>
                    <a:fillRect/>
                  </a:stretch>
                </p:blipFill>
                <p:spPr bwMode="auto">
                  <a:xfrm>
                    <a:off x="6585" y="9084"/>
                    <a:ext cx="156" cy="25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1592" name="Picture 31"/>
                  <p:cNvPicPr>
                    <a:picLocks noChangeAspect="1" noChangeArrowheads="1"/>
                  </p:cNvPicPr>
                  <p:nvPr/>
                </p:nvPicPr>
                <p:blipFill>
                  <a:blip r:embed="rId13" cstate="email"/>
                  <a:srcRect/>
                  <a:stretch>
                    <a:fillRect/>
                  </a:stretch>
                </p:blipFill>
                <p:spPr bwMode="auto">
                  <a:xfrm>
                    <a:off x="5130" y="7680"/>
                    <a:ext cx="20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1593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4860" y="9010"/>
                    <a:ext cx="19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94" name="Line 3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152" y="8568"/>
                    <a:ext cx="177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pic>
                <p:nvPicPr>
                  <p:cNvPr id="21595" name="Picture 34"/>
                  <p:cNvPicPr>
                    <a:picLocks noChangeAspect="1" noChangeArrowheads="1"/>
                  </p:cNvPicPr>
                  <p:nvPr/>
                </p:nvPicPr>
                <p:blipFill>
                  <a:blip r:embed="rId8" cstate="email"/>
                  <a:srcRect/>
                  <a:stretch>
                    <a:fillRect/>
                  </a:stretch>
                </p:blipFill>
                <p:spPr bwMode="auto">
                  <a:xfrm>
                    <a:off x="4848" y="9068"/>
                    <a:ext cx="164" cy="2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1596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5580" y="8928"/>
                    <a:ext cx="0" cy="5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97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6120" y="8928"/>
                    <a:ext cx="0" cy="5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pic>
                <p:nvPicPr>
                  <p:cNvPr id="21598" name="Picture 37"/>
                  <p:cNvPicPr>
                    <a:picLocks noChangeAspect="1" noChangeArrowheads="1"/>
                  </p:cNvPicPr>
                  <p:nvPr/>
                </p:nvPicPr>
                <p:blipFill>
                  <a:blip r:embed="rId14" cstate="email"/>
                  <a:srcRect/>
                  <a:stretch>
                    <a:fillRect/>
                  </a:stretch>
                </p:blipFill>
                <p:spPr bwMode="auto">
                  <a:xfrm>
                    <a:off x="5476" y="9044"/>
                    <a:ext cx="224" cy="2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1599" name="Picture 38"/>
                  <p:cNvPicPr>
                    <a:picLocks noChangeAspect="1" noChangeArrowheads="1"/>
                  </p:cNvPicPr>
                  <p:nvPr/>
                </p:nvPicPr>
                <p:blipFill>
                  <a:blip r:embed="rId15" cstate="email"/>
                  <a:srcRect/>
                  <a:stretch>
                    <a:fillRect/>
                  </a:stretch>
                </p:blipFill>
                <p:spPr bwMode="auto">
                  <a:xfrm>
                    <a:off x="5996" y="9052"/>
                    <a:ext cx="224" cy="2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1600" name="Picture 39"/>
                  <p:cNvPicPr>
                    <a:picLocks noChangeAspect="1" noChangeArrowheads="1"/>
                  </p:cNvPicPr>
                  <p:nvPr/>
                </p:nvPicPr>
                <p:blipFill>
                  <a:blip r:embed="rId16" cstate="email"/>
                  <a:srcRect/>
                  <a:stretch>
                    <a:fillRect/>
                  </a:stretch>
                </p:blipFill>
                <p:spPr bwMode="auto">
                  <a:xfrm>
                    <a:off x="4680" y="8496"/>
                    <a:ext cx="346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1601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8604"/>
                    <a:ext cx="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602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8148"/>
                    <a:ext cx="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pic>
                <p:nvPicPr>
                  <p:cNvPr id="21603" name="Picture 42"/>
                  <p:cNvPicPr>
                    <a:picLocks noChangeAspect="1" noChangeArrowheads="1"/>
                  </p:cNvPicPr>
                  <p:nvPr/>
                </p:nvPicPr>
                <p:blipFill>
                  <a:blip r:embed="rId17" cstate="email"/>
                  <a:srcRect/>
                  <a:stretch>
                    <a:fillRect/>
                  </a:stretch>
                </p:blipFill>
                <p:spPr bwMode="auto">
                  <a:xfrm>
                    <a:off x="4680" y="8016"/>
                    <a:ext cx="346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grpSp>
              <p:nvGrpSpPr>
                <p:cNvPr id="21587" name="Group 43"/>
                <p:cNvGrpSpPr/>
                <p:nvPr/>
              </p:nvGrpSpPr>
              <p:grpSpPr bwMode="auto">
                <a:xfrm>
                  <a:off x="2520" y="7836"/>
                  <a:ext cx="1080" cy="780"/>
                  <a:chOff x="2520" y="7836"/>
                  <a:chExt cx="1080" cy="780"/>
                </a:xfrm>
              </p:grpSpPr>
              <p:sp>
                <p:nvSpPr>
                  <p:cNvPr id="21589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7836"/>
                    <a:ext cx="10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90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00" y="7836"/>
                    <a:ext cx="0" cy="7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1588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535" y="7830"/>
                  <a:ext cx="1080" cy="8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1585" name="Picture 47"/>
              <p:cNvPicPr>
                <a:picLocks noChangeAspect="1" noChangeArrowheads="1"/>
              </p:cNvPicPr>
              <p:nvPr/>
            </p:nvPicPr>
            <p:blipFill>
              <a:blip r:embed="rId18" cstate="email"/>
              <a:srcRect/>
              <a:stretch>
                <a:fillRect/>
              </a:stretch>
            </p:blipFill>
            <p:spPr bwMode="auto">
              <a:xfrm>
                <a:off x="2205" y="9219"/>
                <a:ext cx="308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1515" name="Group 48"/>
            <p:cNvGrpSpPr/>
            <p:nvPr/>
          </p:nvGrpSpPr>
          <p:grpSpPr bwMode="auto">
            <a:xfrm>
              <a:off x="4245" y="14467"/>
              <a:ext cx="2160" cy="2030"/>
              <a:chOff x="3600" y="7524"/>
              <a:chExt cx="2160" cy="2030"/>
            </a:xfrm>
          </p:grpSpPr>
          <p:grpSp>
            <p:nvGrpSpPr>
              <p:cNvPr id="21564" name="Group 49"/>
              <p:cNvGrpSpPr/>
              <p:nvPr/>
            </p:nvGrpSpPr>
            <p:grpSpPr bwMode="auto">
              <a:xfrm>
                <a:off x="3600" y="7524"/>
                <a:ext cx="2160" cy="1776"/>
                <a:chOff x="4680" y="7368"/>
                <a:chExt cx="2160" cy="1776"/>
              </a:xfrm>
            </p:grpSpPr>
            <p:grpSp>
              <p:nvGrpSpPr>
                <p:cNvPr id="21566" name="Group 50"/>
                <p:cNvGrpSpPr/>
                <p:nvPr/>
              </p:nvGrpSpPr>
              <p:grpSpPr bwMode="auto">
                <a:xfrm>
                  <a:off x="4680" y="7368"/>
                  <a:ext cx="2160" cy="1776"/>
                  <a:chOff x="4680" y="7680"/>
                  <a:chExt cx="2160" cy="1776"/>
                </a:xfrm>
              </p:grpSpPr>
              <p:pic>
                <p:nvPicPr>
                  <p:cNvPr id="21571" name="Picture 51"/>
                  <p:cNvPicPr>
                    <a:picLocks noChangeAspect="1" noChangeArrowheads="1"/>
                  </p:cNvPicPr>
                  <p:nvPr/>
                </p:nvPicPr>
                <p:blipFill>
                  <a:blip r:embed="rId12" cstate="email"/>
                  <a:srcRect/>
                  <a:stretch>
                    <a:fillRect/>
                  </a:stretch>
                </p:blipFill>
                <p:spPr bwMode="auto">
                  <a:xfrm>
                    <a:off x="6585" y="9084"/>
                    <a:ext cx="156" cy="25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1572" name="Picture 52"/>
                  <p:cNvPicPr>
                    <a:picLocks noChangeAspect="1" noChangeArrowheads="1"/>
                  </p:cNvPicPr>
                  <p:nvPr/>
                </p:nvPicPr>
                <p:blipFill>
                  <a:blip r:embed="rId13" cstate="email"/>
                  <a:srcRect/>
                  <a:stretch>
                    <a:fillRect/>
                  </a:stretch>
                </p:blipFill>
                <p:spPr bwMode="auto">
                  <a:xfrm>
                    <a:off x="5130" y="7680"/>
                    <a:ext cx="20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1573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4860" y="9010"/>
                    <a:ext cx="19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74" name="Line 5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152" y="8568"/>
                    <a:ext cx="177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pic>
                <p:nvPicPr>
                  <p:cNvPr id="21575" name="Picture 55"/>
                  <p:cNvPicPr>
                    <a:picLocks noChangeAspect="1" noChangeArrowheads="1"/>
                  </p:cNvPicPr>
                  <p:nvPr/>
                </p:nvPicPr>
                <p:blipFill>
                  <a:blip r:embed="rId8" cstate="email"/>
                  <a:srcRect/>
                  <a:stretch>
                    <a:fillRect/>
                  </a:stretch>
                </p:blipFill>
                <p:spPr bwMode="auto">
                  <a:xfrm>
                    <a:off x="4848" y="9068"/>
                    <a:ext cx="164" cy="2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1576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5580" y="8928"/>
                    <a:ext cx="0" cy="5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77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6120" y="8928"/>
                    <a:ext cx="0" cy="5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pic>
                <p:nvPicPr>
                  <p:cNvPr id="21578" name="Picture 58"/>
                  <p:cNvPicPr>
                    <a:picLocks noChangeAspect="1" noChangeArrowheads="1"/>
                  </p:cNvPicPr>
                  <p:nvPr/>
                </p:nvPicPr>
                <p:blipFill>
                  <a:blip r:embed="rId14" cstate="email"/>
                  <a:srcRect/>
                  <a:stretch>
                    <a:fillRect/>
                  </a:stretch>
                </p:blipFill>
                <p:spPr bwMode="auto">
                  <a:xfrm>
                    <a:off x="5476" y="9044"/>
                    <a:ext cx="224" cy="2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1579" name="Picture 59"/>
                  <p:cNvPicPr>
                    <a:picLocks noChangeAspect="1" noChangeArrowheads="1"/>
                  </p:cNvPicPr>
                  <p:nvPr/>
                </p:nvPicPr>
                <p:blipFill>
                  <a:blip r:embed="rId15" cstate="email"/>
                  <a:srcRect/>
                  <a:stretch>
                    <a:fillRect/>
                  </a:stretch>
                </p:blipFill>
                <p:spPr bwMode="auto">
                  <a:xfrm>
                    <a:off x="5996" y="9052"/>
                    <a:ext cx="224" cy="2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1580" name="Picture 60"/>
                  <p:cNvPicPr>
                    <a:picLocks noChangeAspect="1" noChangeArrowheads="1"/>
                  </p:cNvPicPr>
                  <p:nvPr/>
                </p:nvPicPr>
                <p:blipFill>
                  <a:blip r:embed="rId16" cstate="email"/>
                  <a:srcRect/>
                  <a:stretch>
                    <a:fillRect/>
                  </a:stretch>
                </p:blipFill>
                <p:spPr bwMode="auto">
                  <a:xfrm>
                    <a:off x="4680" y="8496"/>
                    <a:ext cx="346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1581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8604"/>
                    <a:ext cx="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82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8148"/>
                    <a:ext cx="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pic>
                <p:nvPicPr>
                  <p:cNvPr id="21583" name="Picture 63"/>
                  <p:cNvPicPr>
                    <a:picLocks noChangeAspect="1" noChangeArrowheads="1"/>
                  </p:cNvPicPr>
                  <p:nvPr/>
                </p:nvPicPr>
                <p:blipFill>
                  <a:blip r:embed="rId17" cstate="email"/>
                  <a:srcRect/>
                  <a:stretch>
                    <a:fillRect/>
                  </a:stretch>
                </p:blipFill>
                <p:spPr bwMode="auto">
                  <a:xfrm>
                    <a:off x="4680" y="8016"/>
                    <a:ext cx="346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grpSp>
              <p:nvGrpSpPr>
                <p:cNvPr id="21567" name="Group 64"/>
                <p:cNvGrpSpPr/>
                <p:nvPr/>
              </p:nvGrpSpPr>
              <p:grpSpPr bwMode="auto">
                <a:xfrm>
                  <a:off x="5040" y="7836"/>
                  <a:ext cx="1080" cy="780"/>
                  <a:chOff x="2520" y="7836"/>
                  <a:chExt cx="1080" cy="780"/>
                </a:xfrm>
              </p:grpSpPr>
              <p:sp>
                <p:nvSpPr>
                  <p:cNvPr id="21569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7836"/>
                    <a:ext cx="10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70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00" y="7836"/>
                    <a:ext cx="0" cy="7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1568" name="Freeform 67"/>
                <p:cNvSpPr>
                  <a:spLocks noChangeArrowheads="1"/>
                </p:cNvSpPr>
                <p:nvPr/>
              </p:nvSpPr>
              <p:spPr bwMode="auto">
                <a:xfrm>
                  <a:off x="5040" y="7836"/>
                  <a:ext cx="1080" cy="858"/>
                </a:xfrm>
                <a:custGeom>
                  <a:avLst/>
                  <a:gdLst>
                    <a:gd name="T0" fmla="*/ 0 w 1080"/>
                    <a:gd name="T1" fmla="*/ 858 h 858"/>
                    <a:gd name="T2" fmla="*/ 540 w 1080"/>
                    <a:gd name="T3" fmla="*/ 624 h 858"/>
                    <a:gd name="T4" fmla="*/ 900 w 1080"/>
                    <a:gd name="T5" fmla="*/ 312 h 858"/>
                    <a:gd name="T6" fmla="*/ 1080 w 1080"/>
                    <a:gd name="T7" fmla="*/ 0 h 85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80"/>
                    <a:gd name="T13" fmla="*/ 0 h 858"/>
                    <a:gd name="T14" fmla="*/ 1080 w 1080"/>
                    <a:gd name="T15" fmla="*/ 858 h 85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80" h="858">
                      <a:moveTo>
                        <a:pt x="0" y="858"/>
                      </a:moveTo>
                      <a:cubicBezTo>
                        <a:pt x="90" y="817"/>
                        <a:pt x="390" y="715"/>
                        <a:pt x="540" y="624"/>
                      </a:cubicBezTo>
                      <a:cubicBezTo>
                        <a:pt x="690" y="533"/>
                        <a:pt x="810" y="416"/>
                        <a:pt x="900" y="312"/>
                      </a:cubicBezTo>
                      <a:cubicBezTo>
                        <a:pt x="990" y="208"/>
                        <a:pt x="1035" y="104"/>
                        <a:pt x="1080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1565" name="Picture 68"/>
              <p:cNvPicPr>
                <a:picLocks noChangeAspect="1" noChangeArrowheads="1"/>
              </p:cNvPicPr>
              <p:nvPr/>
            </p:nvPicPr>
            <p:blipFill>
              <a:blip r:embed="rId19" cstate="email"/>
              <a:srcRect/>
              <a:stretch>
                <a:fillRect/>
              </a:stretch>
            </p:blipFill>
            <p:spPr bwMode="auto">
              <a:xfrm>
                <a:off x="4380" y="9246"/>
                <a:ext cx="284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1516" name="Group 69"/>
            <p:cNvGrpSpPr/>
            <p:nvPr/>
          </p:nvGrpSpPr>
          <p:grpSpPr bwMode="auto">
            <a:xfrm>
              <a:off x="6405" y="14467"/>
              <a:ext cx="2160" cy="2047"/>
              <a:chOff x="5760" y="7524"/>
              <a:chExt cx="2160" cy="2047"/>
            </a:xfrm>
          </p:grpSpPr>
          <p:grpSp>
            <p:nvGrpSpPr>
              <p:cNvPr id="21541" name="Group 70"/>
              <p:cNvGrpSpPr/>
              <p:nvPr/>
            </p:nvGrpSpPr>
            <p:grpSpPr bwMode="auto">
              <a:xfrm>
                <a:off x="5760" y="7524"/>
                <a:ext cx="2160" cy="1776"/>
                <a:chOff x="7740" y="7524"/>
                <a:chExt cx="2160" cy="1776"/>
              </a:xfrm>
            </p:grpSpPr>
            <p:grpSp>
              <p:nvGrpSpPr>
                <p:cNvPr id="21543" name="Group 71"/>
                <p:cNvGrpSpPr/>
                <p:nvPr/>
              </p:nvGrpSpPr>
              <p:grpSpPr bwMode="auto">
                <a:xfrm>
                  <a:off x="7740" y="7524"/>
                  <a:ext cx="2160" cy="1776"/>
                  <a:chOff x="4680" y="7680"/>
                  <a:chExt cx="2160" cy="1776"/>
                </a:xfrm>
              </p:grpSpPr>
              <p:pic>
                <p:nvPicPr>
                  <p:cNvPr id="21551" name="Picture 72"/>
                  <p:cNvPicPr>
                    <a:picLocks noChangeAspect="1" noChangeArrowheads="1"/>
                  </p:cNvPicPr>
                  <p:nvPr/>
                </p:nvPicPr>
                <p:blipFill>
                  <a:blip r:embed="rId12" cstate="email"/>
                  <a:srcRect/>
                  <a:stretch>
                    <a:fillRect/>
                  </a:stretch>
                </p:blipFill>
                <p:spPr bwMode="auto">
                  <a:xfrm>
                    <a:off x="6585" y="9084"/>
                    <a:ext cx="156" cy="25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1552" name="Picture 73"/>
                  <p:cNvPicPr>
                    <a:picLocks noChangeAspect="1" noChangeArrowheads="1"/>
                  </p:cNvPicPr>
                  <p:nvPr/>
                </p:nvPicPr>
                <p:blipFill>
                  <a:blip r:embed="rId13" cstate="email"/>
                  <a:srcRect/>
                  <a:stretch>
                    <a:fillRect/>
                  </a:stretch>
                </p:blipFill>
                <p:spPr bwMode="auto">
                  <a:xfrm>
                    <a:off x="5130" y="7680"/>
                    <a:ext cx="20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1553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4860" y="9010"/>
                    <a:ext cx="19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4" name="Line 7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152" y="8568"/>
                    <a:ext cx="177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pic>
                <p:nvPicPr>
                  <p:cNvPr id="21555" name="Picture 76"/>
                  <p:cNvPicPr>
                    <a:picLocks noChangeAspect="1" noChangeArrowheads="1"/>
                  </p:cNvPicPr>
                  <p:nvPr/>
                </p:nvPicPr>
                <p:blipFill>
                  <a:blip r:embed="rId8" cstate="email"/>
                  <a:srcRect/>
                  <a:stretch>
                    <a:fillRect/>
                  </a:stretch>
                </p:blipFill>
                <p:spPr bwMode="auto">
                  <a:xfrm>
                    <a:off x="4848" y="9068"/>
                    <a:ext cx="164" cy="2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1556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5580" y="8928"/>
                    <a:ext cx="0" cy="5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7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6120" y="8928"/>
                    <a:ext cx="0" cy="5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pic>
                <p:nvPicPr>
                  <p:cNvPr id="21558" name="Picture 79"/>
                  <p:cNvPicPr>
                    <a:picLocks noChangeAspect="1" noChangeArrowheads="1"/>
                  </p:cNvPicPr>
                  <p:nvPr/>
                </p:nvPicPr>
                <p:blipFill>
                  <a:blip r:embed="rId14" cstate="email"/>
                  <a:srcRect/>
                  <a:stretch>
                    <a:fillRect/>
                  </a:stretch>
                </p:blipFill>
                <p:spPr bwMode="auto">
                  <a:xfrm>
                    <a:off x="5476" y="9044"/>
                    <a:ext cx="224" cy="2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1559" name="Picture 80"/>
                  <p:cNvPicPr>
                    <a:picLocks noChangeAspect="1" noChangeArrowheads="1"/>
                  </p:cNvPicPr>
                  <p:nvPr/>
                </p:nvPicPr>
                <p:blipFill>
                  <a:blip r:embed="rId15" cstate="email"/>
                  <a:srcRect/>
                  <a:stretch>
                    <a:fillRect/>
                  </a:stretch>
                </p:blipFill>
                <p:spPr bwMode="auto">
                  <a:xfrm>
                    <a:off x="5996" y="9052"/>
                    <a:ext cx="224" cy="2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1560" name="Picture 81"/>
                  <p:cNvPicPr>
                    <a:picLocks noChangeAspect="1" noChangeArrowheads="1"/>
                  </p:cNvPicPr>
                  <p:nvPr/>
                </p:nvPicPr>
                <p:blipFill>
                  <a:blip r:embed="rId16" cstate="email"/>
                  <a:srcRect/>
                  <a:stretch>
                    <a:fillRect/>
                  </a:stretch>
                </p:blipFill>
                <p:spPr bwMode="auto">
                  <a:xfrm>
                    <a:off x="4680" y="8496"/>
                    <a:ext cx="346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1561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8604"/>
                    <a:ext cx="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62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8148"/>
                    <a:ext cx="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pic>
                <p:nvPicPr>
                  <p:cNvPr id="21563" name="Picture 84"/>
                  <p:cNvPicPr>
                    <a:picLocks noChangeAspect="1" noChangeArrowheads="1"/>
                  </p:cNvPicPr>
                  <p:nvPr/>
                </p:nvPicPr>
                <p:blipFill>
                  <a:blip r:embed="rId17" cstate="email"/>
                  <a:srcRect/>
                  <a:stretch>
                    <a:fillRect/>
                  </a:stretch>
                </p:blipFill>
                <p:spPr bwMode="auto">
                  <a:xfrm>
                    <a:off x="4680" y="8016"/>
                    <a:ext cx="346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grpSp>
              <p:nvGrpSpPr>
                <p:cNvPr id="21544" name="Group 85"/>
                <p:cNvGrpSpPr/>
                <p:nvPr/>
              </p:nvGrpSpPr>
              <p:grpSpPr bwMode="auto">
                <a:xfrm>
                  <a:off x="8100" y="7992"/>
                  <a:ext cx="1080" cy="780"/>
                  <a:chOff x="2520" y="7836"/>
                  <a:chExt cx="1080" cy="780"/>
                </a:xfrm>
              </p:grpSpPr>
              <p:sp>
                <p:nvSpPr>
                  <p:cNvPr id="21549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7836"/>
                    <a:ext cx="10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50" name="Line 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00" y="7836"/>
                    <a:ext cx="0" cy="7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1545" name="Line 88"/>
                <p:cNvSpPr>
                  <a:spLocks noChangeShapeType="1"/>
                </p:cNvSpPr>
                <p:nvPr/>
              </p:nvSpPr>
              <p:spPr bwMode="auto">
                <a:xfrm>
                  <a:off x="8100" y="8460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46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8640" y="8460"/>
                  <a:ext cx="0" cy="3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47" name="Freeform 90"/>
                <p:cNvSpPr>
                  <a:spLocks noChangeArrowheads="1"/>
                </p:cNvSpPr>
                <p:nvPr/>
              </p:nvSpPr>
              <p:spPr bwMode="auto">
                <a:xfrm>
                  <a:off x="8100" y="8460"/>
                  <a:ext cx="540" cy="383"/>
                </a:xfrm>
                <a:custGeom>
                  <a:avLst/>
                  <a:gdLst>
                    <a:gd name="T0" fmla="*/ 0 w 540"/>
                    <a:gd name="T1" fmla="*/ 383 h 383"/>
                    <a:gd name="T2" fmla="*/ 293 w 540"/>
                    <a:gd name="T3" fmla="*/ 315 h 383"/>
                    <a:gd name="T4" fmla="*/ 435 w 540"/>
                    <a:gd name="T5" fmla="*/ 180 h 383"/>
                    <a:gd name="T6" fmla="*/ 540 w 540"/>
                    <a:gd name="T7" fmla="*/ 0 h 38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40"/>
                    <a:gd name="T13" fmla="*/ 0 h 383"/>
                    <a:gd name="T14" fmla="*/ 540 w 540"/>
                    <a:gd name="T15" fmla="*/ 383 h 38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40" h="383">
                      <a:moveTo>
                        <a:pt x="0" y="383"/>
                      </a:moveTo>
                      <a:cubicBezTo>
                        <a:pt x="49" y="372"/>
                        <a:pt x="221" y="349"/>
                        <a:pt x="293" y="315"/>
                      </a:cubicBezTo>
                      <a:cubicBezTo>
                        <a:pt x="365" y="281"/>
                        <a:pt x="394" y="232"/>
                        <a:pt x="435" y="180"/>
                      </a:cubicBezTo>
                      <a:cubicBezTo>
                        <a:pt x="476" y="128"/>
                        <a:pt x="518" y="38"/>
                        <a:pt x="540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48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8640" y="7992"/>
                  <a:ext cx="540" cy="4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1542" name="Picture 92"/>
              <p:cNvPicPr>
                <a:picLocks noChangeAspect="1" noChangeArrowheads="1"/>
              </p:cNvPicPr>
              <p:nvPr/>
            </p:nvPicPr>
            <p:blipFill>
              <a:blip r:embed="rId20" cstate="email"/>
              <a:srcRect/>
              <a:stretch>
                <a:fillRect/>
              </a:stretch>
            </p:blipFill>
            <p:spPr bwMode="auto">
              <a:xfrm>
                <a:off x="6540" y="9240"/>
                <a:ext cx="284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1517" name="Group 93"/>
            <p:cNvGrpSpPr/>
            <p:nvPr/>
          </p:nvGrpSpPr>
          <p:grpSpPr bwMode="auto">
            <a:xfrm>
              <a:off x="8565" y="14467"/>
              <a:ext cx="2160" cy="2024"/>
              <a:chOff x="8100" y="9708"/>
              <a:chExt cx="2160" cy="2024"/>
            </a:xfrm>
          </p:grpSpPr>
          <p:grpSp>
            <p:nvGrpSpPr>
              <p:cNvPr id="21518" name="Group 94"/>
              <p:cNvGrpSpPr/>
              <p:nvPr/>
            </p:nvGrpSpPr>
            <p:grpSpPr bwMode="auto">
              <a:xfrm>
                <a:off x="8100" y="9708"/>
                <a:ext cx="2160" cy="1776"/>
                <a:chOff x="8100" y="9708"/>
                <a:chExt cx="2160" cy="1776"/>
              </a:xfrm>
            </p:grpSpPr>
            <p:grpSp>
              <p:nvGrpSpPr>
                <p:cNvPr id="21520" name="Group 95"/>
                <p:cNvGrpSpPr/>
                <p:nvPr/>
              </p:nvGrpSpPr>
              <p:grpSpPr bwMode="auto">
                <a:xfrm>
                  <a:off x="8100" y="9708"/>
                  <a:ext cx="2160" cy="1776"/>
                  <a:chOff x="4680" y="7680"/>
                  <a:chExt cx="2160" cy="1776"/>
                </a:xfrm>
              </p:grpSpPr>
              <p:pic>
                <p:nvPicPr>
                  <p:cNvPr id="21528" name="Picture 96"/>
                  <p:cNvPicPr>
                    <a:picLocks noChangeAspect="1" noChangeArrowheads="1"/>
                  </p:cNvPicPr>
                  <p:nvPr/>
                </p:nvPicPr>
                <p:blipFill>
                  <a:blip r:embed="rId12" cstate="email"/>
                  <a:srcRect/>
                  <a:stretch>
                    <a:fillRect/>
                  </a:stretch>
                </p:blipFill>
                <p:spPr bwMode="auto">
                  <a:xfrm>
                    <a:off x="6585" y="9084"/>
                    <a:ext cx="156" cy="25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1529" name="Picture 97"/>
                  <p:cNvPicPr>
                    <a:picLocks noChangeAspect="1" noChangeArrowheads="1"/>
                  </p:cNvPicPr>
                  <p:nvPr/>
                </p:nvPicPr>
                <p:blipFill>
                  <a:blip r:embed="rId13" cstate="email"/>
                  <a:srcRect/>
                  <a:stretch>
                    <a:fillRect/>
                  </a:stretch>
                </p:blipFill>
                <p:spPr bwMode="auto">
                  <a:xfrm>
                    <a:off x="5130" y="7680"/>
                    <a:ext cx="20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1530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4860" y="9010"/>
                    <a:ext cx="19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1" name="Line 9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152" y="8568"/>
                    <a:ext cx="177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pic>
                <p:nvPicPr>
                  <p:cNvPr id="21532" name="Picture 100"/>
                  <p:cNvPicPr>
                    <a:picLocks noChangeAspect="1" noChangeArrowheads="1"/>
                  </p:cNvPicPr>
                  <p:nvPr/>
                </p:nvPicPr>
                <p:blipFill>
                  <a:blip r:embed="rId8" cstate="email"/>
                  <a:srcRect/>
                  <a:stretch>
                    <a:fillRect/>
                  </a:stretch>
                </p:blipFill>
                <p:spPr bwMode="auto">
                  <a:xfrm>
                    <a:off x="4848" y="9068"/>
                    <a:ext cx="164" cy="2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1533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5580" y="8928"/>
                    <a:ext cx="0" cy="5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4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6120" y="8928"/>
                    <a:ext cx="0" cy="5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pic>
                <p:nvPicPr>
                  <p:cNvPr id="21535" name="Picture 103"/>
                  <p:cNvPicPr>
                    <a:picLocks noChangeAspect="1" noChangeArrowheads="1"/>
                  </p:cNvPicPr>
                  <p:nvPr/>
                </p:nvPicPr>
                <p:blipFill>
                  <a:blip r:embed="rId14" cstate="email"/>
                  <a:srcRect/>
                  <a:stretch>
                    <a:fillRect/>
                  </a:stretch>
                </p:blipFill>
                <p:spPr bwMode="auto">
                  <a:xfrm>
                    <a:off x="5476" y="9044"/>
                    <a:ext cx="224" cy="2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1536" name="Picture 104"/>
                  <p:cNvPicPr>
                    <a:picLocks noChangeAspect="1" noChangeArrowheads="1"/>
                  </p:cNvPicPr>
                  <p:nvPr/>
                </p:nvPicPr>
                <p:blipFill>
                  <a:blip r:embed="rId15" cstate="email"/>
                  <a:srcRect/>
                  <a:stretch>
                    <a:fillRect/>
                  </a:stretch>
                </p:blipFill>
                <p:spPr bwMode="auto">
                  <a:xfrm>
                    <a:off x="5996" y="9052"/>
                    <a:ext cx="224" cy="2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1537" name="Picture 105"/>
                  <p:cNvPicPr>
                    <a:picLocks noChangeAspect="1" noChangeArrowheads="1"/>
                  </p:cNvPicPr>
                  <p:nvPr/>
                </p:nvPicPr>
                <p:blipFill>
                  <a:blip r:embed="rId16" cstate="email"/>
                  <a:srcRect/>
                  <a:stretch>
                    <a:fillRect/>
                  </a:stretch>
                </p:blipFill>
                <p:spPr bwMode="auto">
                  <a:xfrm>
                    <a:off x="4680" y="8496"/>
                    <a:ext cx="346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1538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8604"/>
                    <a:ext cx="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39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8148"/>
                    <a:ext cx="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pic>
                <p:nvPicPr>
                  <p:cNvPr id="21540" name="Picture 108"/>
                  <p:cNvPicPr>
                    <a:picLocks noChangeAspect="1" noChangeArrowheads="1"/>
                  </p:cNvPicPr>
                  <p:nvPr/>
                </p:nvPicPr>
                <p:blipFill>
                  <a:blip r:embed="rId17" cstate="email"/>
                  <a:srcRect/>
                  <a:stretch>
                    <a:fillRect/>
                  </a:stretch>
                </p:blipFill>
                <p:spPr bwMode="auto">
                  <a:xfrm>
                    <a:off x="4680" y="8016"/>
                    <a:ext cx="346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grpSp>
              <p:nvGrpSpPr>
                <p:cNvPr id="21521" name="Group 109"/>
                <p:cNvGrpSpPr/>
                <p:nvPr/>
              </p:nvGrpSpPr>
              <p:grpSpPr bwMode="auto">
                <a:xfrm>
                  <a:off x="8460" y="10176"/>
                  <a:ext cx="1080" cy="780"/>
                  <a:chOff x="2520" y="7836"/>
                  <a:chExt cx="1080" cy="780"/>
                </a:xfrm>
              </p:grpSpPr>
              <p:sp>
                <p:nvSpPr>
                  <p:cNvPr id="21526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7836"/>
                    <a:ext cx="10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27" name="Line 1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00" y="7836"/>
                    <a:ext cx="0" cy="7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1522" name="Line 112"/>
                <p:cNvSpPr>
                  <a:spLocks noChangeShapeType="1"/>
                </p:cNvSpPr>
                <p:nvPr/>
              </p:nvSpPr>
              <p:spPr bwMode="auto">
                <a:xfrm>
                  <a:off x="8460" y="10644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23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9000" y="10644"/>
                  <a:ext cx="0" cy="3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24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8453" y="10644"/>
                  <a:ext cx="547" cy="3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25" name="Freeform 115"/>
                <p:cNvSpPr>
                  <a:spLocks noChangeArrowheads="1"/>
                </p:cNvSpPr>
                <p:nvPr/>
              </p:nvSpPr>
              <p:spPr bwMode="auto">
                <a:xfrm>
                  <a:off x="9000" y="10176"/>
                  <a:ext cx="540" cy="468"/>
                </a:xfrm>
                <a:custGeom>
                  <a:avLst/>
                  <a:gdLst>
                    <a:gd name="T0" fmla="*/ 0 w 540"/>
                    <a:gd name="T1" fmla="*/ 468 h 468"/>
                    <a:gd name="T2" fmla="*/ 233 w 540"/>
                    <a:gd name="T3" fmla="*/ 392 h 468"/>
                    <a:gd name="T4" fmla="*/ 398 w 540"/>
                    <a:gd name="T5" fmla="*/ 227 h 468"/>
                    <a:gd name="T6" fmla="*/ 540 w 540"/>
                    <a:gd name="T7" fmla="*/ 0 h 4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40"/>
                    <a:gd name="T13" fmla="*/ 0 h 468"/>
                    <a:gd name="T14" fmla="*/ 540 w 540"/>
                    <a:gd name="T15" fmla="*/ 468 h 4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40" h="468">
                      <a:moveTo>
                        <a:pt x="0" y="468"/>
                      </a:moveTo>
                      <a:cubicBezTo>
                        <a:pt x="39" y="455"/>
                        <a:pt x="167" y="432"/>
                        <a:pt x="233" y="392"/>
                      </a:cubicBezTo>
                      <a:cubicBezTo>
                        <a:pt x="299" y="352"/>
                        <a:pt x="347" y="292"/>
                        <a:pt x="398" y="227"/>
                      </a:cubicBezTo>
                      <a:cubicBezTo>
                        <a:pt x="449" y="162"/>
                        <a:pt x="511" y="47"/>
                        <a:pt x="540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1519" name="Picture 116"/>
              <p:cNvPicPr>
                <a:picLocks noChangeAspect="1" noChangeArrowheads="1"/>
              </p:cNvPicPr>
              <p:nvPr/>
            </p:nvPicPr>
            <p:blipFill>
              <a:blip r:embed="rId21" cstate="email"/>
              <a:srcRect/>
              <a:stretch>
                <a:fillRect/>
              </a:stretch>
            </p:blipFill>
            <p:spPr bwMode="auto">
              <a:xfrm>
                <a:off x="9000" y="11424"/>
                <a:ext cx="308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069306" y="2051447"/>
            <a:ext cx="30599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组合 3"/>
          <p:cNvGrpSpPr/>
          <p:nvPr/>
        </p:nvGrpSpPr>
        <p:grpSpPr bwMode="auto">
          <a:xfrm>
            <a:off x="758429" y="3788570"/>
            <a:ext cx="7848600" cy="1145620"/>
            <a:chOff x="1011604" y="5051442"/>
            <a:chExt cx="10463760" cy="1528012"/>
          </a:xfrm>
        </p:grpSpPr>
        <p:sp>
          <p:nvSpPr>
            <p:cNvPr id="112" name="Text Box 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1011604" y="5051442"/>
              <a:ext cx="10463760" cy="1488163"/>
            </a:xfrm>
            <a:prstGeom prst="rect">
              <a:avLst/>
            </a:prstGeom>
            <a:blipFill rotWithShape="0">
              <a:blip r:embed="rId22" cstate="email"/>
              <a:stretch>
                <a:fillRect l="-932" t="-820" r="-3788" b="-8607"/>
              </a:stretch>
            </a:blip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r>
                <a:rPr lang="zh-CN" altLang="en-US" noProof="1">
                  <a:noFill/>
                </a:rPr>
                <a:t> </a:t>
              </a:r>
            </a:p>
          </p:txBody>
        </p:sp>
        <p:sp>
          <p:nvSpPr>
            <p:cNvPr id="3" name="矩形 2"/>
            <p:cNvSpPr/>
            <p:nvPr/>
          </p:nvSpPr>
          <p:spPr>
            <a:xfrm>
              <a:off x="4791064" y="6086844"/>
              <a:ext cx="1487340" cy="492610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1" lang="en-US" altLang="zh-CN" dirty="0">
                  <a:solidFill>
                    <a:srgbClr val="FF0000"/>
                  </a:solidFill>
                  <a:latin typeface="+mn-ea"/>
                </a:rPr>
                <a:t>.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2"/>
          <p:cNvSpPr txBox="1">
            <a:spLocks noChangeArrowheads="1"/>
          </p:cNvSpPr>
          <p:nvPr/>
        </p:nvSpPr>
        <p:spPr bwMode="auto">
          <a:xfrm>
            <a:off x="1157352" y="313135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教学目标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418399" y="1430699"/>
            <a:ext cx="6643250" cy="173124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  <a:defRPr/>
            </a:pPr>
            <a:r>
              <a:rPr kumimoji="0" lang="en-US" altLang="zh-CN" sz="2000" b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altLang="zh-CN" sz="2000" b="0" dirty="0">
                <a:latin typeface="+mn-ea"/>
                <a:ea typeface="+mn-ea"/>
              </a:rPr>
              <a:t>.</a:t>
            </a:r>
            <a:r>
              <a:rPr kumimoji="0" lang="zh-CN" altLang="en-US" sz="2000" b="0" dirty="0">
                <a:latin typeface="+mn-ea"/>
                <a:ea typeface="+mn-ea"/>
              </a:rPr>
              <a:t>会用待定系数法确定二次函数的解析式</a:t>
            </a:r>
            <a:r>
              <a:rPr kumimoji="0" lang="en-US" altLang="zh-CN" sz="2000" b="0" dirty="0" smtClean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zh-CN" altLang="en-US" sz="2000" b="0" dirty="0" smtClean="0">
                <a:latin typeface="+mn-ea"/>
                <a:ea typeface="+mn-ea"/>
                <a:cs typeface="Times New Roman" panose="02020603050405020304" pitchFamily="18" charset="0"/>
              </a:rPr>
              <a:t>（重点）</a:t>
            </a:r>
            <a:endParaRPr kumimoji="0" lang="en-US" altLang="zh-CN" sz="2000" b="0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eaLnBrk="1" hangingPunct="1">
              <a:lnSpc>
                <a:spcPct val="180000"/>
              </a:lnSpc>
              <a:defRPr/>
            </a:pPr>
            <a:endParaRPr kumimoji="0" lang="en-US" altLang="zh-CN" sz="2000" b="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eaLnBrk="1" hangingPunct="1">
              <a:lnSpc>
                <a:spcPct val="180000"/>
              </a:lnSpc>
              <a:defRPr/>
            </a:pPr>
            <a:r>
              <a:rPr kumimoji="0" lang="en-US" altLang="zh-CN" sz="2000" b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2000" b="0" dirty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zh-CN" altLang="en-US" sz="2000" b="0" dirty="0">
                <a:latin typeface="+mn-ea"/>
                <a:ea typeface="+mn-ea"/>
                <a:cs typeface="Times New Roman" panose="02020603050405020304" pitchFamily="18" charset="0"/>
              </a:rPr>
              <a:t>会求简单的实际问题中的二次函数解析式</a:t>
            </a:r>
            <a:r>
              <a:rPr kumimoji="0" lang="en-US" altLang="zh-CN" sz="2000" b="0" dirty="0" smtClean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zh-CN" altLang="en-US" sz="2000" b="0" dirty="0" smtClean="0">
                <a:latin typeface="+mn-ea"/>
                <a:ea typeface="+mn-ea"/>
                <a:cs typeface="Times New Roman" panose="02020603050405020304" pitchFamily="18" charset="0"/>
              </a:rPr>
              <a:t>（难点）</a:t>
            </a:r>
            <a:endParaRPr lang="zh-CN" altLang="en-US" sz="2000" b="0" dirty="0"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新课导入</a:t>
            </a:r>
          </a:p>
        </p:txBody>
      </p:sp>
      <p:sp>
        <p:nvSpPr>
          <p:cNvPr id="7171" name="圆角矩形 31"/>
          <p:cNvSpPr>
            <a:spLocks noChangeArrowheads="1"/>
          </p:cNvSpPr>
          <p:nvPr/>
        </p:nvSpPr>
        <p:spPr bwMode="auto">
          <a:xfrm>
            <a:off x="1126331" y="901304"/>
            <a:ext cx="1162050" cy="3810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 lIns="68580" tIns="34290" rIns="68580" bIns="34290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</a:rPr>
              <a:t>情境引入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97769" y="1572816"/>
            <a:ext cx="4366022" cy="34624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zh-CN" altLang="en-US" sz="1800" b="0" dirty="0">
                <a:latin typeface="+mn-ea"/>
                <a:ea typeface="+mn-ea"/>
              </a:rPr>
              <a:t>二次函数解析式有哪几种表达方式？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00188" y="2070497"/>
            <a:ext cx="3026569" cy="34624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  </a:t>
            </a:r>
            <a:r>
              <a:rPr kumimoji="0"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一般式：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ax</a:t>
            </a:r>
            <a:r>
              <a:rPr kumimoji="0" lang="en-US" altLang="zh-CN" sz="1800" b="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00188" y="2576513"/>
            <a:ext cx="3736181" cy="34624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  </a:t>
            </a:r>
            <a:r>
              <a:rPr kumimoji="0"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顶点式：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  <a:r>
              <a:rPr kumimoji="0" lang="en-US" altLang="zh-CN" sz="1800" b="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197769" y="3559969"/>
            <a:ext cx="4164806" cy="34624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zh-CN" altLang="en-US" sz="1800" b="0" dirty="0">
                <a:solidFill>
                  <a:srgbClr val="0070C0"/>
                </a:solidFill>
                <a:latin typeface="+mn-ea"/>
                <a:ea typeface="+mn-ea"/>
              </a:rPr>
              <a:t>如何求二次函数的解析式？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197769" y="4056460"/>
            <a:ext cx="6766322" cy="34624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zh-CN" altLang="en-US" sz="1800" b="0" dirty="0">
                <a:latin typeface="+mn-ea"/>
                <a:ea typeface="+mn-ea"/>
              </a:rPr>
              <a:t>已知二次函数图象上三个点的坐标，可用</a:t>
            </a:r>
            <a:r>
              <a:rPr kumimoji="0"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待定系数法</a:t>
            </a:r>
            <a:r>
              <a:rPr kumimoji="0" lang="zh-CN" altLang="en-US" sz="1800" b="0" dirty="0">
                <a:latin typeface="+mn-ea"/>
                <a:ea typeface="+mn-ea"/>
              </a:rPr>
              <a:t>求其解析式</a:t>
            </a:r>
            <a:r>
              <a:rPr kumimoji="0" lang="en-US" altLang="zh-CN" sz="1800" b="0" dirty="0">
                <a:latin typeface="+mn-ea"/>
                <a:ea typeface="+mn-ea"/>
              </a:rPr>
              <a:t>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500188" y="3063478"/>
            <a:ext cx="3736181" cy="34624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  </a:t>
            </a:r>
            <a:r>
              <a:rPr kumimoji="0"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交点式：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altLang="zh-CN" sz="1800" b="0" baseline="-25000" dirty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)(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kumimoji="0"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altLang="zh-CN" sz="1800" b="0" baseline="-25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kumimoji="0"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226344" y="1498997"/>
            <a:ext cx="6498431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例</a:t>
            </a: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：已知抛物线的顶点为</a:t>
            </a:r>
            <a:r>
              <a:rPr lang="en-US" altLang="zh-CN" dirty="0">
                <a:latin typeface="宋体" panose="02010600030101010101" pitchFamily="2" charset="-122"/>
              </a:rPr>
              <a:t>(-</a:t>
            </a: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，</a:t>
            </a:r>
            <a:r>
              <a:rPr lang="en-US" altLang="zh-CN" dirty="0">
                <a:latin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</a:rPr>
              <a:t>3</a:t>
            </a:r>
            <a:r>
              <a:rPr lang="en-US" altLang="zh-CN" dirty="0">
                <a:latin typeface="宋体" panose="02010600030101010101" pitchFamily="2" charset="-122"/>
              </a:rPr>
              <a:t>),</a:t>
            </a:r>
            <a:r>
              <a:rPr lang="zh-CN" altLang="en-US" dirty="0">
                <a:latin typeface="宋体" panose="02010600030101010101" pitchFamily="2" charset="-122"/>
              </a:rPr>
              <a:t>与</a:t>
            </a:r>
            <a:r>
              <a:rPr lang="en-US" altLang="zh-CN" i="1" dirty="0">
                <a:latin typeface="Times New Roman" panose="02020603050405020304" pitchFamily="18" charset="0"/>
              </a:rPr>
              <a:t>y</a:t>
            </a:r>
            <a:r>
              <a:rPr lang="zh-CN" altLang="en-US" dirty="0">
                <a:latin typeface="宋体" panose="02010600030101010101" pitchFamily="2" charset="-122"/>
              </a:rPr>
              <a:t>轴交点为</a:t>
            </a:r>
            <a:r>
              <a:rPr lang="en-US" altLang="zh-CN" dirty="0">
                <a:latin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</a:rPr>
              <a:t>0</a:t>
            </a:r>
            <a:r>
              <a:rPr lang="zh-CN" altLang="en-US" dirty="0">
                <a:latin typeface="宋体" panose="02010600030101010101" pitchFamily="2" charset="-122"/>
              </a:rPr>
              <a:t>，</a:t>
            </a:r>
            <a:r>
              <a:rPr lang="en-US" altLang="zh-CN" dirty="0">
                <a:latin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</a:rPr>
              <a:t>5</a:t>
            </a:r>
            <a:r>
              <a:rPr lang="en-US" altLang="zh-CN" dirty="0">
                <a:latin typeface="宋体" panose="02010600030101010101" pitchFamily="2" charset="-122"/>
              </a:rPr>
              <a:t>),</a:t>
            </a:r>
            <a:r>
              <a:rPr lang="zh-CN" altLang="en-US" dirty="0">
                <a:latin typeface="宋体" panose="02010600030101010101" pitchFamily="2" charset="-122"/>
              </a:rPr>
              <a:t>求抛物线的解析式</a:t>
            </a:r>
            <a:r>
              <a:rPr lang="en-US" altLang="zh-CN" dirty="0">
                <a:latin typeface="宋体" panose="02010600030101010101" pitchFamily="2" charset="-122"/>
              </a:rPr>
              <a:t>.</a:t>
            </a:r>
            <a:endParaRPr lang="en-US" altLang="zh-CN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196" name="Line 9"/>
          <p:cNvSpPr>
            <a:spLocks noChangeShapeType="1"/>
          </p:cNvSpPr>
          <p:nvPr/>
        </p:nvSpPr>
        <p:spPr bwMode="auto">
          <a:xfrm>
            <a:off x="6837760" y="3137297"/>
            <a:ext cx="1314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7180660" y="2337197"/>
            <a:ext cx="2405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</a:rPr>
              <a:t>y</a:t>
            </a:r>
            <a:endParaRPr lang="en-US" altLang="zh-CN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Line 12"/>
          <p:cNvSpPr>
            <a:spLocks noChangeShapeType="1"/>
          </p:cNvSpPr>
          <p:nvPr/>
        </p:nvSpPr>
        <p:spPr bwMode="auto">
          <a:xfrm flipV="1">
            <a:off x="7397354" y="2337197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7352110" y="3020616"/>
            <a:ext cx="25360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</a:rPr>
              <a:t>o</a:t>
            </a:r>
            <a:endParaRPr lang="en-US" altLang="zh-CN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Text Box 14"/>
          <p:cNvSpPr txBox="1">
            <a:spLocks noChangeArrowheads="1"/>
          </p:cNvSpPr>
          <p:nvPr/>
        </p:nvSpPr>
        <p:spPr bwMode="auto">
          <a:xfrm>
            <a:off x="7980760" y="2825353"/>
            <a:ext cx="2405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</a:rPr>
              <a:t>x</a:t>
            </a:r>
            <a:endParaRPr lang="en-US" altLang="zh-CN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1" name="未知"/>
          <p:cNvSpPr>
            <a:spLocks noChangeArrowheads="1"/>
          </p:cNvSpPr>
          <p:nvPr/>
        </p:nvSpPr>
        <p:spPr bwMode="auto">
          <a:xfrm>
            <a:off x="6984207" y="3455194"/>
            <a:ext cx="621506" cy="923925"/>
          </a:xfrm>
          <a:custGeom>
            <a:avLst/>
            <a:gdLst>
              <a:gd name="T0" fmla="*/ 0 w 624"/>
              <a:gd name="T1" fmla="*/ 776 h 824"/>
              <a:gd name="T2" fmla="*/ 288 w 624"/>
              <a:gd name="T3" fmla="*/ 8 h 824"/>
              <a:gd name="T4" fmla="*/ 624 w 624"/>
              <a:gd name="T5" fmla="*/ 824 h 824"/>
              <a:gd name="T6" fmla="*/ 0 60000 65536"/>
              <a:gd name="T7" fmla="*/ 0 60000 65536"/>
              <a:gd name="T8" fmla="*/ 0 60000 65536"/>
              <a:gd name="T9" fmla="*/ 0 w 624"/>
              <a:gd name="T10" fmla="*/ 0 h 824"/>
              <a:gd name="T11" fmla="*/ 624 w 624"/>
              <a:gd name="T12" fmla="*/ 824 h 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824">
                <a:moveTo>
                  <a:pt x="0" y="776"/>
                </a:moveTo>
                <a:cubicBezTo>
                  <a:pt x="92" y="388"/>
                  <a:pt x="184" y="0"/>
                  <a:pt x="288" y="8"/>
                </a:cubicBezTo>
                <a:cubicBezTo>
                  <a:pt x="392" y="16"/>
                  <a:pt x="560" y="680"/>
                  <a:pt x="624" y="8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3" name="组合 18"/>
          <p:cNvGrpSpPr/>
          <p:nvPr/>
        </p:nvGrpSpPr>
        <p:grpSpPr bwMode="auto">
          <a:xfrm>
            <a:off x="1806178" y="2582466"/>
            <a:ext cx="4862513" cy="372814"/>
            <a:chOff x="2407444" y="3220307"/>
            <a:chExt cx="6483544" cy="496955"/>
          </a:xfrm>
        </p:grpSpPr>
        <p:sp>
          <p:nvSpPr>
            <p:cNvPr id="8211" name="Text Box 3"/>
            <p:cNvSpPr txBox="1">
              <a:spLocks noChangeArrowheads="1"/>
            </p:cNvSpPr>
            <p:nvPr/>
          </p:nvSpPr>
          <p:spPr bwMode="auto">
            <a:xfrm>
              <a:off x="2407444" y="3224948"/>
              <a:ext cx="1112839" cy="492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</a:rPr>
                <a:t>解：</a:t>
              </a:r>
            </a:p>
          </p:txBody>
        </p:sp>
        <p:sp>
          <p:nvSpPr>
            <p:cNvPr id="8212" name="Text Box 4"/>
            <p:cNvSpPr txBox="1">
              <a:spLocks noChangeArrowheads="1"/>
            </p:cNvSpPr>
            <p:nvPr/>
          </p:nvSpPr>
          <p:spPr bwMode="auto">
            <a:xfrm>
              <a:off x="2977550" y="3220307"/>
              <a:ext cx="5913438" cy="492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rgbClr val="FF0000"/>
                  </a:solidFill>
                  <a:latin typeface="微软雅黑" panose="020B0503020204020204" pitchFamily="34" charset="-122"/>
                </a:rPr>
                <a:t>设所求的抛物线的解析式为</a:t>
              </a:r>
              <a:r>
                <a:rPr lang="en-US" altLang="zh-CN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altLang="zh-CN" dirty="0">
                  <a:solidFill>
                    <a:srgbClr val="FF0000"/>
                  </a:solidFill>
                  <a:latin typeface="微软雅黑" panose="020B0503020204020204" pitchFamily="34" charset="-122"/>
                </a:rPr>
                <a:t>=</a:t>
              </a:r>
              <a:r>
                <a:rPr lang="en-US" altLang="zh-CN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dirty="0">
                  <a:solidFill>
                    <a:srgbClr val="FF0000"/>
                  </a:solidFill>
                  <a:latin typeface="微软雅黑" panose="020B0503020204020204" pitchFamily="34" charset="-122"/>
                </a:rPr>
                <a:t>(</a:t>
              </a:r>
              <a:r>
                <a:rPr lang="en-US" altLang="zh-CN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dirty="0">
                  <a:solidFill>
                    <a:srgbClr val="FF0000"/>
                  </a:solidFill>
                  <a:latin typeface="微软雅黑" panose="020B0503020204020204" pitchFamily="34" charset="-122"/>
                </a:rPr>
                <a:t>＋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zh-CN" dirty="0">
                  <a:solidFill>
                    <a:srgbClr val="FF0000"/>
                  </a:solidFill>
                  <a:latin typeface="微软雅黑" panose="020B0503020204020204" pitchFamily="34" charset="-122"/>
                </a:rPr>
                <a:t>)</a:t>
              </a:r>
              <a:r>
                <a:rPr lang="en-US" altLang="zh-CN" baseline="30000" dirty="0">
                  <a:solidFill>
                    <a:srgbClr val="FF0000"/>
                  </a:solidFill>
                  <a:latin typeface="微软雅黑" panose="020B0503020204020204" pitchFamily="34" charset="-122"/>
                </a:rPr>
                <a:t>2</a:t>
              </a:r>
              <a:r>
                <a:rPr lang="en-US" altLang="zh-CN" dirty="0">
                  <a:solidFill>
                    <a:srgbClr val="FF0000"/>
                  </a:solidFill>
                  <a:latin typeface="微软雅黑" panose="020B0503020204020204" pitchFamily="34" charset="-122"/>
                </a:rPr>
                <a:t>-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altLang="zh-CN" dirty="0">
                  <a:solidFill>
                    <a:srgbClr val="FF0000"/>
                  </a:solidFill>
                  <a:latin typeface="微软雅黑" panose="020B0503020204020204" pitchFamily="34" charset="-122"/>
                </a:rPr>
                <a:t>,</a:t>
              </a:r>
            </a:p>
          </p:txBody>
        </p:sp>
      </p:grp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233613" y="3039666"/>
            <a:ext cx="2797969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由点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(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 )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在抛物线上，得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2233613" y="3499247"/>
            <a:ext cx="38862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 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得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，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222898" y="4013598"/>
            <a:ext cx="5369719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故所求抛物线的解析式为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－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(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＋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)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8206" name="Line 17"/>
          <p:cNvSpPr>
            <a:spLocks noChangeShapeType="1"/>
          </p:cNvSpPr>
          <p:nvPr/>
        </p:nvSpPr>
        <p:spPr bwMode="auto">
          <a:xfrm>
            <a:off x="7271148" y="3463529"/>
            <a:ext cx="12620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207" name="Line 18"/>
          <p:cNvSpPr>
            <a:spLocks noChangeShapeType="1"/>
          </p:cNvSpPr>
          <p:nvPr/>
        </p:nvSpPr>
        <p:spPr bwMode="auto">
          <a:xfrm flipV="1">
            <a:off x="7269956" y="3136107"/>
            <a:ext cx="1191" cy="32742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208" name="Rectangle 19"/>
          <p:cNvSpPr>
            <a:spLocks noChangeArrowheads="1"/>
          </p:cNvSpPr>
          <p:nvPr/>
        </p:nvSpPr>
        <p:spPr bwMode="auto">
          <a:xfrm>
            <a:off x="7036594" y="2752725"/>
            <a:ext cx="266700" cy="254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200">
                <a:latin typeface="Times New Roman" panose="02020603050405020304" pitchFamily="18" charset="0"/>
              </a:rPr>
              <a:t>-1</a:t>
            </a:r>
            <a:endParaRPr lang="zh-CN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9" name="Rectangle 20"/>
          <p:cNvSpPr>
            <a:spLocks noChangeArrowheads="1"/>
          </p:cNvSpPr>
          <p:nvPr/>
        </p:nvSpPr>
        <p:spPr bwMode="auto">
          <a:xfrm>
            <a:off x="7424738" y="3300413"/>
            <a:ext cx="266700" cy="254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200">
                <a:latin typeface="Times New Roman" panose="02020603050405020304" pitchFamily="18" charset="0"/>
              </a:rPr>
              <a:t>-3</a:t>
            </a:r>
            <a:endParaRPr lang="zh-CN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0" name="矩形 1"/>
          <p:cNvSpPr>
            <a:spLocks noChangeArrowheads="1"/>
          </p:cNvSpPr>
          <p:nvPr/>
        </p:nvSpPr>
        <p:spPr bwMode="auto">
          <a:xfrm>
            <a:off x="789385" y="1031082"/>
            <a:ext cx="465415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b="1" dirty="0">
                <a:solidFill>
                  <a:srgbClr val="0070C0"/>
                </a:solidFill>
              </a:rPr>
              <a:t>知识点一：</a:t>
            </a:r>
            <a:r>
              <a:rPr lang="zh-CN" altLang="en-US" dirty="0"/>
              <a:t>运用顶点式</a:t>
            </a:r>
            <a:r>
              <a:rPr lang="zh-CN" altLang="en-US" dirty="0">
                <a:solidFill>
                  <a:srgbClr val="000000"/>
                </a:solidFill>
              </a:rPr>
              <a:t>确定二次函数表达式</a:t>
            </a:r>
            <a:r>
              <a:rPr lang="en-US" altLang="zh-CN" dirty="0">
                <a:solidFill>
                  <a:srgbClr val="000000"/>
                </a:solidFill>
              </a:rPr>
              <a:t>.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06041" y="-172641"/>
            <a:ext cx="138113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endParaRPr lang="zh-CN" altLang="zh-CN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71526" y="952501"/>
            <a:ext cx="7060406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800" dirty="0">
                <a:solidFill>
                  <a:srgbClr val="0070C0"/>
                </a:solidFill>
                <a:latin typeface="+mn-ea"/>
                <a:ea typeface="+mn-ea"/>
              </a:rPr>
              <a:t>知识点二：  </a:t>
            </a:r>
            <a:r>
              <a:rPr lang="zh-CN" altLang="en-US" sz="1800" b="0" dirty="0">
                <a:latin typeface="+mn-ea"/>
                <a:ea typeface="+mn-ea"/>
              </a:rPr>
              <a:t>运用交点式确定二次函数表达式</a:t>
            </a:r>
            <a:r>
              <a:rPr lang="en-US" altLang="zh-CN" sz="1800" b="0" dirty="0">
                <a:latin typeface="+mn-ea"/>
                <a:ea typeface="+mn-ea"/>
              </a:rPr>
              <a:t>.</a:t>
            </a:r>
            <a:endParaRPr lang="zh-CN" altLang="en-US" sz="1800" b="0" dirty="0">
              <a:latin typeface="+mn-ea"/>
              <a:ea typeface="+mn-ea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19200" y="1343025"/>
            <a:ext cx="7196138" cy="90011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1800" b="0" dirty="0">
                <a:latin typeface="+mn-ea"/>
                <a:ea typeface="+mn-ea"/>
              </a:rPr>
              <a:t>例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b="0" dirty="0">
                <a:latin typeface="+mn-ea"/>
                <a:ea typeface="+mn-ea"/>
              </a:rPr>
              <a:t>：二次函数与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sz="1800" b="0" dirty="0">
                <a:latin typeface="+mn-ea"/>
                <a:ea typeface="+mn-ea"/>
              </a:rPr>
              <a:t>轴相交于（</a:t>
            </a:r>
            <a:r>
              <a:rPr lang="en-US" altLang="zh-CN" sz="1800" b="0" dirty="0">
                <a:latin typeface="+mn-ea"/>
                <a:ea typeface="+mn-ea"/>
              </a:rPr>
              <a:t>-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b="0" dirty="0">
                <a:latin typeface="+mn-ea"/>
                <a:ea typeface="+mn-ea"/>
              </a:rPr>
              <a:t>，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en-US" sz="1800" b="0" dirty="0">
                <a:latin typeface="+mn-ea"/>
                <a:ea typeface="+mn-ea"/>
              </a:rPr>
              <a:t>）和（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zh-CN" altLang="en-US" sz="1800" b="0" dirty="0">
                <a:latin typeface="+mn-ea"/>
                <a:ea typeface="+mn-ea"/>
              </a:rPr>
              <a:t>，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en-US" sz="1800" b="0" dirty="0">
                <a:latin typeface="+mn-ea"/>
                <a:ea typeface="+mn-ea"/>
              </a:rPr>
              <a:t>）并经过点（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en-US" sz="1800" b="0" dirty="0">
                <a:latin typeface="+mn-ea"/>
                <a:ea typeface="+mn-ea"/>
              </a:rPr>
              <a:t>，</a:t>
            </a:r>
            <a:r>
              <a:rPr lang="en-US" altLang="zh-CN" sz="1800" b="0" dirty="0">
                <a:latin typeface="+mn-ea"/>
                <a:ea typeface="+mn-ea"/>
              </a:rPr>
              <a:t>-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sz="1800" b="0" dirty="0">
                <a:latin typeface="+mn-ea"/>
                <a:ea typeface="+mn-ea"/>
              </a:rPr>
              <a:t>），求这个二次函数的解析式</a:t>
            </a:r>
            <a:r>
              <a:rPr lang="en-US" altLang="zh-CN" sz="1800" b="0" dirty="0">
                <a:latin typeface="+mn-ea"/>
                <a:ea typeface="+mn-ea"/>
              </a:rPr>
              <a:t>.</a:t>
            </a:r>
          </a:p>
        </p:txBody>
      </p:sp>
      <p:grpSp>
        <p:nvGrpSpPr>
          <p:cNvPr id="2" name="组合 7"/>
          <p:cNvGrpSpPr/>
          <p:nvPr/>
        </p:nvGrpSpPr>
        <p:grpSpPr bwMode="auto">
          <a:xfrm>
            <a:off x="1700212" y="2320529"/>
            <a:ext cx="4862513" cy="372814"/>
            <a:chOff x="2407444" y="3220307"/>
            <a:chExt cx="6483544" cy="496955"/>
          </a:xfrm>
        </p:grpSpPr>
        <p:sp>
          <p:nvSpPr>
            <p:cNvPr id="9228" name="Text Box 3"/>
            <p:cNvSpPr txBox="1">
              <a:spLocks noChangeArrowheads="1"/>
            </p:cNvSpPr>
            <p:nvPr/>
          </p:nvSpPr>
          <p:spPr bwMode="auto">
            <a:xfrm>
              <a:off x="2407444" y="3224948"/>
              <a:ext cx="1112839" cy="492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</a:rPr>
                <a:t>解：</a:t>
              </a:r>
            </a:p>
          </p:txBody>
        </p:sp>
        <p:sp>
          <p:nvSpPr>
            <p:cNvPr id="9229" name="Text Box 4"/>
            <p:cNvSpPr txBox="1">
              <a:spLocks noChangeArrowheads="1"/>
            </p:cNvSpPr>
            <p:nvPr/>
          </p:nvSpPr>
          <p:spPr bwMode="auto">
            <a:xfrm>
              <a:off x="2977374" y="3220307"/>
              <a:ext cx="5913614" cy="492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</a:rPr>
                <a:t>设所求二次函数的解析式为</a:t>
              </a:r>
              <a:r>
                <a:rPr lang="en-US" altLang="zh-CN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</a:rPr>
                <a:t>=</a:t>
              </a:r>
              <a:r>
                <a:rPr lang="en-US" altLang="zh-CN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</a:rPr>
                <a:t>(</a:t>
              </a:r>
              <a:r>
                <a:rPr lang="en-US" altLang="zh-CN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x+</a:t>
              </a:r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</a:rPr>
                <a:t>)(</a:t>
              </a:r>
              <a:r>
                <a:rPr lang="en-US" altLang="zh-CN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x-</a:t>
              </a:r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</a:rPr>
                <a:t>),</a:t>
              </a:r>
            </a:p>
          </p:txBody>
        </p:sp>
      </p:grp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127648" y="2806304"/>
            <a:ext cx="384464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将点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(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 )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代入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(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x+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)(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)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，可得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146698" y="3631407"/>
            <a:ext cx="1339453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解得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，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134791" y="4049317"/>
            <a:ext cx="4727972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故所求二次函数的解析式为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(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x+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)(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),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146697" y="3224213"/>
            <a:ext cx="1837134" cy="80791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en-US" altLang="zh-CN" b="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kumimoji="0" lang="en-US" altLang="zh-CN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10=</a:t>
            </a:r>
            <a:r>
              <a:rPr kumimoji="0" lang="en-US" altLang="zh-CN" b="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altLang="zh-CN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×5</a:t>
            </a:r>
            <a:r>
              <a:rPr kumimoji="0" lang="en-US" altLang="zh-CN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kumimoji="0" lang="en-US" altLang="zh-CN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(-1)</a:t>
            </a:r>
            <a:r>
              <a:rPr kumimoji="0" lang="zh-CN" altLang="en-US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kumimoji="0" lang="en-US" altLang="zh-CN" b="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127648" y="4466035"/>
            <a:ext cx="2012156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即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10 .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840581" y="1084660"/>
            <a:ext cx="1290638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60000"/>
              </a:lnSpc>
            </a:pPr>
            <a:r>
              <a:rPr lang="zh-CN" altLang="en-US" b="1" dirty="0">
                <a:solidFill>
                  <a:srgbClr val="0070C0"/>
                </a:solidFill>
                <a:latin typeface="宋体" panose="02010600030101010101" pitchFamily="2" charset="-122"/>
              </a:rPr>
              <a:t>点拨：</a:t>
            </a:r>
            <a:endParaRPr lang="en-US" altLang="zh-CN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72816" y="1878807"/>
            <a:ext cx="6465094" cy="184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已知顶点和另一点的坐标</a:t>
            </a: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可用顶点式求二次函数的表达式</a:t>
            </a: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ct val="160000"/>
              </a:lnSpc>
            </a:pPr>
            <a:endParaRPr lang="en-US" altLang="zh-CN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已知二次函数与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轴的两个交点和另一点的坐标，可利用交点式求二次函数的表达式</a:t>
            </a: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39404" y="962026"/>
            <a:ext cx="6465094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70C0"/>
                </a:solidFill>
                <a:latin typeface="宋体" panose="02010600030101010101" pitchFamily="2" charset="-122"/>
              </a:rPr>
              <a:t>知识点三：</a:t>
            </a:r>
            <a:r>
              <a:rPr lang="zh-CN" altLang="en-US">
                <a:latin typeface="宋体" panose="02010600030101010101" pitchFamily="2" charset="-122"/>
              </a:rPr>
              <a:t> 由三个点的坐标确定二次函数表达式</a:t>
            </a:r>
            <a:r>
              <a:rPr lang="en-US" altLang="zh-CN">
                <a:latin typeface="宋体" panose="02010600030101010101" pitchFamily="2" charset="-122"/>
              </a:rPr>
              <a:t>.</a:t>
            </a:r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00175" y="2728912"/>
            <a:ext cx="4296966" cy="145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思路点拨：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利用待定系数法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把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三点坐标代入求得抛物线表达式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  <a:p>
            <a:pPr eaLnBrk="1" hangingPunct="1"/>
            <a:endParaRPr lang="en-US" altLang="zh-CN">
              <a:latin typeface="微软雅黑" panose="020B0503020204020204" pitchFamily="34" charset="-122"/>
            </a:endParaRPr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1400175" y="1434703"/>
            <a:ext cx="66008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宋体" panose="02010600030101010101" pitchFamily="2" charset="-122"/>
              </a:rPr>
              <a:t>例</a:t>
            </a:r>
            <a:r>
              <a:rPr lang="en-US" altLang="zh-CN">
                <a:latin typeface="Times New Roman" panose="02020603050405020304" pitchFamily="18" charset="0"/>
              </a:rPr>
              <a:t>3</a:t>
            </a:r>
            <a:r>
              <a:rPr lang="zh-CN" altLang="en-US">
                <a:latin typeface="宋体" panose="02010600030101010101" pitchFamily="2" charset="-122"/>
              </a:rPr>
              <a:t>：如图</a:t>
            </a:r>
            <a:r>
              <a:rPr lang="en-US" altLang="zh-CN">
                <a:latin typeface="宋体" panose="02010600030101010101" pitchFamily="2" charset="-122"/>
              </a:rPr>
              <a:t>,</a:t>
            </a:r>
            <a:r>
              <a:rPr lang="zh-CN" altLang="en-US">
                <a:latin typeface="宋体" panose="02010600030101010101" pitchFamily="2" charset="-122"/>
              </a:rPr>
              <a:t>抛物线</a:t>
            </a:r>
            <a:r>
              <a:rPr lang="en-US" altLang="zh-CN" i="1">
                <a:latin typeface="Times New Roman" panose="02020603050405020304" pitchFamily="18" charset="0"/>
              </a:rPr>
              <a:t>y</a:t>
            </a:r>
            <a:r>
              <a:rPr lang="en-US" altLang="zh-CN">
                <a:latin typeface="宋体" panose="02010600030101010101" pitchFamily="2" charset="-122"/>
              </a:rPr>
              <a:t>=</a:t>
            </a:r>
            <a:r>
              <a:rPr lang="en-US" altLang="zh-CN" i="1">
                <a:latin typeface="Times New Roman" panose="02020603050405020304" pitchFamily="18" charset="0"/>
              </a:rPr>
              <a:t>ax</a:t>
            </a:r>
            <a:r>
              <a:rPr lang="en-US" altLang="zh-CN" baseline="30000">
                <a:latin typeface="宋体" panose="02010600030101010101" pitchFamily="2" charset="-122"/>
              </a:rPr>
              <a:t>2</a:t>
            </a:r>
            <a:r>
              <a:rPr lang="en-US" altLang="zh-CN">
                <a:latin typeface="宋体" panose="02010600030101010101" pitchFamily="2" charset="-122"/>
              </a:rPr>
              <a:t>+</a:t>
            </a:r>
            <a:r>
              <a:rPr lang="en-US" altLang="zh-CN" i="1">
                <a:latin typeface="Times New Roman" panose="02020603050405020304" pitchFamily="18" charset="0"/>
              </a:rPr>
              <a:t>bx</a:t>
            </a:r>
            <a:r>
              <a:rPr lang="en-US" altLang="zh-CN">
                <a:latin typeface="宋体" panose="02010600030101010101" pitchFamily="2" charset="-122"/>
              </a:rPr>
              <a:t>+</a:t>
            </a:r>
            <a:r>
              <a:rPr lang="en-US" altLang="zh-CN" i="1">
                <a:latin typeface="Times New Roman" panose="02020603050405020304" pitchFamily="18" charset="0"/>
              </a:rPr>
              <a:t>c</a:t>
            </a:r>
            <a:r>
              <a:rPr lang="zh-CN" altLang="en-US">
                <a:latin typeface="宋体" panose="02010600030101010101" pitchFamily="2" charset="-122"/>
              </a:rPr>
              <a:t>与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zh-CN" altLang="en-US">
                <a:latin typeface="宋体" panose="02010600030101010101" pitchFamily="2" charset="-122"/>
              </a:rPr>
              <a:t>轴的一交点为</a:t>
            </a:r>
            <a:r>
              <a:rPr lang="en-US" altLang="zh-CN" i="1">
                <a:latin typeface="Times New Roman" panose="02020603050405020304" pitchFamily="18" charset="0"/>
              </a:rPr>
              <a:t>A</a:t>
            </a:r>
            <a:r>
              <a:rPr lang="en-US" altLang="zh-CN">
                <a:latin typeface="宋体" panose="02010600030101010101" pitchFamily="2" charset="-122"/>
              </a:rPr>
              <a:t>(-</a:t>
            </a:r>
            <a:r>
              <a:rPr lang="en-US" altLang="zh-CN">
                <a:latin typeface="Times New Roman" panose="02020603050405020304" pitchFamily="18" charset="0"/>
              </a:rPr>
              <a:t>6</a:t>
            </a:r>
            <a:r>
              <a:rPr lang="en-US" altLang="zh-CN">
                <a:latin typeface="宋体" panose="02010600030101010101" pitchFamily="2" charset="-122"/>
              </a:rPr>
              <a:t>,</a:t>
            </a:r>
            <a:r>
              <a:rPr lang="en-US" altLang="zh-CN">
                <a:latin typeface="Times New Roman" panose="02020603050405020304" pitchFamily="18" charset="0"/>
              </a:rPr>
              <a:t>0</a:t>
            </a:r>
            <a:r>
              <a:rPr lang="en-US" altLang="zh-CN">
                <a:latin typeface="宋体" panose="02010600030101010101" pitchFamily="2" charset="-122"/>
              </a:rPr>
              <a:t>),</a:t>
            </a:r>
            <a:r>
              <a:rPr lang="zh-CN" altLang="en-US">
                <a:latin typeface="宋体" panose="02010600030101010101" pitchFamily="2" charset="-122"/>
              </a:rPr>
              <a:t>与</a:t>
            </a:r>
            <a:r>
              <a:rPr lang="en-US" altLang="zh-CN" i="1">
                <a:latin typeface="Times New Roman" panose="02020603050405020304" pitchFamily="18" charset="0"/>
              </a:rPr>
              <a:t>y</a:t>
            </a:r>
            <a:r>
              <a:rPr lang="zh-CN" altLang="en-US">
                <a:latin typeface="宋体" panose="02010600030101010101" pitchFamily="2" charset="-122"/>
              </a:rPr>
              <a:t>轴的交点为</a:t>
            </a:r>
            <a:r>
              <a:rPr lang="en-US" altLang="zh-CN" i="1">
                <a:latin typeface="Times New Roman" panose="02020603050405020304" pitchFamily="18" charset="0"/>
              </a:rPr>
              <a:t>C</a:t>
            </a:r>
            <a:r>
              <a:rPr lang="en-US" altLang="zh-CN">
                <a:latin typeface="宋体" panose="02010600030101010101" pitchFamily="2" charset="-122"/>
              </a:rPr>
              <a:t>(</a:t>
            </a:r>
            <a:r>
              <a:rPr lang="en-US" altLang="zh-CN">
                <a:latin typeface="Times New Roman" panose="02020603050405020304" pitchFamily="18" charset="0"/>
              </a:rPr>
              <a:t>0</a:t>
            </a:r>
            <a:r>
              <a:rPr lang="en-US" altLang="zh-CN">
                <a:latin typeface="宋体" panose="02010600030101010101" pitchFamily="2" charset="-122"/>
              </a:rPr>
              <a:t>,</a:t>
            </a:r>
            <a:r>
              <a:rPr lang="en-US" altLang="zh-CN">
                <a:latin typeface="Times New Roman" panose="02020603050405020304" pitchFamily="18" charset="0"/>
              </a:rPr>
              <a:t>3</a:t>
            </a:r>
            <a:r>
              <a:rPr lang="en-US" altLang="zh-CN">
                <a:latin typeface="宋体" panose="02010600030101010101" pitchFamily="2" charset="-122"/>
              </a:rPr>
              <a:t>),</a:t>
            </a:r>
            <a:r>
              <a:rPr lang="zh-CN" altLang="en-US">
                <a:latin typeface="宋体" panose="02010600030101010101" pitchFamily="2" charset="-122"/>
              </a:rPr>
              <a:t>且经过点</a:t>
            </a:r>
            <a:r>
              <a:rPr lang="en-US" altLang="zh-CN" i="1">
                <a:latin typeface="Times New Roman" panose="02020603050405020304" pitchFamily="18" charset="0"/>
              </a:rPr>
              <a:t>G</a:t>
            </a:r>
            <a:r>
              <a:rPr lang="en-US" altLang="zh-CN">
                <a:latin typeface="宋体" panose="02010600030101010101" pitchFamily="2" charset="-122"/>
              </a:rPr>
              <a:t>(-</a:t>
            </a:r>
            <a:r>
              <a:rPr lang="en-US" altLang="zh-CN">
                <a:latin typeface="Times New Roman" panose="02020603050405020304" pitchFamily="18" charset="0"/>
              </a:rPr>
              <a:t>2</a:t>
            </a:r>
            <a:r>
              <a:rPr lang="en-US" altLang="zh-CN">
                <a:latin typeface="宋体" panose="02010600030101010101" pitchFamily="2" charset="-122"/>
              </a:rPr>
              <a:t>,</a:t>
            </a:r>
            <a:r>
              <a:rPr lang="en-US" altLang="zh-CN">
                <a:latin typeface="Times New Roman" panose="02020603050405020304" pitchFamily="18" charset="0"/>
              </a:rPr>
              <a:t>3</a:t>
            </a:r>
            <a:r>
              <a:rPr lang="en-US" altLang="zh-CN">
                <a:latin typeface="宋体" panose="02010600030101010101" pitchFamily="2" charset="-122"/>
              </a:rPr>
              <a:t>).</a:t>
            </a:r>
            <a:r>
              <a:rPr lang="zh-CN" altLang="en-US">
                <a:latin typeface="宋体" panose="02010600030101010101" pitchFamily="2" charset="-122"/>
              </a:rPr>
              <a:t>求抛物线的表达式</a:t>
            </a:r>
            <a:r>
              <a:rPr lang="en-US" altLang="zh-CN"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11270" name="组合 2"/>
          <p:cNvGrpSpPr/>
          <p:nvPr/>
        </p:nvGrpSpPr>
        <p:grpSpPr bwMode="auto">
          <a:xfrm>
            <a:off x="6199585" y="2728913"/>
            <a:ext cx="2594372" cy="1371600"/>
            <a:chOff x="8266113" y="3638550"/>
            <a:chExt cx="3459162" cy="1828800"/>
          </a:xfrm>
        </p:grpSpPr>
        <p:pic>
          <p:nvPicPr>
            <p:cNvPr id="11271" name="Image0187.jpe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266113" y="3638550"/>
              <a:ext cx="3459162" cy="182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2" name="矩形 1"/>
            <p:cNvSpPr>
              <a:spLocks noChangeArrowheads="1"/>
            </p:cNvSpPr>
            <p:nvPr/>
          </p:nvSpPr>
          <p:spPr bwMode="auto">
            <a:xfrm>
              <a:off x="9377507" y="3969265"/>
              <a:ext cx="468504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Times New Roman" panose="02020603050405020304" pitchFamily="18" charset="0"/>
                </a:rPr>
                <a:t>G</a:t>
              </a:r>
              <a:endParaRPr lang="zh-CN" altLang="en-US"/>
            </a:p>
          </p:txBody>
        </p:sp>
        <p:sp>
          <p:nvSpPr>
            <p:cNvPr id="11273" name="矩形 7"/>
            <p:cNvSpPr>
              <a:spLocks noChangeArrowheads="1"/>
            </p:cNvSpPr>
            <p:nvPr/>
          </p:nvSpPr>
          <p:spPr bwMode="auto">
            <a:xfrm>
              <a:off x="9432455" y="3908071"/>
              <a:ext cx="374461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i="1">
                  <a:latin typeface="Times New Roman" panose="02020603050405020304" pitchFamily="18" charset="0"/>
                </a:rPr>
                <a:t>·</a:t>
              </a:r>
              <a:endParaRPr lang="zh-CN" altLang="en-US" sz="300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73944" y="1084660"/>
            <a:ext cx="595313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解：</a:t>
            </a:r>
            <a:endParaRPr lang="en-US" altLang="zh-CN" sz="1800" b="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46623" y="890588"/>
            <a:ext cx="5122069" cy="1177245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∵</a:t>
            </a: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抛物线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ax</a:t>
            </a:r>
            <a:r>
              <a:rPr lang="en-US" altLang="zh-CN" sz="1800" b="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过点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(-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),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),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(-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),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∴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535907" y="3454003"/>
            <a:ext cx="2135981" cy="461963"/>
            <a:chOff x="4759605" y="3407100"/>
            <a:chExt cx="2846998" cy="616387"/>
          </a:xfrm>
        </p:grpSpPr>
        <p:sp>
          <p:nvSpPr>
            <p:cNvPr id="9" name="Text Box 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5433854" y="3407100"/>
              <a:ext cx="926753" cy="616387"/>
            </a:xfrm>
            <a:prstGeom prst="rect">
              <a:avLst/>
            </a:prstGeom>
            <a:blipFill rotWithShape="0">
              <a:blip r:embed="rId3" cstate="email"/>
              <a:stretch>
                <a:fillRect/>
              </a:stretch>
            </a:blip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r>
                <a:rPr lang="zh-CN" altLang="en-US">
                  <a:noFill/>
                </a:rPr>
                <a:t> </a:t>
              </a:r>
            </a:p>
          </p:txBody>
        </p:sp>
        <p:sp>
          <p:nvSpPr>
            <p:cNvPr id="10" name="Text Box 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6337597" y="3409601"/>
              <a:ext cx="926753" cy="613886"/>
            </a:xfrm>
            <a:prstGeom prst="rect">
              <a:avLst/>
            </a:prstGeom>
            <a:blipFill rotWithShape="0">
              <a:blip r:embed="rId4" cstate="email"/>
              <a:stretch>
                <a:fillRect/>
              </a:stretch>
            </a:blip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r>
                <a:rPr lang="zh-CN" altLang="en-US">
                  <a:noFill/>
                </a:rPr>
                <a:t> </a:t>
              </a: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4759605" y="3521481"/>
              <a:ext cx="2846998" cy="49279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800" b="0" dirty="0">
                  <a:solidFill>
                    <a:srgbClr val="FF0000"/>
                  </a:solidFill>
                  <a:latin typeface="+mn-ea"/>
                  <a:ea typeface="+mn-ea"/>
                </a:rPr>
                <a:t>解得        ，        </a:t>
              </a:r>
              <a:r>
                <a:rPr lang="en-US" altLang="zh-CN" sz="1800" b="0" dirty="0">
                  <a:solidFill>
                    <a:srgbClr val="FF0000"/>
                  </a:solidFill>
                  <a:latin typeface="+mn-ea"/>
                  <a:ea typeface="+mn-ea"/>
                </a:rPr>
                <a:t>.</a:t>
              </a:r>
            </a:p>
          </p:txBody>
        </p:sp>
      </p:grpSp>
      <p:grpSp>
        <p:nvGrpSpPr>
          <p:cNvPr id="4" name="组合 1"/>
          <p:cNvGrpSpPr/>
          <p:nvPr/>
        </p:nvGrpSpPr>
        <p:grpSpPr bwMode="auto">
          <a:xfrm>
            <a:off x="1535906" y="2259805"/>
            <a:ext cx="2220516" cy="962263"/>
            <a:chOff x="2342030" y="3001963"/>
            <a:chExt cx="2960806" cy="1283016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2988169" y="3001963"/>
              <a:ext cx="2314667" cy="49244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1800" b="0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36</a:t>
              </a:r>
              <a:r>
                <a:rPr lang="en-US" altLang="zh-CN" sz="1800" b="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r>
                <a:rPr lang="en-US" altLang="zh-CN" sz="1800" b="0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-6</a:t>
              </a:r>
              <a:r>
                <a:rPr lang="en-US" altLang="zh-CN" sz="1800" b="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r>
                <a:rPr lang="en-US" altLang="zh-CN" sz="1800" b="0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+3=0</a:t>
              </a: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3011982" y="3792537"/>
              <a:ext cx="2044781" cy="49244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1800" b="0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4</a:t>
              </a:r>
              <a:r>
                <a:rPr lang="en-US" altLang="zh-CN" sz="1800" b="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r>
                <a:rPr lang="en-US" altLang="zh-CN" sz="1800" b="0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-2</a:t>
              </a:r>
              <a:r>
                <a:rPr lang="en-US" altLang="zh-CN" sz="1800" b="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r>
                <a:rPr lang="en-US" altLang="zh-CN" sz="1800" b="0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+3=3</a:t>
              </a: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2342030" y="3151188"/>
              <a:ext cx="487382" cy="86177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200000"/>
                </a:lnSpc>
                <a:defRPr/>
              </a:pPr>
              <a:r>
                <a:rPr lang="en-US" altLang="zh-CN" sz="1800" b="0" dirty="0">
                  <a:solidFill>
                    <a:srgbClr val="FF0000"/>
                  </a:solidFill>
                  <a:latin typeface="+mn-ea"/>
                  <a:ea typeface="+mn-ea"/>
                </a:rPr>
                <a:t>∴</a:t>
              </a:r>
            </a:p>
          </p:txBody>
        </p:sp>
        <p:sp>
          <p:nvSpPr>
            <p:cNvPr id="12305" name="AutoShape 10"/>
            <p:cNvSpPr/>
            <p:nvPr/>
          </p:nvSpPr>
          <p:spPr bwMode="auto">
            <a:xfrm>
              <a:off x="2793396" y="3151717"/>
              <a:ext cx="152400" cy="990600"/>
            </a:xfrm>
            <a:prstGeom prst="leftBrace">
              <a:avLst>
                <a:gd name="adj1" fmla="val 54046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FF0000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5" name="组合 3"/>
          <p:cNvGrpSpPr/>
          <p:nvPr/>
        </p:nvGrpSpPr>
        <p:grpSpPr bwMode="auto">
          <a:xfrm>
            <a:off x="1546623" y="4100512"/>
            <a:ext cx="2297906" cy="646331"/>
            <a:chOff x="5989483" y="5787584"/>
            <a:chExt cx="3064082" cy="861774"/>
          </a:xfrm>
        </p:grpSpPr>
        <p:sp>
          <p:nvSpPr>
            <p:cNvPr id="11" name="Text Box 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6337596" y="5925796"/>
              <a:ext cx="2715969" cy="616387"/>
            </a:xfrm>
            <a:prstGeom prst="rect">
              <a:avLst/>
            </a:prstGeom>
            <a:blipFill rotWithShape="0">
              <a:blip r:embed="rId5" cstate="email"/>
              <a:stretch>
                <a:fillRect l="-3596" b="-8911"/>
              </a:stretch>
            </a:blip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r>
                <a:rPr lang="zh-CN" altLang="en-US">
                  <a:noFill/>
                </a:rPr>
                <a:t> </a:t>
              </a: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5989483" y="5787584"/>
              <a:ext cx="487396" cy="86177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200000"/>
                </a:lnSpc>
                <a:defRPr/>
              </a:pPr>
              <a:r>
                <a:rPr lang="en-US" altLang="zh-CN" sz="1800" b="0" dirty="0">
                  <a:solidFill>
                    <a:srgbClr val="FF0000"/>
                  </a:solidFill>
                  <a:latin typeface="+mn-ea"/>
                  <a:ea typeface="+mn-ea"/>
                </a:rPr>
                <a:t>∴</a:t>
              </a:r>
            </a:p>
          </p:txBody>
        </p:sp>
      </p:grpSp>
      <p:grpSp>
        <p:nvGrpSpPr>
          <p:cNvPr id="12296" name="组合 4"/>
          <p:cNvGrpSpPr/>
          <p:nvPr/>
        </p:nvGrpSpPr>
        <p:grpSpPr bwMode="auto">
          <a:xfrm>
            <a:off x="6199585" y="2728913"/>
            <a:ext cx="2594372" cy="1371600"/>
            <a:chOff x="8266113" y="3638550"/>
            <a:chExt cx="3459162" cy="1828800"/>
          </a:xfrm>
        </p:grpSpPr>
        <p:pic>
          <p:nvPicPr>
            <p:cNvPr id="12297" name="Image0187.jpe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8266113" y="3638550"/>
              <a:ext cx="3459162" cy="182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8" name="矩形 17"/>
            <p:cNvSpPr>
              <a:spLocks noChangeArrowheads="1"/>
            </p:cNvSpPr>
            <p:nvPr/>
          </p:nvSpPr>
          <p:spPr bwMode="auto">
            <a:xfrm>
              <a:off x="9377507" y="3969265"/>
              <a:ext cx="468504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Times New Roman" panose="02020603050405020304" pitchFamily="18" charset="0"/>
                </a:rPr>
                <a:t>G</a:t>
              </a:r>
              <a:endParaRPr lang="zh-CN" altLang="en-US"/>
            </a:p>
          </p:txBody>
        </p:sp>
        <p:sp>
          <p:nvSpPr>
            <p:cNvPr id="12299" name="矩形 18"/>
            <p:cNvSpPr>
              <a:spLocks noChangeArrowheads="1"/>
            </p:cNvSpPr>
            <p:nvPr/>
          </p:nvSpPr>
          <p:spPr bwMode="auto">
            <a:xfrm>
              <a:off x="9432455" y="3908071"/>
              <a:ext cx="374461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i="1">
                  <a:latin typeface="Times New Roman" panose="02020603050405020304" pitchFamily="18" charset="0"/>
                </a:rPr>
                <a:t>·</a:t>
              </a:r>
              <a:endParaRPr lang="zh-CN" altLang="en-US" sz="300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新课导入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420416" y="1862138"/>
            <a:ext cx="83462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解析：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81213" y="1865710"/>
            <a:ext cx="5185172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设所求的二次函数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的解析式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为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bx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085976" y="2631282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由条件得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455194" y="2233612"/>
            <a:ext cx="1930004" cy="114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，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，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，</a:t>
            </a:r>
          </a:p>
        </p:txBody>
      </p:sp>
      <p:sp>
        <p:nvSpPr>
          <p:cNvPr id="7" name="AutoShape 10"/>
          <p:cNvSpPr/>
          <p:nvPr/>
        </p:nvSpPr>
        <p:spPr bwMode="auto">
          <a:xfrm>
            <a:off x="3249216" y="2461022"/>
            <a:ext cx="114300" cy="742950"/>
          </a:xfrm>
          <a:prstGeom prst="leftBrace">
            <a:avLst>
              <a:gd name="adj1" fmla="val 54046"/>
              <a:gd name="adj2" fmla="val 50000"/>
            </a:avLst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08597" y="3688557"/>
            <a:ext cx="129266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解方程组得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108598" y="4454129"/>
            <a:ext cx="461248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因此，所求二次函数的解析式是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734992" y="3283744"/>
            <a:ext cx="1469231" cy="1150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13323" name="Text Box 18"/>
          <p:cNvSpPr txBox="1">
            <a:spLocks noChangeArrowheads="1"/>
          </p:cNvSpPr>
          <p:nvPr/>
        </p:nvSpPr>
        <p:spPr bwMode="auto">
          <a:xfrm>
            <a:off x="962025" y="850106"/>
            <a:ext cx="7459266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例</a:t>
            </a:r>
            <a:r>
              <a:rPr lang="en-US" altLang="zh-CN" dirty="0">
                <a:latin typeface="Times New Roman" panose="02020603050405020304" pitchFamily="18" charset="0"/>
              </a:rPr>
              <a:t>4</a:t>
            </a:r>
            <a:r>
              <a:rPr lang="en-US" altLang="zh-CN" dirty="0">
                <a:latin typeface="宋体" panose="02010600030101010101" pitchFamily="2" charset="-122"/>
              </a:rPr>
              <a:t>:</a:t>
            </a:r>
            <a:r>
              <a:rPr lang="zh-CN" altLang="en-US" dirty="0">
                <a:latin typeface="宋体" panose="02010600030101010101" pitchFamily="2" charset="-122"/>
              </a:rPr>
              <a:t>已知一个二次函数的图象过（－</a:t>
            </a: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</a:rPr>
              <a:t>10</a:t>
            </a:r>
            <a:r>
              <a:rPr lang="zh-CN" altLang="en-US" dirty="0">
                <a:latin typeface="宋体" panose="02010600030101010101" pitchFamily="2" charset="-122"/>
              </a:rPr>
              <a:t>），（</a:t>
            </a: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），（</a:t>
            </a:r>
            <a:r>
              <a:rPr lang="en-US" altLang="zh-CN" dirty="0"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latin typeface="宋体" panose="02010600030101010101" pitchFamily="2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</a:rPr>
              <a:t>7</a:t>
            </a:r>
            <a:r>
              <a:rPr lang="zh-CN" altLang="en-US" dirty="0">
                <a:latin typeface="宋体" panose="02010600030101010101" pitchFamily="2" charset="-122"/>
              </a:rPr>
              <a:t>）三点，求这个函数的解析式</a:t>
            </a:r>
            <a:r>
              <a:rPr lang="en-US" altLang="zh-CN" dirty="0">
                <a:latin typeface="宋体" panose="02010600030101010101" pitchFamily="2" charset="-122"/>
              </a:rPr>
              <a:t>.</a:t>
            </a:r>
            <a:endParaRPr lang="en-US" altLang="zh-CN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AutoShape 10"/>
          <p:cNvSpPr/>
          <p:nvPr/>
        </p:nvSpPr>
        <p:spPr bwMode="auto">
          <a:xfrm>
            <a:off x="3521869" y="3514725"/>
            <a:ext cx="114300" cy="742950"/>
          </a:xfrm>
          <a:prstGeom prst="leftBrace">
            <a:avLst>
              <a:gd name="adj1" fmla="val 54046"/>
              <a:gd name="adj2" fmla="val 50000"/>
            </a:avLst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/>
      <p:bldP spid="9" grpId="0"/>
      <p:bldP spid="10" grpId="0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d279f7c-1440-422d-97fa-7b36f2281a4d}"/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1186</Words>
  <Application>Microsoft Office PowerPoint</Application>
  <PresentationFormat>全屏显示(16:9)</PresentationFormat>
  <Paragraphs>150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第二章  二次函数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2018-03-01T02:03:00Z</dcterms:created>
  <dcterms:modified xsi:type="dcterms:W3CDTF">2023-01-16T19:01:07Z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F66A61B44FEC4CC4A0E7C9AE546F93D7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