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72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9F2DC"/>
    <a:srgbClr val="FFF8D9"/>
    <a:srgbClr val="3333FF"/>
    <a:srgbClr val="99CCFF"/>
    <a:srgbClr val="CCEC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5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1EEAD84-89F4-4A11-829E-E5E5EAF30FB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75E65C-9E4C-4AF3-B5D8-A545D044E1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BD47C-3182-4124-BD41-B5C958411A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45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9075"/>
            <a:ext cx="76327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4111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333375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000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CABD47C-3182-4124-BD41-B5C958411AE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istrator\&#26700;&#38754;\Module8%20Accidents\Module8%20Unit1\&#35838;&#20214;\Unit1&#35838;&#25991;&#24405;&#38899;activity2.mp3" TargetMode="External"/><Relationship Id="rId1" Type="http://schemas.microsoft.com/office/2007/relationships/media" Target="file:///C:\Documents%20and%20Settings\Administrator\&#26700;&#38754;\Module8%20Accidents\Module8%20Unit1\&#35838;&#20214;\Unit1&#35838;&#25991;&#24405;&#38899;activity2.mp3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istrator\&#26700;&#38754;\Module8%20Accidents\Module8%20Unit1\&#35838;&#20214;\Unit1&#35838;&#25991;&#24405;&#38899;activity3.mp3" TargetMode="External"/><Relationship Id="rId1" Type="http://schemas.microsoft.com/office/2007/relationships/media" Target="file:///C:\Documents%20and%20Settings\Administrator\&#26700;&#38754;\Module8%20Accidents\Module8%20Unit1\&#35838;&#20214;\Unit1&#35838;&#25991;&#24405;&#38899;activity3.mp3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istrator\&#26700;&#38754;\Module8%20Accidents\Module8%20Unit1\&#35838;&#20214;\Unit1&#35838;&#25991;&#24405;&#38899;activity5-1.mp3" TargetMode="External"/><Relationship Id="rId1" Type="http://schemas.microsoft.com/office/2007/relationships/media" Target="file:///C:\Documents%20and%20Settings\Administrator\&#26700;&#38754;\Module8%20Accidents\Module8%20Unit1\&#35838;&#20214;\Unit1&#35838;&#25991;&#24405;&#38899;activity5-1.mp3" TargetMode="Externa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2"/>
          <p:cNvSpPr txBox="1">
            <a:spLocks noChangeArrowheads="1"/>
          </p:cNvSpPr>
          <p:nvPr/>
        </p:nvSpPr>
        <p:spPr bwMode="auto">
          <a:xfrm>
            <a:off x="0" y="16002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Module8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Accidents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5800" y="29718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lights were changing to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 suddenly appeared</a:t>
            </a:r>
          </a:p>
        </p:txBody>
      </p:sp>
      <p:sp>
        <p:nvSpPr>
          <p:cNvPr id="4" name="矩形 3"/>
          <p:cNvSpPr/>
          <p:nvPr/>
        </p:nvSpPr>
        <p:spPr>
          <a:xfrm>
            <a:off x="-17417" y="5715000"/>
            <a:ext cx="916141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78486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driver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was/was not</a:t>
            </a:r>
            <a:r>
              <a:rPr lang="en-US" altLang="zh-CN" sz="3600" b="1" dirty="0">
                <a:latin typeface="Times New Roman" panose="02020603050405020304" pitchFamily="18" charset="0"/>
              </a:rPr>
              <a:t> going fast.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driver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was/was not </a:t>
            </a:r>
            <a:r>
              <a:rPr lang="en-US" altLang="zh-CN" sz="3600" b="1" dirty="0">
                <a:latin typeface="Times New Roman" panose="02020603050405020304" pitchFamily="18" charset="0"/>
              </a:rPr>
              <a:t>looking.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The driver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was/was not </a:t>
            </a:r>
            <a:r>
              <a:rPr lang="en-US" altLang="zh-CN" sz="3600" b="1" dirty="0">
                <a:latin typeface="Times New Roman" panose="02020603050405020304" pitchFamily="18" charset="0"/>
              </a:rPr>
              <a:t>talking on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his mobile phone.</a:t>
            </a:r>
          </a:p>
        </p:txBody>
      </p:sp>
      <p:sp>
        <p:nvSpPr>
          <p:cNvPr id="90115" name="AutoShape 18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191000" y="3581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4191000" y="32004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4191000" y="38862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3352800" y="4572000"/>
            <a:ext cx="685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0119" name="TextBox 10"/>
          <p:cNvSpPr txBox="1">
            <a:spLocks noChangeArrowheads="1"/>
          </p:cNvSpPr>
          <p:nvPr/>
        </p:nvSpPr>
        <p:spPr bwMode="auto">
          <a:xfrm>
            <a:off x="533400" y="762000"/>
            <a:ext cx="800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underline the correct words.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Unit1课文录音activity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848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3317" grpId="0"/>
      <p:bldP spid="13356" grpId="0" animBg="1"/>
      <p:bldP spid="13357" grpId="0" animBg="1"/>
      <p:bldP spid="133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685800" y="2438400"/>
            <a:ext cx="61722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Who saw the accident?</a:t>
            </a:r>
          </a:p>
          <a:p>
            <a:pPr eaLnBrk="1" hangingPunct="1">
              <a:lnSpc>
                <a:spcPct val="130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Did the car stop just in time?</a:t>
            </a:r>
          </a:p>
        </p:txBody>
      </p:sp>
      <p:sp>
        <p:nvSpPr>
          <p:cNvPr id="91139" name="AutoShape 3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800600" y="3581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91140" name="AutoShape 5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800600" y="525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066800" y="32766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Ms James.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143000" y="4724400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Yes, it did.</a:t>
            </a:r>
          </a:p>
        </p:txBody>
      </p:sp>
      <p:sp>
        <p:nvSpPr>
          <p:cNvPr id="91143" name="TextBox 8"/>
          <p:cNvSpPr txBox="1">
            <a:spLocks noChangeArrowheads="1"/>
          </p:cNvSpPr>
          <p:nvPr/>
        </p:nvSpPr>
        <p:spPr bwMode="auto">
          <a:xfrm>
            <a:off x="533400" y="838200"/>
            <a:ext cx="693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answer questions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Unit1课文录音activity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74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9874" grpId="0"/>
      <p:bldP spid="79880" grpId="0"/>
      <p:bldP spid="798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6106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was the boy doing when he was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riding his bike?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He was listening to music.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When did a car suddenly appear round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 corner?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While the lights were changing to red.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Did the boy fall off his bike?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Yes, he did.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1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1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4582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are riding a bike, think about the risk of an accident!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Pay ___________ and stop at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the ___________.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Don’t ______ too fast.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Don’t ride ____________ with your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friends.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zh-CN" sz="3600" b="1">
                <a:latin typeface="Times New Roman" panose="02020603050405020304" pitchFamily="18" charset="0"/>
              </a:rPr>
              <a:t>Don’t ______________!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24000" y="2057400"/>
            <a:ext cx="22415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attention</a:t>
            </a:r>
            <a:endParaRPr lang="en-US" altLang="zh-CN" sz="36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219200" y="2743200"/>
            <a:ext cx="2025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red lights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828800" y="3429000"/>
            <a:ext cx="9715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ride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743200" y="4038600"/>
            <a:ext cx="24193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side by side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1905000" y="5257800"/>
            <a:ext cx="29781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listen to music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1066800" y="457200"/>
            <a:ext cx="68135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3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appear   attention   glad   hit   side</a:t>
            </a:r>
          </a:p>
        </p:txBody>
      </p:sp>
      <p:sp>
        <p:nvSpPr>
          <p:cNvPr id="29829" name="Text Box 133"/>
          <p:cNvSpPr txBox="1">
            <a:spLocks noChangeArrowheads="1"/>
          </p:cNvSpPr>
          <p:nvPr/>
        </p:nvSpPr>
        <p:spPr bwMode="auto">
          <a:xfrm>
            <a:off x="304800" y="1676400"/>
            <a:ext cx="85344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Accidents do not happen very often, I’m (1) _____ to say. However, when you’re riding your bike, pay (2) _________ all the time, especially on the corner of the road and at traffic lights. Don’t ride side by (3) _____ with your friends. Sometimes cars (4) _______ round the corner and don’t stop. They may (5) ___ you.</a:t>
            </a:r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1752600" y="2286000"/>
            <a:ext cx="10223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glad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6553200" y="2895600"/>
            <a:ext cx="19367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attention</a:t>
            </a:r>
          </a:p>
        </p:txBody>
      </p:sp>
      <p:sp>
        <p:nvSpPr>
          <p:cNvPr id="29833" name="Text Box 137"/>
          <p:cNvSpPr txBox="1">
            <a:spLocks noChangeArrowheads="1"/>
          </p:cNvSpPr>
          <p:nvPr/>
        </p:nvSpPr>
        <p:spPr bwMode="auto">
          <a:xfrm>
            <a:off x="1676400" y="4724400"/>
            <a:ext cx="9461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side</a:t>
            </a:r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1949450" y="5302250"/>
            <a:ext cx="15557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appear</a:t>
            </a:r>
          </a:p>
        </p:txBody>
      </p:sp>
      <p:sp>
        <p:nvSpPr>
          <p:cNvPr id="29839" name="Text Box 143"/>
          <p:cNvSpPr txBox="1">
            <a:spLocks noChangeArrowheads="1"/>
          </p:cNvSpPr>
          <p:nvPr/>
        </p:nvSpPr>
        <p:spPr bwMode="auto">
          <a:xfrm>
            <a:off x="5181600" y="5867400"/>
            <a:ext cx="8382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hit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27" grpId="0"/>
      <p:bldP spid="29829" grpId="0"/>
      <p:bldP spid="29830" grpId="0"/>
      <p:bldP spid="29831" grpId="0"/>
      <p:bldP spid="29833" grpId="0"/>
      <p:bldP spid="29838" grpId="0"/>
      <p:bldP spid="298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2514600"/>
            <a:ext cx="5373688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b="1">
                <a:solidFill>
                  <a:srgbClr val="0000FF"/>
                </a:solidFill>
              </a:rPr>
              <a:t>Are you all right?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b="1">
                <a:solidFill>
                  <a:srgbClr val="0000FF"/>
                </a:solidFill>
              </a:rPr>
              <a:t>That’s very dangerous!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b="1">
                <a:solidFill>
                  <a:srgbClr val="0000FF"/>
                </a:solidFill>
              </a:rPr>
              <a:t>That’s too bad.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altLang="zh-CN" sz="3600" b="1">
                <a:solidFill>
                  <a:srgbClr val="0000FF"/>
                </a:solidFill>
              </a:rPr>
              <a:t>Anything else?</a:t>
            </a:r>
          </a:p>
        </p:txBody>
      </p:sp>
      <p:sp>
        <p:nvSpPr>
          <p:cNvPr id="95235" name="TextBox 3"/>
          <p:cNvSpPr txBox="1">
            <a:spLocks noChangeArrowheads="1"/>
          </p:cNvSpPr>
          <p:nvPr/>
        </p:nvSpPr>
        <p:spPr bwMode="auto">
          <a:xfrm>
            <a:off x="1524000" y="1371600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</a:rPr>
              <a:t>Everyday English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7696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You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look pale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pale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表示“苍白的”，形容词。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是感官动词。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pale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看起来苍白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e.g. She has a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pale</a:t>
            </a:r>
            <a:r>
              <a:rPr lang="en-US" altLang="zh-CN" sz="3600" b="1" dirty="0">
                <a:latin typeface="Times New Roman" panose="02020603050405020304" pitchFamily="18" charset="0"/>
              </a:rPr>
              <a:t> face. </a:t>
            </a:r>
            <a:br>
              <a:rPr lang="en-US" altLang="zh-CN" sz="3600" b="1" dirty="0">
                <a:latin typeface="Times New Roman" panose="02020603050405020304" pitchFamily="18" charset="0"/>
              </a:rPr>
            </a:b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她脸色苍白。 </a:t>
            </a:r>
          </a:p>
        </p:txBody>
      </p:sp>
      <p:sp>
        <p:nvSpPr>
          <p:cNvPr id="96259" name="TextBox 3"/>
          <p:cNvSpPr txBox="1">
            <a:spLocks noChangeArrowheads="1"/>
          </p:cNvSpPr>
          <p:nvPr/>
        </p:nvSpPr>
        <p:spPr bwMode="auto">
          <a:xfrm>
            <a:off x="1981200" y="609600"/>
            <a:ext cx="5638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9900CC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Language points</a:t>
            </a:r>
            <a:endParaRPr lang="zh-CN" altLang="en-US" sz="4400" b="1" dirty="0">
              <a:solidFill>
                <a:srgbClr val="9900CC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5344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A car suddenly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appeared round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corner.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appear 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出现；显露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round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prep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转到（某物的）另一边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e.g. The boy suddenly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appeared</a:t>
            </a:r>
            <a:r>
              <a:rPr lang="en-US" altLang="zh-CN" sz="3600" b="1" dirty="0">
                <a:latin typeface="Times New Roman" panose="02020603050405020304" pitchFamily="18" charset="0"/>
              </a:rPr>
              <a:t> from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under the bed. </a:t>
            </a:r>
            <a:br>
              <a:rPr lang="en-US" altLang="zh-CN" sz="3600" b="1" dirty="0">
                <a:latin typeface="Times New Roman" panose="02020603050405020304" pitchFamily="18" charset="0"/>
              </a:rPr>
            </a:b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小男孩突然从床下钻出来。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He walked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round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corner into the 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next street.</a:t>
            </a:r>
            <a:br>
              <a:rPr lang="en-US" altLang="zh-CN" sz="3600" b="1" dirty="0">
                <a:latin typeface="Times New Roman" panose="02020603050405020304" pitchFamily="18" charset="0"/>
              </a:rPr>
            </a:br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他走过拐角，到了另一条街上。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30580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The car stopped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just in time</a:t>
            </a:r>
            <a:r>
              <a:rPr lang="en-US" altLang="zh-CN" sz="3600" b="1">
                <a:latin typeface="Times New Roman" panose="02020603050405020304" pitchFamily="18" charset="0"/>
              </a:rPr>
              <a:t>, but the boy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fell off</a:t>
            </a:r>
            <a:r>
              <a:rPr lang="en-US" altLang="zh-CN" sz="3600" b="1">
                <a:latin typeface="Times New Roman" panose="02020603050405020304" pitchFamily="18" charset="0"/>
              </a:rPr>
              <a:t> his bike and hurt his knee.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time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表示“及时”，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just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强调“刚刚，正好” 。</a:t>
            </a:r>
            <a:r>
              <a:rPr lang="zh-CN" altLang="en-US" sz="3600" b="1">
                <a:latin typeface="Times New Roman" panose="02020603050405020304" pitchFamily="18" charset="0"/>
              </a:rPr>
              <a:t>表达“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及时做某事</a:t>
            </a:r>
            <a:r>
              <a:rPr lang="zh-CN" altLang="en-US" sz="3600" b="1">
                <a:latin typeface="Times New Roman" panose="02020603050405020304" pitchFamily="18" charset="0"/>
              </a:rPr>
              <a:t>”可以用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time to do sth.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e.g. If we don’t hurry up, we won’t be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in time to catch</a:t>
            </a:r>
            <a:r>
              <a:rPr lang="en-US" altLang="zh-CN" sz="3600" b="1">
                <a:latin typeface="Times New Roman" panose="02020603050405020304" pitchFamily="18" charset="0"/>
              </a:rPr>
              <a:t> the train.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</a:t>
            </a:r>
            <a:r>
              <a:rPr lang="zh-CN" altLang="en-US" sz="3600" b="1">
                <a:latin typeface="Times New Roman" panose="02020603050405020304" pitchFamily="18" charset="0"/>
              </a:rPr>
              <a:t>如果不抓紧时间的话，我们就来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  不及赶上火车了。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504825"/>
            <a:ext cx="81534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fell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fall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的过去式。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fall off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表示“从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跌落”。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fell off</a:t>
            </a:r>
            <a:r>
              <a:rPr lang="en-US" altLang="zh-CN" sz="3600" b="1">
                <a:latin typeface="Times New Roman" panose="02020603050405020304" pitchFamily="18" charset="0"/>
              </a:rPr>
              <a:t> the tree and hurt his leg.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他从树上跌落，摔伤了腿。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fall down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表示“摔倒”。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You must watch your step so as not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to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fall down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你必须留心脚下才不会跌下去。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685800" y="2514600"/>
            <a:ext cx="46482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boy __________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basketball yesterday.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743200" y="2514600"/>
            <a:ext cx="152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played</a:t>
            </a:r>
          </a:p>
        </p:txBody>
      </p:sp>
      <p:pic>
        <p:nvPicPr>
          <p:cNvPr id="70667" name="Picture 11" descr="zjh_ss20110306014_conew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8800" y="1219200"/>
            <a:ext cx="306546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6868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Pay attention</a:t>
            </a:r>
            <a:r>
              <a:rPr lang="en-US" altLang="zh-CN" sz="3600" b="1">
                <a:latin typeface="Times New Roman" panose="02020603050405020304" pitchFamily="18" charset="0"/>
              </a:rPr>
              <a:t>, stop at the red lights…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pay attention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表示“注意，留心”。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pay attention to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n./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v-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表示“注意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You must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pay attention to your study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你必须专心学习。</a:t>
            </a:r>
            <a:r>
              <a:rPr lang="zh-CN" altLang="en-US"/>
              <a:t> </a:t>
            </a:r>
            <a:r>
              <a:rPr lang="zh-CN" altLang="en-US" sz="3600" b="1">
                <a:latin typeface="Times New Roman" panose="02020603050405020304" pitchFamily="18" charset="0"/>
              </a:rPr>
              <a:t>       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</a:t>
            </a:r>
            <a:r>
              <a:rPr lang="en-US" altLang="zh-CN" sz="3600" b="1">
                <a:latin typeface="Times New Roman" panose="02020603050405020304" pitchFamily="18" charset="0"/>
              </a:rPr>
              <a:t>Please pay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attention to spelling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请注意拼写。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6106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6. Don’t ride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side by side</a:t>
            </a:r>
            <a:r>
              <a:rPr lang="en-US" altLang="zh-CN" sz="3600" b="1">
                <a:latin typeface="Times New Roman" panose="02020603050405020304" pitchFamily="18" charset="0"/>
              </a:rPr>
              <a:t> with your friends.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side by side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表示“并排的，肩并肩的”。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e.g. They were walking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side by side</a:t>
            </a:r>
            <a:r>
              <a:rPr lang="en-US" altLang="zh-CN" sz="3600" b="1">
                <a:latin typeface="Times New Roman" panose="02020603050405020304" pitchFamily="18" charset="0"/>
              </a:rPr>
              <a:t> in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the street.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</a:t>
            </a:r>
            <a:r>
              <a:rPr lang="zh-CN" altLang="en-US" sz="3600" b="1">
                <a:latin typeface="Times New Roman" panose="02020603050405020304" pitchFamily="18" charset="0"/>
              </a:rPr>
              <a:t>他们肩并肩走在街上。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3400" y="2133600"/>
            <a:ext cx="80772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While the lights were changing to red, a car suddenly appeared round the corner.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When I was waiting to cross the road, the accident happened.</a:t>
            </a:r>
          </a:p>
        </p:txBody>
      </p:sp>
      <p:sp>
        <p:nvSpPr>
          <p:cNvPr id="102403" name="AutoShape 5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02404" name="AutoShape 6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8382000" y="22860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8382000" y="4267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102407" name="TextBox 8"/>
          <p:cNvSpPr txBox="1">
            <a:spLocks noChangeArrowheads="1"/>
          </p:cNvSpPr>
          <p:nvPr/>
        </p:nvSpPr>
        <p:spPr bwMode="auto">
          <a:xfrm>
            <a:off x="1219200" y="533400"/>
            <a:ext cx="693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and speaking</a:t>
            </a:r>
            <a:endParaRPr lang="zh-CN" altLang="en-US" sz="4400" b="1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Unit1课文录音activity5-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319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47106" grpId="0"/>
      <p:bldP spid="47115" grpId="0"/>
      <p:bldP spid="471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4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03427" name="AutoShape 5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381000" y="2100263"/>
            <a:ext cx="83058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Student A: You’re a policeman at an accident scene in the street. Ask people questions.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Student B, C and D: You saw the accident. Answer the policeman’s questions.</a:t>
            </a:r>
          </a:p>
        </p:txBody>
      </p:sp>
      <p:sp>
        <p:nvSpPr>
          <p:cNvPr id="103429" name="TextBox 5"/>
          <p:cNvSpPr txBox="1">
            <a:spLocks noChangeArrowheads="1"/>
          </p:cNvSpPr>
          <p:nvPr/>
        </p:nvSpPr>
        <p:spPr bwMode="auto">
          <a:xfrm>
            <a:off x="914400" y="1143000"/>
            <a:ext cx="7162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in pairs</a:t>
            </a:r>
            <a:endParaRPr lang="zh-CN" altLang="en-US" sz="4400" b="1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104451" name="AutoShape 3" descr="proxy?url=aHR0cDovL2hpcGhvdG9zLmJhaWR1LmNvbS9zbHl0bC9waWMvaXRlbS8wY2IwOTkxZjBhMDdmYWQ4YTY4NjY5YjguanBn&amp;md5=6f924ed0f999527df2e3f32c41f2102a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82296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A: What were you doing when the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accident happened?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B: When the accident happened, I was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walking along the street.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C: When the accident happened,…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D: …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5344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4000" b="1">
                <a:solidFill>
                  <a:srgbClr val="9900FF"/>
                </a:solidFill>
                <a:latin typeface="Times New Roman" panose="02020603050405020304" pitchFamily="18" charset="0"/>
              </a:rPr>
              <a:t>过去进行时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定义：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表示过去某一具体时间正在发生的动作。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时间标志</a:t>
            </a:r>
            <a:r>
              <a:rPr lang="zh-CN" altLang="en-US" sz="3600" b="1">
                <a:latin typeface="Times New Roman" panose="02020603050405020304" pitchFamily="18" charset="0"/>
              </a:rPr>
              <a:t>：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at … yesterday morning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at that time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from nine to ten last evening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when, while, as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1033463"/>
            <a:ext cx="838200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were watching</a:t>
            </a:r>
            <a:r>
              <a:rPr lang="en-US" altLang="zh-CN" sz="3600" b="1">
                <a:latin typeface="Times New Roman" panose="02020603050405020304" pitchFamily="18" charset="0"/>
              </a:rPr>
              <a:t> TV from six to nine last night.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What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was</a:t>
            </a:r>
            <a:r>
              <a:rPr lang="en-US" altLang="zh-CN" sz="3600" b="1">
                <a:latin typeface="Times New Roman" panose="02020603050405020304" pitchFamily="18" charset="0"/>
              </a:rPr>
              <a:t> he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researching</a:t>
            </a:r>
            <a:r>
              <a:rPr lang="en-US" altLang="zh-CN" sz="3600" b="1">
                <a:latin typeface="Times New Roman" panose="02020603050405020304" pitchFamily="18" charset="0"/>
              </a:rPr>
              <a:t> all day last Sunday?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5344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过去进行时还可以和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when, while, as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引导的过去时间状语从句连用，形成复合句。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04800" y="2720975"/>
            <a:ext cx="86106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8355" indent="-8083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 lights were changing</a:t>
            </a:r>
            <a:r>
              <a:rPr lang="en-US" altLang="zh-CN" sz="3600" b="1">
                <a:latin typeface="Times New Roman" panose="02020603050405020304" pitchFamily="18" charset="0"/>
              </a:rPr>
              <a:t> to red, a car suddenly appeared round the corner.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正当交通信号灯要变成红灯的时候，一辆小轿车突然从拐角处驶出来。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One day, 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when Henry was working</a:t>
            </a:r>
            <a:r>
              <a:rPr lang="en-US" altLang="zh-CN" sz="3400" b="1">
                <a:latin typeface="Times New Roman" panose="02020603050405020304" pitchFamily="18" charset="0"/>
              </a:rPr>
              <a:t> in a restaurant, a snake suddenly appeared.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400" b="1">
                <a:latin typeface="Times New Roman" panose="02020603050405020304" pitchFamily="18" charset="0"/>
              </a:rPr>
              <a:t>一天，当亨利正在餐馆里工作时，一条蛇突然钻了出来。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I was trying</a:t>
            </a:r>
            <a:r>
              <a:rPr lang="en-US" altLang="zh-CN" sz="3400" b="1">
                <a:latin typeface="Times New Roman" panose="02020603050405020304" pitchFamily="18" charset="0"/>
              </a:rPr>
              <a:t> to pick it up 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400" b="1">
                <a:latin typeface="Times New Roman" panose="02020603050405020304" pitchFamily="18" charset="0"/>
              </a:rPr>
              <a:t> it bit me again.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400" b="1">
                <a:latin typeface="Times New Roman" panose="02020603050405020304" pitchFamily="18" charset="0"/>
              </a:rPr>
              <a:t>我正试图捡起（那条蛇），突然它又咬了我一口。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As</a:t>
            </a:r>
            <a:r>
              <a:rPr lang="en-US" altLang="zh-CN" sz="3400" b="1">
                <a:latin typeface="Times New Roman" panose="02020603050405020304" pitchFamily="18" charset="0"/>
              </a:rPr>
              <a:t> the </a:t>
            </a:r>
            <a:r>
              <a:rPr lang="en-US" altLang="zh-CN" sz="3400" b="1">
                <a:solidFill>
                  <a:srgbClr val="0000FF"/>
                </a:solidFill>
                <a:latin typeface="Times New Roman" panose="02020603050405020304" pitchFamily="18" charset="0"/>
              </a:rPr>
              <a:t>doctors were checking</a:t>
            </a:r>
            <a:r>
              <a:rPr lang="en-US" altLang="zh-CN" sz="3400" b="1">
                <a:latin typeface="Times New Roman" panose="02020603050405020304" pitchFamily="18" charset="0"/>
              </a:rPr>
              <a:t> him, the pain got worse.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400" b="1">
                <a:latin typeface="Times New Roman" panose="02020603050405020304" pitchFamily="18" charset="0"/>
              </a:rPr>
              <a:t>医生给他做检查时，疼痛加剧了。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305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都可以引导时间状语从句，但用法区别非常大。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3058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98525" indent="-8985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一、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可以和延续性动词连用，也可以和短暂性动词连用；而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只能和延续性动词连用。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latin typeface="Times New Roman" panose="02020603050405020304" pitchFamily="18" charset="0"/>
              </a:rPr>
              <a:t>e.g. They arrived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 while</a:t>
            </a:r>
            <a:r>
              <a:rPr lang="en-US" altLang="zh-CN" sz="3600" b="1">
                <a:latin typeface="Times New Roman" panose="02020603050405020304" pitchFamily="18" charset="0"/>
              </a:rPr>
              <a:t> we were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having dinner.  =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They arrived 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600" b="1">
                <a:latin typeface="Times New Roman" panose="02020603050405020304" pitchFamily="18" charset="0"/>
              </a:rPr>
              <a:t> we were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having dinner.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</a:t>
            </a:r>
            <a:r>
              <a:rPr lang="zh-CN" altLang="en-US" sz="3600" b="1">
                <a:latin typeface="Times New Roman" panose="02020603050405020304" pitchFamily="18" charset="0"/>
              </a:rPr>
              <a:t>我们吃饭的时候他们到了。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1281113"/>
            <a:ext cx="82296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They ____________ basketball at 4 p.m. yesterday.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1752600" y="1216025"/>
            <a:ext cx="28194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playing</a:t>
            </a:r>
          </a:p>
        </p:txBody>
      </p:sp>
      <p:pic>
        <p:nvPicPr>
          <p:cNvPr id="31785" name="Picture 41" descr="1289961177090548101rvnew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2881313"/>
            <a:ext cx="556260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7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61060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98525" indent="-8985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二、由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引导的时间状语从句，如果主句是过去进行时，从句应该用一般过去时，表示一个动作正在进行的时候另一个动作突然发生了，强调后一动作发生的突然性。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latin typeface="Times New Roman" panose="02020603050405020304" pitchFamily="18" charset="0"/>
              </a:rPr>
              <a:t>e.g. We 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were talking when</a:t>
            </a:r>
            <a:r>
              <a:rPr lang="en-US" altLang="zh-CN" sz="3600" b="1">
                <a:latin typeface="Times New Roman" panose="02020603050405020304" pitchFamily="18" charset="0"/>
              </a:rPr>
              <a:t> the teacher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came in.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</a:t>
            </a:r>
            <a:r>
              <a:rPr lang="zh-CN" altLang="en-US" sz="3600" b="1">
                <a:latin typeface="Times New Roman" panose="02020603050405020304" pitchFamily="18" charset="0"/>
              </a:rPr>
              <a:t>我们正在讲话，老师（突然）进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      来了。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04800" y="1060450"/>
            <a:ext cx="86106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98525" indent="-8985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三、当主句和从句的动作都是延续的或同时发生的，两句都用过去进行时的时候，多用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引导。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latin typeface="Times New Roman" panose="02020603050405020304" pitchFamily="18" charset="0"/>
              </a:rPr>
              <a:t>e.g. They 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were singing while were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               dancing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</a:t>
            </a:r>
            <a:r>
              <a:rPr lang="zh-CN" altLang="en-US" sz="3600" b="1">
                <a:latin typeface="Times New Roman" panose="02020603050405020304" pitchFamily="18" charset="0"/>
              </a:rPr>
              <a:t>他们在唱歌，我们在跳舞。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70125" y="1335088"/>
            <a:ext cx="1841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zh-CN" altLang="zh-CN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81000" y="874713"/>
            <a:ext cx="8534400" cy="567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1. Safety comes first. We should _______ to keep safe on the road.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① obey the traffic (</a:t>
            </a:r>
            <a:r>
              <a:rPr lang="zh-CN" altLang="en-US" sz="3400" b="1">
                <a:latin typeface="Times New Roman" panose="02020603050405020304" pitchFamily="18" charset="0"/>
              </a:rPr>
              <a:t>交通</a:t>
            </a:r>
            <a:r>
              <a:rPr lang="en-US" altLang="zh-CN" sz="3400" b="1">
                <a:latin typeface="Times New Roman" panose="02020603050405020304" pitchFamily="18" charset="0"/>
              </a:rPr>
              <a:t>) rules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② be careful of passing cars and buses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③ run fast after others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④ not read the messages on our mobile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    phones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⑤ play basketball with our friends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A. ①②④        B. ①③⑤            C. ②④⑤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934200" y="838200"/>
            <a:ext cx="4572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645" name="TextBox 5"/>
          <p:cNvSpPr txBox="1">
            <a:spLocks noChangeArrowheads="1"/>
          </p:cNvSpPr>
          <p:nvPr/>
        </p:nvSpPr>
        <p:spPr bwMode="auto">
          <a:xfrm>
            <a:off x="1371600" y="228600"/>
            <a:ext cx="533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9900CC"/>
                </a:solidFill>
              </a:rPr>
              <a:t>练一练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270125" y="1335088"/>
            <a:ext cx="1841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zh-CN" altLang="zh-CN" sz="40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8534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I ______ a meal when you _____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me.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A. cooked, were ringing  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B. was cooking, were ringing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C. was cooking, rang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D. cooked, rang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447800" y="1492250"/>
            <a:ext cx="5508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270125" y="12350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336550"/>
            <a:ext cx="85344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They _____ a football game from 7 to 9 last night.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A. were watching           B. watch      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C. watched                      D. are watching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Would the driver see him _________?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A. on time      B. in time        C. for time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The old man _________ the ladder yesterday afternoon.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A. fell off                        B. fell down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C. fell of                         D. fell up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133600" y="4254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810000" y="40068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5" grpId="0"/>
      <p:bldP spid="81927" grpId="0"/>
      <p:bldP spid="819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4038" y="1633538"/>
            <a:ext cx="6642100" cy="1235075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编写一个对话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介绍你亲眼目睹的一次交通事故。</a:t>
            </a:r>
          </a:p>
        </p:txBody>
      </p:sp>
      <p:pic>
        <p:nvPicPr>
          <p:cNvPr id="28713" name="Picture 41" descr="12441228608485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124200"/>
            <a:ext cx="396240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6" name="TextBox 4"/>
          <p:cNvSpPr txBox="1">
            <a:spLocks noChangeArrowheads="1"/>
          </p:cNvSpPr>
          <p:nvPr/>
        </p:nvSpPr>
        <p:spPr bwMode="auto">
          <a:xfrm>
            <a:off x="1219200" y="609600"/>
            <a:ext cx="624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685800" y="1546225"/>
            <a:ext cx="77724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They ____ a birthday party last night.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905000" y="1535113"/>
            <a:ext cx="1524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</a:p>
        </p:txBody>
      </p:sp>
      <p:pic>
        <p:nvPicPr>
          <p:cNvPr id="73739" name="Picture 11" descr="1281361235996310671sqcevz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2449513"/>
            <a:ext cx="5486400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8001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They ___________ a birthday party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at nine last night.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29718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 having</a:t>
            </a:r>
          </a:p>
        </p:txBody>
      </p:sp>
      <p:pic>
        <p:nvPicPr>
          <p:cNvPr id="72715" name="Picture 11" descr="20111222143614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2895600"/>
            <a:ext cx="518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14400" y="304641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pale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733800" y="3078163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appear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859588" y="3078163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round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33400" y="6126163"/>
            <a:ext cx="160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corner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975100" y="6216650"/>
            <a:ext cx="74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hit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7056438" y="6126163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glad</a:t>
            </a:r>
          </a:p>
        </p:txBody>
      </p:sp>
      <p:pic>
        <p:nvPicPr>
          <p:cNvPr id="6226" name="Picture 82" descr="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838200"/>
            <a:ext cx="19812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84" descr="u=658304537,599905570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914400"/>
            <a:ext cx="259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86" descr="u=1073312690,1235126481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0" y="990600"/>
            <a:ext cx="27432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2" name="Picture 88" descr="u=802119421,348336691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810000"/>
            <a:ext cx="25146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4" name="Picture 90" descr="201011110294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0" y="3810000"/>
            <a:ext cx="289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" name="Picture 92" descr="u=1382060574,2705767482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72200" y="3886200"/>
            <a:ext cx="2743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0" name="TextBox 14"/>
          <p:cNvSpPr txBox="1">
            <a:spLocks noChangeArrowheads="1"/>
          </p:cNvSpPr>
          <p:nvPr/>
        </p:nvSpPr>
        <p:spPr bwMode="auto">
          <a:xfrm>
            <a:off x="685800" y="152400"/>
            <a:ext cx="525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</a:rPr>
              <a:t>看图片学单词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/>
      <p:bldP spid="6157" grpId="0"/>
      <p:bldP spid="6158" grpId="0"/>
      <p:bldP spid="6160" grpId="0"/>
      <p:bldP spid="61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62000" y="382270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risk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505200" y="3854450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attention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892925" y="39306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</a:rPr>
              <a:t>side</a:t>
            </a:r>
          </a:p>
        </p:txBody>
      </p:sp>
      <p:pic>
        <p:nvPicPr>
          <p:cNvPr id="64542" name="Picture 30" descr="u=108438316,401155902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00200"/>
            <a:ext cx="2667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46" name="Picture 34" descr="u=554707055,2357291024&amp;fm=1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0" y="1600200"/>
            <a:ext cx="28956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0" name="Picture 38" descr="u=1397197395,1866326979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0" y="1447800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/>
      <p:bldP spid="64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81000" y="3778250"/>
            <a:ext cx="276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pay attention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029200" y="2406650"/>
            <a:ext cx="247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注意；留心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87350" y="2590800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in time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065713" y="3778250"/>
            <a:ext cx="1101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及时</a:t>
            </a:r>
          </a:p>
        </p:txBody>
      </p:sp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7772400" cy="6096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比一比，看谁能快速说出下面短语的含义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5029200" y="4464050"/>
            <a:ext cx="385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并排地；肩并肩地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81000" y="4464050"/>
            <a:ext cx="241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side by side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040313" y="3092450"/>
            <a:ext cx="2474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从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跌落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81000" y="3244850"/>
            <a:ext cx="146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Times New Roman" panose="02020603050405020304" pitchFamily="18" charset="0"/>
              </a:rPr>
              <a:t>fall off</a:t>
            </a:r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1828800" y="2971800"/>
            <a:ext cx="34290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V="1">
            <a:off x="1676400" y="3352800"/>
            <a:ext cx="3505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flipV="1">
            <a:off x="3048000" y="2743200"/>
            <a:ext cx="2133600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>
            <a:off x="2819400" y="4800600"/>
            <a:ext cx="2362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/>
      <p:bldP spid="66564" grpId="0"/>
      <p:bldP spid="66565" grpId="0"/>
      <p:bldP spid="66567" grpId="0" animBg="1"/>
      <p:bldP spid="66568" grpId="0"/>
      <p:bldP spid="66569" grpId="0"/>
      <p:bldP spid="66570" grpId="0"/>
      <p:bldP spid="66571" grpId="0"/>
      <p:bldP spid="66581" grpId="0" animBg="1"/>
      <p:bldP spid="66582" grpId="0" animBg="1"/>
      <p:bldP spid="66583" grpId="0" animBg="1"/>
      <p:bldP spid="665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1219200" y="2514600"/>
            <a:ext cx="6705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accident   driver   happen   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mobile phone   policeman   road</a:t>
            </a:r>
          </a:p>
        </p:txBody>
      </p:sp>
      <p:pic>
        <p:nvPicPr>
          <p:cNvPr id="37930" name="Picture 42"/>
          <p:cNvPicPr>
            <a:picLocks noChangeAspect="1" noChangeArrowheads="1"/>
          </p:cNvPicPr>
          <p:nvPr/>
        </p:nvPicPr>
        <p:blipFill>
          <a:blip r:embed="rId2">
            <a:lum bright="6000" contrast="48000"/>
          </a:blip>
          <a:srcRect/>
          <a:stretch>
            <a:fillRect/>
          </a:stretch>
        </p:blipFill>
        <p:spPr bwMode="auto">
          <a:xfrm>
            <a:off x="2362200" y="3886200"/>
            <a:ext cx="4114800" cy="275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TextBox 6"/>
          <p:cNvSpPr txBox="1">
            <a:spLocks noChangeArrowheads="1"/>
          </p:cNvSpPr>
          <p:nvPr/>
        </p:nvSpPr>
        <p:spPr bwMode="auto">
          <a:xfrm>
            <a:off x="457200" y="685800"/>
            <a:ext cx="8153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 and say what is happening.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5" grpId="0"/>
    </p:bldLst>
  </p:timing>
</p:sld>
</file>

<file path=ppt/theme/theme1.xml><?xml version="1.0" encoding="utf-8"?>
<a:theme xmlns:a="http://schemas.openxmlformats.org/drawingml/2006/main" name="WWW.2PPT.COM&#10;">
  <a:themeElements>
    <a:clrScheme name="#0001 ballons (main) 13">
      <a:dk1>
        <a:srgbClr val="000000"/>
      </a:dk1>
      <a:lt1>
        <a:srgbClr val="FFFFFF"/>
      </a:lt1>
      <a:dk2>
        <a:srgbClr val="000000"/>
      </a:dk2>
      <a:lt2>
        <a:srgbClr val="FDC51A"/>
      </a:lt2>
      <a:accent1>
        <a:srgbClr val="FF33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8AB900"/>
      </a:accent6>
      <a:hlink>
        <a:srgbClr val="FF0066"/>
      </a:hlink>
      <a:folHlink>
        <a:srgbClr val="0085B2"/>
      </a:folHlink>
    </a:clrScheme>
    <a:fontScheme name="#0001 ballons (main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#0001 ballons (main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3">
        <a:dk1>
          <a:srgbClr val="000000"/>
        </a:dk1>
        <a:lt1>
          <a:srgbClr val="FFFFFF"/>
        </a:lt1>
        <a:dk2>
          <a:srgbClr val="000000"/>
        </a:dk2>
        <a:lt2>
          <a:srgbClr val="FDC51A"/>
        </a:lt2>
        <a:accent1>
          <a:srgbClr val="FF33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8AB900"/>
        </a:accent6>
        <a:hlink>
          <a:srgbClr val="FF0066"/>
        </a:hlink>
        <a:folHlink>
          <a:srgbClr val="008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1427</Words>
  <Application>Microsoft Office PowerPoint</Application>
  <PresentationFormat>全屏显示(4:3)</PresentationFormat>
  <Paragraphs>196</Paragraphs>
  <Slides>35</Slides>
  <Notes>0</Notes>
  <HiddenSlides>0</HiddenSlides>
  <MMClips>3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4" baseType="lpstr">
      <vt:lpstr>Arial Unicode MS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2013-07-18T12:49:00Z</dcterms:created>
  <dcterms:modified xsi:type="dcterms:W3CDTF">2023-01-16T19:01:12Z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52A81872B3784C5AA54171DFCE572277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