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03BC-D95F-4237-A57D-10A33A7B8CD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34EC-F657-4000-9C7A-92FACFCFCF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34EC-F657-4000-9C7A-92FACFCFCF8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38735-126F-4152-99D8-497C4ECF7A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B3401-A708-4A3F-BECC-C32E0706F6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E4F07-C0DF-4AC7-8D93-CBD4A744B8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ECF16-08FF-496B-B67E-B93A4A007B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EDC2-D1D5-4E9C-9F54-30049F7846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F07B-F8FD-4DF7-943E-AC31528CFC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65AF6-C207-41C5-BD1D-0C66BCF3BC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DCD97-C554-4BF5-91FD-B88A263A84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C19E6-A5B4-42C1-9A39-49C1047EDA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CCCFA-2D12-40B4-9C9D-3BA4ECEEA0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89D29-6A66-48A2-AB09-FCE27C76E2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7D4A4AA-DF23-4301-BC41-35CDE5B4F19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istrator\&#26700;&#38754;\read.sw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3429000" y="457200"/>
            <a:ext cx="4648200" cy="838200"/>
          </a:xfrm>
          <a:prstGeom prst="roundRect">
            <a:avLst>
              <a:gd name="adj" fmla="val 425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99CCFF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grpSp>
        <p:nvGrpSpPr>
          <p:cNvPr id="72707" name="Group 46"/>
          <p:cNvGrpSpPr/>
          <p:nvPr/>
        </p:nvGrpSpPr>
        <p:grpSpPr bwMode="auto">
          <a:xfrm>
            <a:off x="388914" y="609600"/>
            <a:ext cx="1981200" cy="1905000"/>
            <a:chOff x="432" y="384"/>
            <a:chExt cx="1248" cy="1200"/>
          </a:xfrm>
        </p:grpSpPr>
        <p:grpSp>
          <p:nvGrpSpPr>
            <p:cNvPr id="72708" name="Group 4"/>
            <p:cNvGrpSpPr/>
            <p:nvPr/>
          </p:nvGrpSpPr>
          <p:grpSpPr bwMode="auto">
            <a:xfrm>
              <a:off x="432" y="515"/>
              <a:ext cx="1205" cy="785"/>
              <a:chOff x="672" y="1152"/>
              <a:chExt cx="1584" cy="1104"/>
            </a:xfrm>
          </p:grpSpPr>
          <p:sp>
            <p:nvSpPr>
              <p:cNvPr id="72709" name="Oval 5"/>
              <p:cNvSpPr>
                <a:spLocks noChangeArrowheads="1"/>
              </p:cNvSpPr>
              <p:nvPr/>
            </p:nvSpPr>
            <p:spPr bwMode="auto">
              <a:xfrm>
                <a:off x="1152" y="1584"/>
                <a:ext cx="672" cy="576"/>
              </a:xfrm>
              <a:prstGeom prst="ellipse">
                <a:avLst/>
              </a:prstGeom>
              <a:solidFill>
                <a:srgbClr val="39B50D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zh-CN"/>
              </a:p>
            </p:txBody>
          </p:sp>
          <p:grpSp>
            <p:nvGrpSpPr>
              <p:cNvPr id="72710" name="Group 6"/>
              <p:cNvGrpSpPr/>
              <p:nvPr/>
            </p:nvGrpSpPr>
            <p:grpSpPr bwMode="auto">
              <a:xfrm>
                <a:off x="672" y="1152"/>
                <a:ext cx="1584" cy="1104"/>
                <a:chOff x="672" y="1152"/>
                <a:chExt cx="1584" cy="1104"/>
              </a:xfrm>
            </p:grpSpPr>
            <p:sp>
              <p:nvSpPr>
                <p:cNvPr id="72711" name="Oval 7"/>
                <p:cNvSpPr>
                  <a:spLocks noChangeArrowheads="1"/>
                </p:cNvSpPr>
                <p:nvPr/>
              </p:nvSpPr>
              <p:spPr bwMode="auto">
                <a:xfrm>
                  <a:off x="864" y="1200"/>
                  <a:ext cx="672" cy="624"/>
                </a:xfrm>
                <a:prstGeom prst="ellipse">
                  <a:avLst/>
                </a:prstGeom>
                <a:solidFill>
                  <a:srgbClr val="39B50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12" name="Oval 8"/>
                <p:cNvSpPr>
                  <a:spLocks noChangeArrowheads="1"/>
                </p:cNvSpPr>
                <p:nvPr/>
              </p:nvSpPr>
              <p:spPr bwMode="auto">
                <a:xfrm>
                  <a:off x="1296" y="1200"/>
                  <a:ext cx="576" cy="672"/>
                </a:xfrm>
                <a:prstGeom prst="ellipse">
                  <a:avLst/>
                </a:prstGeom>
                <a:solidFill>
                  <a:srgbClr val="39B50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13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1152"/>
                  <a:ext cx="576" cy="576"/>
                </a:xfrm>
                <a:prstGeom prst="ellipse">
                  <a:avLst/>
                </a:prstGeom>
                <a:solidFill>
                  <a:srgbClr val="39B50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14" name="Oval 10"/>
                <p:cNvSpPr>
                  <a:spLocks noChangeArrowheads="1"/>
                </p:cNvSpPr>
                <p:nvPr/>
              </p:nvSpPr>
              <p:spPr bwMode="auto">
                <a:xfrm>
                  <a:off x="672" y="1632"/>
                  <a:ext cx="576" cy="576"/>
                </a:xfrm>
                <a:prstGeom prst="ellipse">
                  <a:avLst/>
                </a:prstGeom>
                <a:solidFill>
                  <a:srgbClr val="39B50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15" name="Oval 11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576" cy="576"/>
                </a:xfrm>
                <a:prstGeom prst="ellipse">
                  <a:avLst/>
                </a:prstGeom>
                <a:solidFill>
                  <a:srgbClr val="39B50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16" name="Rectangle 12"/>
                <p:cNvSpPr>
                  <a:spLocks noChangeArrowheads="1"/>
                </p:cNvSpPr>
                <p:nvPr/>
              </p:nvSpPr>
              <p:spPr bwMode="auto">
                <a:xfrm>
                  <a:off x="720" y="2016"/>
                  <a:ext cx="1488" cy="240"/>
                </a:xfrm>
                <a:prstGeom prst="rect">
                  <a:avLst/>
                </a:prstGeom>
                <a:solidFill>
                  <a:srgbClr val="39B50D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</p:grpSp>
        </p:grpSp>
        <p:pic>
          <p:nvPicPr>
            <p:cNvPr id="72717" name="Picture 1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0" y="384"/>
              <a:ext cx="646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718" name="Group 14"/>
            <p:cNvGrpSpPr/>
            <p:nvPr/>
          </p:nvGrpSpPr>
          <p:grpSpPr bwMode="auto">
            <a:xfrm rot="2455147">
              <a:off x="905" y="864"/>
              <a:ext cx="775" cy="567"/>
              <a:chOff x="672" y="1152"/>
              <a:chExt cx="1584" cy="1104"/>
            </a:xfrm>
          </p:grpSpPr>
          <p:sp>
            <p:nvSpPr>
              <p:cNvPr id="72719" name="Oval 15"/>
              <p:cNvSpPr>
                <a:spLocks noChangeArrowheads="1"/>
              </p:cNvSpPr>
              <p:nvPr/>
            </p:nvSpPr>
            <p:spPr bwMode="auto">
              <a:xfrm>
                <a:off x="1152" y="1584"/>
                <a:ext cx="672" cy="576"/>
              </a:xfrm>
              <a:prstGeom prst="ellipse">
                <a:avLst/>
              </a:prstGeom>
              <a:solidFill>
                <a:srgbClr val="BDFF03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zh-CN"/>
              </a:p>
            </p:txBody>
          </p:sp>
          <p:grpSp>
            <p:nvGrpSpPr>
              <p:cNvPr id="72720" name="Group 16"/>
              <p:cNvGrpSpPr/>
              <p:nvPr/>
            </p:nvGrpSpPr>
            <p:grpSpPr bwMode="auto">
              <a:xfrm>
                <a:off x="672" y="1152"/>
                <a:ext cx="1584" cy="1104"/>
                <a:chOff x="672" y="1152"/>
                <a:chExt cx="1584" cy="1104"/>
              </a:xfrm>
            </p:grpSpPr>
            <p:sp>
              <p:nvSpPr>
                <p:cNvPr id="72721" name="Oval 17"/>
                <p:cNvSpPr>
                  <a:spLocks noChangeArrowheads="1"/>
                </p:cNvSpPr>
                <p:nvPr/>
              </p:nvSpPr>
              <p:spPr bwMode="auto">
                <a:xfrm>
                  <a:off x="864" y="1200"/>
                  <a:ext cx="672" cy="624"/>
                </a:xfrm>
                <a:prstGeom prst="ellipse">
                  <a:avLst/>
                </a:prstGeom>
                <a:solidFill>
                  <a:srgbClr val="BDFF03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22" name="Oval 18"/>
                <p:cNvSpPr>
                  <a:spLocks noChangeArrowheads="1"/>
                </p:cNvSpPr>
                <p:nvPr/>
              </p:nvSpPr>
              <p:spPr bwMode="auto">
                <a:xfrm>
                  <a:off x="1296" y="1200"/>
                  <a:ext cx="576" cy="672"/>
                </a:xfrm>
                <a:prstGeom prst="ellipse">
                  <a:avLst/>
                </a:prstGeom>
                <a:solidFill>
                  <a:srgbClr val="BDFF03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23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1152"/>
                  <a:ext cx="576" cy="576"/>
                </a:xfrm>
                <a:prstGeom prst="ellipse">
                  <a:avLst/>
                </a:prstGeom>
                <a:solidFill>
                  <a:srgbClr val="BDFF03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24" name="Oval 20"/>
                <p:cNvSpPr>
                  <a:spLocks noChangeArrowheads="1"/>
                </p:cNvSpPr>
                <p:nvPr/>
              </p:nvSpPr>
              <p:spPr bwMode="auto">
                <a:xfrm>
                  <a:off x="672" y="1632"/>
                  <a:ext cx="576" cy="576"/>
                </a:xfrm>
                <a:prstGeom prst="ellipse">
                  <a:avLst/>
                </a:prstGeom>
                <a:solidFill>
                  <a:srgbClr val="BDFF03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25" name="Oval 21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576" cy="576"/>
                </a:xfrm>
                <a:prstGeom prst="ellipse">
                  <a:avLst/>
                </a:prstGeom>
                <a:solidFill>
                  <a:srgbClr val="BDFF03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  <p:sp>
              <p:nvSpPr>
                <p:cNvPr id="72726" name="Rectangle 22"/>
                <p:cNvSpPr>
                  <a:spLocks noChangeArrowheads="1"/>
                </p:cNvSpPr>
                <p:nvPr/>
              </p:nvSpPr>
              <p:spPr bwMode="auto">
                <a:xfrm>
                  <a:off x="720" y="2016"/>
                  <a:ext cx="1488" cy="240"/>
                </a:xfrm>
                <a:prstGeom prst="rect">
                  <a:avLst/>
                </a:prstGeom>
                <a:solidFill>
                  <a:srgbClr val="BDFF03">
                    <a:alpha val="5019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l"/>
                  <a:endParaRPr lang="zh-CN" altLang="zh-CN"/>
                </a:p>
              </p:txBody>
            </p:sp>
          </p:grpSp>
        </p:grpSp>
        <p:pic>
          <p:nvPicPr>
            <p:cNvPr id="72727" name="Picture 23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3" y="864"/>
              <a:ext cx="3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8" name="Picture 24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6" y="995"/>
              <a:ext cx="3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9" name="Picture 25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7" y="1257"/>
              <a:ext cx="3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2730" name="Picture 26"/>
          <p:cNvPicPr preferRelativeResize="0"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647700"/>
            <a:ext cx="60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2743200" y="1105006"/>
            <a:ext cx="5400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400" b="1" i="1" dirty="0" smtClean="0"/>
              <a:t>Unit </a:t>
            </a:r>
            <a:r>
              <a:rPr lang="en-US" altLang="zh-CN" sz="4400" b="1" i="1" dirty="0"/>
              <a:t>2 Great people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2762250" y="2057400"/>
            <a:ext cx="5543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Reading 1</a:t>
            </a:r>
          </a:p>
        </p:txBody>
      </p:sp>
      <p:pic>
        <p:nvPicPr>
          <p:cNvPr id="72733" name="Picture 34" descr="图片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8870" y="2895600"/>
            <a:ext cx="25971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34" name="Picture 35" descr="图片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54625" y="2932113"/>
            <a:ext cx="2873375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601979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8137525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6 A </a:t>
            </a:r>
            <a:r>
              <a:rPr lang="en-US" altLang="zh-CN" sz="3600" b="1" i="1">
                <a:latin typeface="Times New Roman" panose="02020603050405020304" pitchFamily="18" charset="0"/>
              </a:rPr>
              <a:t>citizen</a:t>
            </a:r>
            <a:r>
              <a:rPr lang="en-US" altLang="zh-CN" sz="3600" b="1">
                <a:latin typeface="Times New Roman" panose="02020603050405020304" pitchFamily="18" charset="0"/>
              </a:rPr>
              <a:t> is a person who ______.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 lives in a country and enjoys rights 	there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b is kind and helpful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c does something important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227763" y="76517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2804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Armstrong receive when he was 16?</a:t>
            </a:r>
          </a:p>
          <a:p>
            <a:pPr>
              <a:buFontTx/>
              <a:buAutoNum type="arabicPeriod"/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When did he join the navy?</a:t>
            </a: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many people walked on the moon from Apollo11?</a:t>
            </a: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 did astronauts take back to Earth?</a:t>
            </a: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What was the highest award that Neil Armstrong received?</a:t>
            </a:r>
          </a:p>
        </p:txBody>
      </p:sp>
      <p:sp>
        <p:nvSpPr>
          <p:cNvPr id="82947" name="Text Box 5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8748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Listen to the article and answer the following questions</a:t>
            </a:r>
          </a:p>
        </p:txBody>
      </p:sp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7561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He received his student pilot’s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licence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949" name="Text Box 7"/>
          <p:cNvSpPr txBox="1">
            <a:spLocks noChangeArrowheads="1"/>
          </p:cNvSpPr>
          <p:nvPr/>
        </p:nvSpPr>
        <p:spPr bwMode="auto">
          <a:xfrm>
            <a:off x="827088" y="2133600"/>
            <a:ext cx="7561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In 1949.</a:t>
            </a:r>
          </a:p>
        </p:txBody>
      </p:sp>
      <p:sp>
        <p:nvSpPr>
          <p:cNvPr id="82950" name="Text Box 8"/>
          <p:cNvSpPr txBox="1">
            <a:spLocks noChangeArrowheads="1"/>
          </p:cNvSpPr>
          <p:nvPr/>
        </p:nvSpPr>
        <p:spPr bwMode="auto">
          <a:xfrm>
            <a:off x="827088" y="3357563"/>
            <a:ext cx="7561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Two.</a:t>
            </a:r>
          </a:p>
        </p:txBody>
      </p:sp>
      <p:sp>
        <p:nvSpPr>
          <p:cNvPr id="82951" name="Text Box 9"/>
          <p:cNvSpPr txBox="1">
            <a:spLocks noChangeArrowheads="1"/>
          </p:cNvSpPr>
          <p:nvPr/>
        </p:nvSpPr>
        <p:spPr bwMode="auto">
          <a:xfrm>
            <a:off x="827088" y="4292600"/>
            <a:ext cx="7561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Some Moon rocks.</a:t>
            </a:r>
          </a:p>
        </p:txBody>
      </p:sp>
      <p:sp>
        <p:nvSpPr>
          <p:cNvPr id="82952" name="Rectangle 11"/>
          <p:cNvSpPr>
            <a:spLocks noChangeArrowheads="1"/>
          </p:cNvSpPr>
          <p:nvPr/>
        </p:nvSpPr>
        <p:spPr bwMode="auto">
          <a:xfrm>
            <a:off x="755650" y="5683250"/>
            <a:ext cx="3559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Medal of Freedom.</a:t>
            </a:r>
          </a:p>
        </p:txBody>
      </p:sp>
      <p:sp>
        <p:nvSpPr>
          <p:cNvPr id="82953" name="Text Box 12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  <p:bldP spid="82951" grpId="0"/>
      <p:bldP spid="829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438" name="Group 62"/>
          <p:cNvGraphicFramePr>
            <a:graphicFrameLocks noGrp="1"/>
          </p:cNvGraphicFramePr>
          <p:nvPr/>
        </p:nvGraphicFramePr>
        <p:xfrm>
          <a:off x="395288" y="908050"/>
          <a:ext cx="8461375" cy="5453063"/>
        </p:xfrm>
        <a:graphic>
          <a:graphicData uri="http://schemas.openxmlformats.org/drawingml/2006/table">
            <a:tbl>
              <a:tblPr/>
              <a:tblGrid>
                <a:gridCol w="118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Time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Major events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1930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born on Aug.5th,1930 in______, USA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1936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1946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1949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1955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1962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1966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1969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4002" name="Text Box 22"/>
          <p:cNvSpPr txBox="1">
            <a:spLocks noChangeArrowheads="1"/>
          </p:cNvSpPr>
          <p:nvPr/>
        </p:nvSpPr>
        <p:spPr bwMode="auto">
          <a:xfrm>
            <a:off x="2411413" y="1989138"/>
            <a:ext cx="311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took his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first flight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4003" name="Text Box 24"/>
          <p:cNvSpPr txBox="1">
            <a:spLocks noChangeArrowheads="1"/>
          </p:cNvSpPr>
          <p:nvPr/>
        </p:nvSpPr>
        <p:spPr bwMode="auto">
          <a:xfrm>
            <a:off x="1908175" y="2636838"/>
            <a:ext cx="5337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received his student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pilot’s licence</a:t>
            </a:r>
          </a:p>
        </p:txBody>
      </p:sp>
      <p:sp>
        <p:nvSpPr>
          <p:cNvPr id="84004" name="Text Box 25"/>
          <p:cNvSpPr txBox="1">
            <a:spLocks noChangeArrowheads="1"/>
          </p:cNvSpPr>
          <p:nvPr/>
        </p:nvSpPr>
        <p:spPr bwMode="auto">
          <a:xfrm>
            <a:off x="1835150" y="3068638"/>
            <a:ext cx="65627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joined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the navy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and served as a pilot</a:t>
            </a:r>
          </a:p>
        </p:txBody>
      </p:sp>
      <p:sp>
        <p:nvSpPr>
          <p:cNvPr id="84005" name="Text Box 34"/>
          <p:cNvSpPr txBox="1">
            <a:spLocks noChangeArrowheads="1"/>
          </p:cNvSpPr>
          <p:nvPr/>
        </p:nvSpPr>
        <p:spPr bwMode="auto">
          <a:xfrm>
            <a:off x="2051050" y="3860800"/>
            <a:ext cx="6562725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became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 test pilot</a:t>
            </a:r>
            <a:endParaRPr lang="en-US" altLang="zh-CN" b="1">
              <a:solidFill>
                <a:srgbClr val="FF0000"/>
              </a:solidFill>
            </a:endParaRPr>
          </a:p>
          <a:p>
            <a:endParaRPr lang="en-US" altLang="zh-CN" b="1"/>
          </a:p>
          <a:p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006" name="Text Box 54"/>
          <p:cNvSpPr txBox="1">
            <a:spLocks noChangeArrowheads="1"/>
          </p:cNvSpPr>
          <p:nvPr/>
        </p:nvSpPr>
        <p:spPr bwMode="auto">
          <a:xfrm>
            <a:off x="1763713" y="4508500"/>
            <a:ext cx="551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was chosen to become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an astronaut</a:t>
            </a:r>
          </a:p>
        </p:txBody>
      </p:sp>
      <p:sp>
        <p:nvSpPr>
          <p:cNvPr id="84007" name="Text Box 55"/>
          <p:cNvSpPr txBox="1">
            <a:spLocks noChangeArrowheads="1"/>
          </p:cNvSpPr>
          <p:nvPr/>
        </p:nvSpPr>
        <p:spPr bwMode="auto">
          <a:xfrm>
            <a:off x="1547813" y="5157788"/>
            <a:ext cx="7272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went into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space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as command pilot of Gemini 8</a:t>
            </a:r>
          </a:p>
        </p:txBody>
      </p:sp>
      <p:sp>
        <p:nvSpPr>
          <p:cNvPr id="84008" name="Text Box 56"/>
          <p:cNvSpPr txBox="1">
            <a:spLocks noChangeArrowheads="1"/>
          </p:cNvSpPr>
          <p:nvPr/>
        </p:nvSpPr>
        <p:spPr bwMode="auto">
          <a:xfrm>
            <a:off x="1547813" y="5805488"/>
            <a:ext cx="741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became the first man to walk on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the Moon</a:t>
            </a:r>
          </a:p>
        </p:txBody>
      </p:sp>
      <p:sp>
        <p:nvSpPr>
          <p:cNvPr id="84009" name="Rectangle 57"/>
          <p:cNvSpPr>
            <a:spLocks noChangeArrowheads="1"/>
          </p:cNvSpPr>
          <p:nvPr/>
        </p:nvSpPr>
        <p:spPr bwMode="auto">
          <a:xfrm>
            <a:off x="468313" y="188913"/>
            <a:ext cx="82804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B2: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Reading the article and finishing the table.</a:t>
            </a:r>
          </a:p>
        </p:txBody>
      </p:sp>
      <p:sp>
        <p:nvSpPr>
          <p:cNvPr id="84010" name="Text Box 63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84011" name="Rectangle 65"/>
          <p:cNvSpPr>
            <a:spLocks noChangeArrowheads="1"/>
          </p:cNvSpPr>
          <p:nvPr/>
        </p:nvSpPr>
        <p:spPr bwMode="auto">
          <a:xfrm>
            <a:off x="6156325" y="148431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Ohio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2" grpId="0" autoUpdateAnimBg="0"/>
      <p:bldP spid="84003" grpId="0" autoUpdateAnimBg="0"/>
      <p:bldP spid="84004" grpId="0" autoUpdateAnimBg="0"/>
      <p:bldP spid="84005" grpId="0" autoUpdateAnimBg="0"/>
      <p:bldP spid="84006" grpId="0" autoUpdateAnimBg="0"/>
      <p:bldP spid="84007" grpId="0" autoUpdateAnimBg="0"/>
      <p:bldP spid="84008" grpId="0" autoUpdateAnimBg="0"/>
      <p:bldP spid="840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137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99"/>
                </a:solidFill>
              </a:rPr>
              <a:t>Simon is working out a timeline for Neil Armstrong. Help him complete it.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78486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6600"/>
                </a:solidFill>
              </a:rPr>
              <a:t>Neil Armstrong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1930: born in (1) __________________, the USA.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1936: took his (2) 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1946: received his student (3)_____________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1949: joined (4) _______________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1955: became (5)__________________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1962: became (6) 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1966: went into (7) _________________with David Scott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1969: became the first man to walk on (8) _____________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3563938" y="227647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Ohio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3348038" y="27813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flight</a:t>
            </a: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4427538" y="3357563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pilot’s licence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2843213" y="393382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navy</a:t>
            </a:r>
          </a:p>
        </p:txBody>
      </p:sp>
      <p:sp>
        <p:nvSpPr>
          <p:cNvPr id="85000" name="Text Box 9"/>
          <p:cNvSpPr txBox="1">
            <a:spLocks noChangeArrowheads="1"/>
          </p:cNvSpPr>
          <p:nvPr/>
        </p:nvSpPr>
        <p:spPr bwMode="auto">
          <a:xfrm>
            <a:off x="2916238" y="45085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test pilot</a:t>
            </a:r>
          </a:p>
        </p:txBody>
      </p:sp>
      <p:sp>
        <p:nvSpPr>
          <p:cNvPr id="85001" name="Text Box 10"/>
          <p:cNvSpPr txBox="1">
            <a:spLocks noChangeArrowheads="1"/>
          </p:cNvSpPr>
          <p:nvPr/>
        </p:nvSpPr>
        <p:spPr bwMode="auto">
          <a:xfrm>
            <a:off x="3059113" y="501332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astronaut</a:t>
            </a:r>
          </a:p>
        </p:txBody>
      </p:sp>
      <p:sp>
        <p:nvSpPr>
          <p:cNvPr id="85002" name="Text Box 11"/>
          <p:cNvSpPr txBox="1">
            <a:spLocks noChangeArrowheads="1"/>
          </p:cNvSpPr>
          <p:nvPr/>
        </p:nvSpPr>
        <p:spPr bwMode="auto">
          <a:xfrm>
            <a:off x="3635375" y="5589588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</a:t>
            </a:r>
          </a:p>
        </p:txBody>
      </p:sp>
      <p:sp>
        <p:nvSpPr>
          <p:cNvPr id="85003" name="Text Box 12"/>
          <p:cNvSpPr txBox="1">
            <a:spLocks noChangeArrowheads="1"/>
          </p:cNvSpPr>
          <p:nvPr/>
        </p:nvSpPr>
        <p:spPr bwMode="auto">
          <a:xfrm>
            <a:off x="6011863" y="616585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</a:t>
            </a:r>
          </a:p>
        </p:txBody>
      </p: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5940425" y="6597650"/>
            <a:ext cx="261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000125" y="2733675"/>
            <a:ext cx="525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68313" y="836613"/>
            <a:ext cx="8070850" cy="579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l">
              <a:lnSpc>
                <a:spcPct val="130000"/>
              </a:lnSpc>
            </a:pPr>
            <a:r>
              <a:rPr kumimoji="1" lang="en-US" altLang="zh-CN" sz="3200" b="1" i="1" dirty="0">
                <a:latin typeface="Times New Roman" panose="02020603050405020304" pitchFamily="18" charset="0"/>
              </a:rPr>
              <a:t>1. The Gemini 8 flight was a great success.</a:t>
            </a:r>
          </a:p>
          <a:p>
            <a:pPr marL="446405" indent="-446405" algn="l">
              <a:lnSpc>
                <a:spcPct val="130000"/>
              </a:lnSpc>
            </a:pPr>
            <a:r>
              <a:rPr kumimoji="1" lang="en-US" altLang="zh-CN" sz="3200" b="1" i="1" dirty="0">
                <a:latin typeface="Times New Roman" panose="02020603050405020304" pitchFamily="18" charset="0"/>
              </a:rPr>
              <a:t>2. Gemini 8 landed in the Western Pacific Ocean.</a:t>
            </a:r>
          </a:p>
          <a:p>
            <a:pPr marL="446405" indent="-446405" algn="l">
              <a:lnSpc>
                <a:spcPct val="130000"/>
              </a:lnSpc>
            </a:pPr>
            <a:r>
              <a:rPr kumimoji="1" lang="en-US" altLang="zh-CN" sz="3200" b="1" i="1" dirty="0">
                <a:latin typeface="Times New Roman" panose="02020603050405020304" pitchFamily="18" charset="0"/>
              </a:rPr>
              <a:t>3. Three men from Apollo 11 walked on the Moon together.</a:t>
            </a:r>
          </a:p>
          <a:p>
            <a:pPr marL="446405" indent="-446405" algn="l">
              <a:lnSpc>
                <a:spcPct val="130000"/>
              </a:lnSpc>
            </a:pPr>
            <a:r>
              <a:rPr kumimoji="1" lang="en-US" altLang="zh-CN" sz="3200" b="1" i="1" dirty="0">
                <a:latin typeface="Times New Roman" panose="02020603050405020304" pitchFamily="18" charset="0"/>
              </a:rPr>
              <a:t>4. The astronauts took some Moon plants back to the Earth.</a:t>
            </a:r>
          </a:p>
          <a:p>
            <a:pPr marL="446405" indent="-446405" algn="l">
              <a:lnSpc>
                <a:spcPct val="130000"/>
              </a:lnSpc>
            </a:pPr>
            <a:r>
              <a:rPr kumimoji="1" lang="en-US" altLang="zh-CN" sz="3200" b="1" i="1" dirty="0">
                <a:latin typeface="Times New Roman" panose="02020603050405020304" pitchFamily="18" charset="0"/>
              </a:rPr>
              <a:t>5. Neil Armstrong received the Medal of Citizen.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7956550" y="1700213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8101013" y="981075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8101013" y="3284538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8027988" y="4797425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86024" name="Rectangle 9"/>
          <p:cNvSpPr>
            <a:spLocks noChangeArrowheads="1"/>
          </p:cNvSpPr>
          <p:nvPr/>
        </p:nvSpPr>
        <p:spPr bwMode="auto">
          <a:xfrm>
            <a:off x="468313" y="333375"/>
            <a:ext cx="8675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B3: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Read the article and judge the following statements</a:t>
            </a:r>
          </a:p>
        </p:txBody>
      </p:sp>
      <p:sp>
        <p:nvSpPr>
          <p:cNvPr id="86025" name="Rectangle 10"/>
          <p:cNvSpPr>
            <a:spLocks noChangeArrowheads="1"/>
          </p:cNvSpPr>
          <p:nvPr/>
        </p:nvSpPr>
        <p:spPr bwMode="auto">
          <a:xfrm>
            <a:off x="8101013" y="5445125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86026" name="Text Box 11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468313" y="260350"/>
            <a:ext cx="84248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B4:</a:t>
            </a:r>
            <a:r>
              <a:rPr lang="en-US" altLang="zh-CN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Millie is asking Simon some questions about Neil Armstrong. Help Simon answer her questions. Use the information on pages 22 and 23 to help you.</a:t>
            </a:r>
          </a:p>
        </p:txBody>
      </p:sp>
      <p:sp>
        <p:nvSpPr>
          <p:cNvPr id="87043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8497887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lain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Armstrong become interested in flying?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How old was Armstrong when he became an astronaut?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What did Armstrong do when the spacecraft was out of control during his first trip into space?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He became interested in flying at the age of six.</a:t>
            </a:r>
          </a:p>
        </p:txBody>
      </p:sp>
      <p:sp>
        <p:nvSpPr>
          <p:cNvPr id="87045" name="Text Box 6"/>
          <p:cNvSpPr txBox="1">
            <a:spLocks noChangeArrowheads="1"/>
          </p:cNvSpPr>
          <p:nvPr/>
        </p:nvSpPr>
        <p:spPr bwMode="auto">
          <a:xfrm>
            <a:off x="900113" y="3500438"/>
            <a:ext cx="7561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He became an astronaut when he was 32.</a:t>
            </a:r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7561262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He successfully brought the spacecraft down into the western Pacific Ocean.</a:t>
            </a: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468313" y="282575"/>
            <a:ext cx="84248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Millie is asking Simon some questions about Neil Armstrong. Help Simon answer her questions. Use the information on pages 22 and 23 to help you.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95288" y="1700213"/>
            <a:ext cx="8497887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What was the first spacecraft to land on the Moon?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5 How long did Armstrong and Aldrin walk on the Moon?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6 What did Armstrong mean by his famous words “ one small step for (a) man, one giant leap for mankind”?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7561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Apollo 11.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900113" y="3500438"/>
            <a:ext cx="7561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For about two and a half hours.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755650" y="5157788"/>
            <a:ext cx="75612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It means it’s a small step for a man but a long step for mankind.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987675" y="5876925"/>
            <a:ext cx="5699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99"/>
                </a:solidFill>
              </a:rPr>
              <a:t>对一个人来说这是一小步，但对整个人类</a:t>
            </a:r>
          </a:p>
          <a:p>
            <a:r>
              <a:rPr lang="zh-CN" altLang="en-US" sz="2400" b="1">
                <a:solidFill>
                  <a:srgbClr val="000099"/>
                </a:solidFill>
              </a:rPr>
              <a:t>来说却是一次巨大的飞跃。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216058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chemeClr val="bg1"/>
                </a:solidFill>
              </a:rPr>
              <a:t>Sum up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4213" y="982663"/>
            <a:ext cx="6983412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Name:</a:t>
            </a:r>
            <a:r>
              <a:rPr lang="en-US" altLang="zh-CN" sz="3600" b="1" dirty="0">
                <a:latin typeface="Times New Roman" panose="02020603050405020304" pitchFamily="18" charset="0"/>
              </a:rPr>
              <a:t> Neil Armstrong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Date of birth:</a:t>
            </a:r>
            <a:r>
              <a:rPr lang="en-US" altLang="zh-CN" sz="3600" b="1" dirty="0">
                <a:latin typeface="Times New Roman" panose="02020603050405020304" pitchFamily="18" charset="0"/>
              </a:rPr>
              <a:t> 5th August 1930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Place of birth:</a:t>
            </a:r>
            <a:r>
              <a:rPr lang="en-US" altLang="zh-CN" sz="3600" b="1" dirty="0">
                <a:latin typeface="Times New Roman" panose="02020603050405020304" pitchFamily="18" charset="0"/>
              </a:rPr>
              <a:t> Ohio, the USA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07950" y="981075"/>
            <a:ext cx="5543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 b="1"/>
          </a:p>
          <a:p>
            <a:pPr>
              <a:spcBef>
                <a:spcPct val="50000"/>
              </a:spcBef>
            </a:pPr>
            <a:endParaRPr lang="en-US" altLang="zh-CN" sz="2000" b="1">
              <a:latin typeface="Comic Sans MS" panose="030F0702030302020204" pitchFamily="66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82625" y="2913063"/>
            <a:ext cx="5545138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Major events: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at 6</a:t>
            </a:r>
            <a:r>
              <a:rPr lang="en-US" altLang="zh-CN" sz="3600" b="1" dirty="0">
                <a:latin typeface="Times New Roman" panose="02020603050405020304" pitchFamily="18" charset="0"/>
              </a:rPr>
              <a:t>: took his first flight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at 16</a:t>
            </a:r>
            <a:r>
              <a:rPr lang="en-US" altLang="zh-CN" sz="3600" b="1" dirty="0">
                <a:latin typeface="Times New Roman" panose="02020603050405020304" pitchFamily="18" charset="0"/>
              </a:rPr>
              <a:t>: received his student pilot’s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licence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9094" name="AutoShape 6"/>
          <p:cNvSpPr/>
          <p:nvPr/>
        </p:nvSpPr>
        <p:spPr bwMode="auto">
          <a:xfrm>
            <a:off x="5867400" y="4005263"/>
            <a:ext cx="288925" cy="1439862"/>
          </a:xfrm>
          <a:prstGeom prst="rightBrace">
            <a:avLst>
              <a:gd name="adj1" fmla="val 41529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300788" y="4292600"/>
            <a:ext cx="1512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young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  <p:bldP spid="89093" grpId="0"/>
      <p:bldP spid="89094" grpId="0"/>
      <p:bldP spid="890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71550" y="1196975"/>
            <a:ext cx="7488238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1949:</a:t>
            </a:r>
            <a:r>
              <a:rPr lang="en-US" altLang="zh-CN" sz="3600" b="1">
                <a:latin typeface="Times New Roman" panose="02020603050405020304" pitchFamily="18" charset="0"/>
              </a:rPr>
              <a:t> joined the navy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1962:</a:t>
            </a:r>
            <a:r>
              <a:rPr lang="en-US" altLang="zh-CN" sz="3600" b="1">
                <a:latin typeface="Times New Roman" panose="02020603050405020304" pitchFamily="18" charset="0"/>
              </a:rPr>
              <a:t> became an astronaut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1966:</a:t>
            </a:r>
            <a:r>
              <a:rPr lang="en-US" altLang="zh-CN" sz="3600" b="1">
                <a:latin typeface="Times New Roman" panose="02020603050405020304" pitchFamily="18" charset="0"/>
              </a:rPr>
              <a:t> went into space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20th July 1969:</a:t>
            </a:r>
            <a:r>
              <a:rPr lang="en-US" altLang="zh-CN" sz="3600" b="1">
                <a:latin typeface="Times New Roman" panose="02020603050405020304" pitchFamily="18" charset="0"/>
              </a:rPr>
              <a:t> walked on the moon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Awards:</a:t>
            </a:r>
            <a:r>
              <a:rPr lang="en-US" altLang="zh-CN" sz="3600" b="1">
                <a:latin typeface="Times New Roman" panose="02020603050405020304" pitchFamily="18" charset="0"/>
              </a:rPr>
              <a:t> Medal of Freedom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611188" y="3644900"/>
            <a:ext cx="360362" cy="360363"/>
          </a:xfrm>
          <a:custGeom>
            <a:avLst/>
            <a:gdLst>
              <a:gd name="T0" fmla="*/ 180181 w 360362"/>
              <a:gd name="T1" fmla="*/ 0 h 360363"/>
              <a:gd name="T2" fmla="*/ 0 w 360362"/>
              <a:gd name="T3" fmla="*/ 137646 h 360363"/>
              <a:gd name="T4" fmla="*/ 68823 w 360362"/>
              <a:gd name="T5" fmla="*/ 360362 h 360363"/>
              <a:gd name="T6" fmla="*/ 291539 w 360362"/>
              <a:gd name="T7" fmla="*/ 360362 h 360363"/>
              <a:gd name="T8" fmla="*/ 360362 w 360362"/>
              <a:gd name="T9" fmla="*/ 137646 h 360363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11359 w 360362"/>
              <a:gd name="T16" fmla="*/ 137647 h 360363"/>
              <a:gd name="T17" fmla="*/ 249003 w 360362"/>
              <a:gd name="T18" fmla="*/ 275291 h 360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362" h="360363">
                <a:moveTo>
                  <a:pt x="0" y="137646"/>
                </a:moveTo>
                <a:lnTo>
                  <a:pt x="137647" y="137647"/>
                </a:lnTo>
                <a:lnTo>
                  <a:pt x="180181" y="0"/>
                </a:lnTo>
                <a:lnTo>
                  <a:pt x="222715" y="137647"/>
                </a:lnTo>
                <a:lnTo>
                  <a:pt x="360362" y="137646"/>
                </a:lnTo>
                <a:lnTo>
                  <a:pt x="249003" y="222715"/>
                </a:lnTo>
                <a:lnTo>
                  <a:pt x="291539" y="360362"/>
                </a:lnTo>
                <a:lnTo>
                  <a:pt x="180181" y="275291"/>
                </a:lnTo>
                <a:lnTo>
                  <a:pt x="68823" y="360362"/>
                </a:lnTo>
                <a:lnTo>
                  <a:pt x="111359" y="22271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838200" y="2890391"/>
            <a:ext cx="754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1.Recite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paragraphs.</a:t>
            </a:r>
          </a:p>
          <a:p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2.Preview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paragraphs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2484438" y="1435101"/>
            <a:ext cx="3960812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73731" name="AutoShape 8" descr="u=13984061,3132739133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sp>
        <p:nvSpPr>
          <p:cNvPr id="73732" name="Rectangle 12"/>
          <p:cNvSpPr>
            <a:spLocks noChangeArrowheads="1"/>
          </p:cNvSpPr>
          <p:nvPr/>
        </p:nvSpPr>
        <p:spPr bwMode="auto">
          <a:xfrm>
            <a:off x="4067175" y="1052513"/>
            <a:ext cx="4787900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8355" lvl="1" indent="-62865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 you know him?</a:t>
            </a:r>
          </a:p>
          <a:p>
            <a:pPr marL="808355" lvl="1" indent="-628650" algn="l">
              <a:spcBef>
                <a:spcPct val="20000"/>
              </a:spcBef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808355" lvl="1" indent="-62865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What’s his job?</a:t>
            </a:r>
          </a:p>
          <a:p>
            <a:pPr marL="808355" lvl="1" indent="-628650" algn="l">
              <a:spcBef>
                <a:spcPct val="20000"/>
              </a:spcBef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808355" lvl="1" indent="-62865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Has he been to the moon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95245" name="Picture 13" descr="20031015104020_326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28775"/>
            <a:ext cx="3313113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 Box 14"/>
          <p:cNvSpPr txBox="1">
            <a:spLocks noChangeArrowheads="1"/>
          </p:cNvSpPr>
          <p:nvPr/>
        </p:nvSpPr>
        <p:spPr bwMode="auto">
          <a:xfrm>
            <a:off x="4140200" y="1628775"/>
            <a:ext cx="47529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Yes. He is called Yang Liwei.</a:t>
            </a:r>
          </a:p>
        </p:txBody>
      </p:sp>
      <p:sp>
        <p:nvSpPr>
          <p:cNvPr id="73735" name="Text Box 15"/>
          <p:cNvSpPr txBox="1">
            <a:spLocks noChangeArrowheads="1"/>
          </p:cNvSpPr>
          <p:nvPr/>
        </p:nvSpPr>
        <p:spPr bwMode="auto">
          <a:xfrm>
            <a:off x="4284663" y="285273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He is an astronaut.</a:t>
            </a:r>
          </a:p>
        </p:txBody>
      </p:sp>
      <p:sp>
        <p:nvSpPr>
          <p:cNvPr id="73736" name="Text Box 16"/>
          <p:cNvSpPr txBox="1">
            <a:spLocks noChangeArrowheads="1"/>
          </p:cNvSpPr>
          <p:nvPr/>
        </p:nvSpPr>
        <p:spPr bwMode="auto">
          <a:xfrm>
            <a:off x="4356100" y="40767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No, he hasn’t.</a:t>
            </a:r>
          </a:p>
        </p:txBody>
      </p:sp>
      <p:sp>
        <p:nvSpPr>
          <p:cNvPr id="73737" name="Text Box 17"/>
          <p:cNvSpPr txBox="1">
            <a:spLocks noChangeArrowheads="1"/>
          </p:cNvSpPr>
          <p:nvPr/>
        </p:nvSpPr>
        <p:spPr bwMode="auto">
          <a:xfrm>
            <a:off x="539750" y="5157788"/>
            <a:ext cx="8154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99"/>
                </a:solidFill>
                <a:latin typeface="Comic Sans MS" panose="030F0702030302020204" pitchFamily="66" charset="0"/>
              </a:rPr>
              <a:t>He is the first man to go into space in China.</a:t>
            </a:r>
          </a:p>
        </p:txBody>
      </p:sp>
      <p:sp>
        <p:nvSpPr>
          <p:cNvPr id="73738" name="Text Box 18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5" grpId="0"/>
      <p:bldP spid="73736" grpId="0"/>
      <p:bldP spid="737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5" descr="翟志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341438"/>
            <a:ext cx="27987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6"/>
          <p:cNvSpPr>
            <a:spLocks noChangeArrowheads="1"/>
          </p:cNvSpPr>
          <p:nvPr/>
        </p:nvSpPr>
        <p:spPr bwMode="auto">
          <a:xfrm>
            <a:off x="4067175" y="1052513"/>
            <a:ext cx="47879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8355" lvl="1" indent="-628650" algn="l"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Do you know him?</a:t>
            </a:r>
          </a:p>
          <a:p>
            <a:pPr marL="808355" lvl="1" indent="-628650" algn="l">
              <a:spcBef>
                <a:spcPct val="20000"/>
              </a:spcBef>
            </a:pP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808355" lvl="1" indent="-628650" algn="l"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What’s his job?</a:t>
            </a:r>
          </a:p>
          <a:p>
            <a:pPr marL="808355" lvl="1" indent="-628650" algn="l">
              <a:spcBef>
                <a:spcPct val="20000"/>
              </a:spcBef>
            </a:pP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808355" lvl="1" indent="-628650" algn="l"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Has he been to the moon?</a:t>
            </a:r>
          </a:p>
          <a:p>
            <a:pPr marL="808355" lvl="1" indent="-628650" algn="l">
              <a:spcBef>
                <a:spcPct val="20000"/>
              </a:spcBef>
            </a:pP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808355" lvl="1" indent="-628650" algn="l">
              <a:spcBef>
                <a:spcPct val="20000"/>
              </a:spcBef>
            </a:pP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4756" name="Text Box 7"/>
          <p:cNvSpPr txBox="1">
            <a:spLocks noChangeArrowheads="1"/>
          </p:cNvSpPr>
          <p:nvPr/>
        </p:nvSpPr>
        <p:spPr bwMode="auto">
          <a:xfrm>
            <a:off x="4140200" y="1628775"/>
            <a:ext cx="5761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Yes. He is called Zhai Zhigang.</a:t>
            </a:r>
          </a:p>
        </p:txBody>
      </p:sp>
      <p:sp>
        <p:nvSpPr>
          <p:cNvPr id="74757" name="Text Box 8"/>
          <p:cNvSpPr txBox="1">
            <a:spLocks noChangeArrowheads="1"/>
          </p:cNvSpPr>
          <p:nvPr/>
        </p:nvSpPr>
        <p:spPr bwMode="auto">
          <a:xfrm>
            <a:off x="4284663" y="285273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He is an astronaut, too.</a:t>
            </a:r>
          </a:p>
        </p:txBody>
      </p:sp>
      <p:sp>
        <p:nvSpPr>
          <p:cNvPr id="74758" name="Text Box 9"/>
          <p:cNvSpPr txBox="1">
            <a:spLocks noChangeArrowheads="1"/>
          </p:cNvSpPr>
          <p:nvPr/>
        </p:nvSpPr>
        <p:spPr bwMode="auto">
          <a:xfrm>
            <a:off x="4356100" y="40767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Yes, he has.</a:t>
            </a:r>
          </a:p>
        </p:txBody>
      </p:sp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539750" y="5157788"/>
            <a:ext cx="8151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99"/>
                </a:solidFill>
                <a:latin typeface="Comic Sans MS" panose="030F0702030302020204" pitchFamily="66" charset="0"/>
              </a:rPr>
              <a:t>He is the first man to walk in space in China.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404813"/>
            <a:ext cx="7772400" cy="158432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/>
              <a:t>Do you know who is the first man to walk on the moon?</a:t>
            </a: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684213" y="4618831"/>
            <a:ext cx="33845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SzPct val="90000"/>
              <a:buFont typeface="Wingdings" panose="05000000000000000000" pitchFamily="2" charset="2"/>
              <a:buNone/>
            </a:pPr>
            <a:r>
              <a:rPr kumimoji="1"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Neil Armstrong.</a:t>
            </a:r>
          </a:p>
        </p:txBody>
      </p:sp>
      <p:pic>
        <p:nvPicPr>
          <p:cNvPr id="86022" name="Picture 6" descr="neil armstro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3186113"/>
            <a:ext cx="309403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709613" y="2590800"/>
            <a:ext cx="37449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99"/>
                </a:solidFill>
              </a:rPr>
              <a:t>Read the article quickly and find the answer.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200px-Armstr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2879725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3" descr="20061030153922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716338"/>
            <a:ext cx="287972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Picture 4" descr="200610301539075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60350"/>
            <a:ext cx="309721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203575" y="2852738"/>
            <a:ext cx="2376488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Neil Armstrong</a:t>
            </a:r>
          </a:p>
        </p:txBody>
      </p:sp>
      <p:pic>
        <p:nvPicPr>
          <p:cNvPr id="87046" name="Picture 6" descr="Neil Armstrong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3573463"/>
            <a:ext cx="3057525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2195513" y="0"/>
            <a:ext cx="449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New words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900113" y="620713"/>
            <a:ext cx="2879725" cy="604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pilot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飞行员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 err="1">
                <a:latin typeface="Times New Roman" panose="02020603050405020304" pitchFamily="18" charset="0"/>
              </a:rPr>
              <a:t>licence</a:t>
            </a:r>
            <a:r>
              <a:rPr lang="en-US" altLang="zh-CN" sz="2400" b="1" dirty="0">
                <a:latin typeface="Times New Roman" panose="02020603050405020304" pitchFamily="18" charset="0"/>
              </a:rPr>
              <a:t>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执照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navy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海军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serve 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服役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test  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测试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aircraft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飞机 航空器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astronaut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宇航员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spacecraft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宇宙飞船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spin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快速旋转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control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控制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order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命令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cut… short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缩短</a:t>
            </a: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5076825" y="549275"/>
            <a:ext cx="2879725" cy="604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Pacific 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太平洋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ocean     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海洋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land                 </a:t>
            </a:r>
            <a:r>
              <a:rPr lang="zh-CN" altLang="en-US" sz="2400" b="1">
                <a:latin typeface="Times New Roman" panose="02020603050405020304" pitchFamily="18" charset="0"/>
              </a:rPr>
              <a:t>着陆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step 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400" b="1">
                <a:latin typeface="Times New Roman" panose="02020603050405020304" pitchFamily="18" charset="0"/>
              </a:rPr>
              <a:t>    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一步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mankind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人类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giant              </a:t>
            </a:r>
            <a:r>
              <a:rPr lang="zh-CN" altLang="en-US" sz="2400" b="1">
                <a:latin typeface="Times New Roman" panose="02020603050405020304" pitchFamily="18" charset="0"/>
              </a:rPr>
              <a:t>巨大的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leap        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跳跃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step  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走，跨步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surface   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表面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further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更多的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citizen  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公民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pride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自豪，骄傲</a:t>
            </a:r>
          </a:p>
        </p:txBody>
      </p:sp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78486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Simon has read the article about Neil Armstrong, but he does not know some of the words. Help him find out the meanings of the words. Circle the correct letters.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4213" y="3500438"/>
            <a:ext cx="7634287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 A </a:t>
            </a:r>
            <a:r>
              <a:rPr lang="en-US" altLang="zh-CN" sz="3600" b="1" i="1" dirty="0" err="1">
                <a:latin typeface="Times New Roman" panose="02020603050405020304" pitchFamily="18" charset="0"/>
              </a:rPr>
              <a:t>licence</a:t>
            </a:r>
            <a:r>
              <a:rPr lang="en-US" altLang="zh-CN" sz="3600" b="1" dirty="0">
                <a:latin typeface="Times New Roman" panose="02020603050405020304" pitchFamily="18" charset="0"/>
              </a:rPr>
              <a:t> is ______.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 some money      b a type of power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 a piece of paper that shows you are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allowed to do something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708400" y="3644900"/>
            <a:ext cx="86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137525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 An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astronaut</a:t>
            </a:r>
            <a:r>
              <a:rPr lang="en-US" altLang="zh-CN" sz="3600" b="1" dirty="0">
                <a:latin typeface="Times New Roman" panose="02020603050405020304" pitchFamily="18" charset="0"/>
              </a:rPr>
              <a:t> ________.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 draws maps        b travels to space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 travels to different countries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 Something that is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spinning </a:t>
            </a:r>
            <a:r>
              <a:rPr lang="en-US" altLang="zh-CN" sz="3600" b="1" dirty="0">
                <a:latin typeface="Times New Roman" panose="02020603050405020304" pitchFamily="18" charset="0"/>
              </a:rPr>
              <a:t>is ______.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 turning round and round quickly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 going very slowly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 making a lot of noise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140200" y="692150"/>
            <a:ext cx="1079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092950" y="2636838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/>
      <p:bldP spid="798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13752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 A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leap </a:t>
            </a:r>
            <a:r>
              <a:rPr lang="en-US" altLang="zh-CN" sz="3600" b="1" dirty="0">
                <a:latin typeface="Times New Roman" panose="02020603050405020304" pitchFamily="18" charset="0"/>
              </a:rPr>
              <a:t>is ______.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a</a:t>
            </a:r>
            <a:r>
              <a:rPr lang="en-US" altLang="zh-CN" sz="3600" b="1" dirty="0">
                <a:latin typeface="Times New Roman" panose="02020603050405020304" pitchFamily="18" charset="0"/>
              </a:rPr>
              <a:t> new place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 a long or high jump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 a walk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 A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surface</a:t>
            </a:r>
            <a:r>
              <a:rPr lang="en-US" altLang="zh-CN" sz="3600" b="1" dirty="0">
                <a:latin typeface="Times New Roman" panose="02020603050405020304" pitchFamily="18" charset="0"/>
              </a:rPr>
              <a:t> is _______.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 the inside of something              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 the bottom of something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 the outside or top part of something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132138" y="4048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779838" y="3068638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91141" name="Picture 5" descr="spacecraft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549275"/>
            <a:ext cx="3297238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563938" y="5734050"/>
            <a:ext cx="3132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pl. spacecraft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940425" y="6491288"/>
            <a:ext cx="261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/>
      <p:bldP spid="80900" grpId="0"/>
      <p:bldP spid="8090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全屏显示(4:3)</PresentationFormat>
  <Paragraphs>185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55B4F5E3C21F4EC2987C34925F06A20E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