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B9AB1D3-CCE0-4C87-82E9-390C0625D84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E5650BA-87BF-4B36-83D2-24689B52E52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690A050-2322-432E-B45C-8E3483DB11A4}" type="slidenum">
              <a:rPr lang="en-US" altLang="zh-CN" sz="1100"/>
              <a:t>3</a:t>
            </a:fld>
            <a:endParaRPr lang="en-US" altLang="zh-CN" sz="110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5B669B6-D788-40E3-8457-2E84262CDCAC}" type="slidenum">
              <a:rPr lang="en-US" altLang="zh-CN" sz="1100"/>
              <a:t>4</a:t>
            </a:fld>
            <a:endParaRPr lang="en-US" altLang="zh-CN" sz="110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D6EE1E0-5D91-41A3-AA1B-0F7EA6B5C147}" type="slidenum">
              <a:rPr lang="en-US" altLang="zh-CN" sz="1100"/>
              <a:t>5</a:t>
            </a:fld>
            <a:endParaRPr lang="en-US" altLang="zh-CN" sz="1100"/>
          </a:p>
        </p:txBody>
      </p:sp>
      <p:sp>
        <p:nvSpPr>
          <p:cNvPr id="1945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7FBD6E1-E7AB-4F3B-8246-482CA523164B}" type="slidenum">
              <a:rPr lang="en-US" altLang="zh-CN" sz="1100"/>
              <a:t>6</a:t>
            </a:fld>
            <a:endParaRPr lang="en-US" altLang="zh-CN" sz="1100"/>
          </a:p>
        </p:txBody>
      </p:sp>
      <p:sp>
        <p:nvSpPr>
          <p:cNvPr id="2048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8205B2B-4613-4C8B-BEF8-9B6CA684C521}" type="slidenum">
              <a:rPr lang="en-US" altLang="zh-CN" sz="1100"/>
              <a:t>9</a:t>
            </a:fld>
            <a:endParaRPr lang="en-US" altLang="zh-CN" sz="1100"/>
          </a:p>
        </p:txBody>
      </p:sp>
      <p:sp>
        <p:nvSpPr>
          <p:cNvPr id="2150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749675" y="7759700"/>
            <a:ext cx="2868613" cy="4079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E397DD1-7DA9-4DBF-85D3-498C0692277B}" type="slidenum">
              <a:rPr lang="en-US" altLang="zh-CN" sz="1100"/>
              <a:t>10</a:t>
            </a:fld>
            <a:endParaRPr lang="en-US" altLang="zh-CN" sz="1100"/>
          </a:p>
        </p:txBody>
      </p:sp>
      <p:sp>
        <p:nvSpPr>
          <p:cNvPr id="2253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390" tIns="42195" rIns="84390" bIns="42195" numCol="1" anchor="t" anchorCtr="0" compatLnSpc="1"/>
          <a:lstStyle/>
          <a:p>
            <a:pPr>
              <a:spcBef>
                <a:spcPct val="0"/>
              </a:spcBef>
            </a:pPr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0DC3A-90EA-4FC2-BD8F-E89763F7ABF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72A7-0605-4E85-A675-FE298FF725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A197C-401F-4A63-B43D-A08EFF5936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A2B35-86D8-4243-B5AB-A85667AB0B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A6C7-1E61-4FBD-9995-F5DC3B7502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7BCEC-F85C-4A46-AD12-DB4B1B6897B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E981A-1570-413B-8E87-94C155D650C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D53A-7482-4147-B067-8473D063918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80656-F04F-4906-856F-372D101EE9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7B05-F0A2-4B2F-A714-D2F43D4AF2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B2E8D93D-CBAA-4EBE-887C-322C04C99C6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33600"/>
            <a:ext cx="9144000" cy="92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7.1  </a:t>
            </a:r>
            <a:r>
              <a:rPr lang="zh-CN" altLang="en-US" sz="5400" b="1" dirty="0" smtClean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等</a:t>
            </a:r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式的基本性质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55626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WordArt 4"/>
          <p:cNvSpPr>
            <a:spLocks noTextEdit="1"/>
          </p:cNvSpPr>
          <p:nvPr/>
        </p:nvSpPr>
        <p:spPr bwMode="auto">
          <a:xfrm>
            <a:off x="323850" y="908050"/>
            <a:ext cx="2066925" cy="7350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sz="36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2" name="Text Box 5"/>
          <p:cNvSpPr txBox="1">
            <a:spLocks noChangeArrowheads="1"/>
          </p:cNvSpPr>
          <p:nvPr/>
        </p:nvSpPr>
        <p:spPr bwMode="auto">
          <a:xfrm>
            <a:off x="395288" y="1773238"/>
            <a:ext cx="82089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宋体" panose="02010600030101010101" pitchFamily="2" charset="-122"/>
              </a:rPr>
              <a:t>1   </a:t>
            </a:r>
            <a:r>
              <a:rPr lang="zh-CN" altLang="en-US" sz="2400">
                <a:latin typeface="宋体" panose="02010600030101010101" pitchFamily="2" charset="-122"/>
              </a:rPr>
              <a:t>回答下列问题：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宋体" panose="02010600030101010101" pitchFamily="2" charset="-122"/>
              </a:rPr>
              <a:t>（</a:t>
            </a:r>
            <a:r>
              <a:rPr lang="en-US" altLang="zh-CN" sz="2400">
                <a:latin typeface="宋体" panose="02010600030101010101" pitchFamily="2" charset="-122"/>
              </a:rPr>
              <a:t>1</a:t>
            </a:r>
            <a:r>
              <a:rPr lang="zh-CN" altLang="en-US" sz="2400">
                <a:latin typeface="宋体" panose="02010600030101010101" pitchFamily="2" charset="-122"/>
              </a:rPr>
              <a:t>）由等式</a:t>
            </a:r>
            <a:r>
              <a:rPr lang="en-US" altLang="zh-CN" sz="2400">
                <a:latin typeface="EU-BX"/>
                <a:ea typeface="EU-BX"/>
                <a:cs typeface="EU-BX"/>
              </a:rPr>
              <a:t>x+5=y+5</a:t>
            </a:r>
            <a:r>
              <a:rPr lang="zh-CN" altLang="en-US" sz="2400">
                <a:latin typeface="宋体" panose="02010600030101010101" pitchFamily="2" charset="-122"/>
              </a:rPr>
              <a:t>能不能得到等式</a:t>
            </a:r>
            <a:r>
              <a:rPr lang="en-US" altLang="zh-CN" sz="2400"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latin typeface="宋体" panose="02010600030101010101" pitchFamily="2" charset="-122"/>
              </a:rPr>
              <a:t>=</a:t>
            </a:r>
            <a:r>
              <a:rPr lang="en-US" altLang="zh-CN" sz="2400">
                <a:latin typeface="EU-BX"/>
                <a:ea typeface="EU-BX"/>
                <a:cs typeface="EU-BX"/>
              </a:rPr>
              <a:t>y</a:t>
            </a:r>
            <a:r>
              <a:rPr lang="zh-CN" altLang="en-US" sz="2400">
                <a:latin typeface="宋体" panose="02010600030101010101" pitchFamily="2" charset="-122"/>
              </a:rPr>
              <a:t>？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latin typeface="宋体" panose="02010600030101010101" pitchFamily="2" charset="-122"/>
              </a:rPr>
              <a:t>（</a:t>
            </a:r>
            <a:r>
              <a:rPr lang="en-US" altLang="zh-CN" sz="2400">
                <a:latin typeface="宋体" panose="02010600030101010101" pitchFamily="2" charset="-122"/>
              </a:rPr>
              <a:t>2</a:t>
            </a:r>
            <a:r>
              <a:rPr lang="zh-CN" altLang="en-US" sz="2400">
                <a:latin typeface="宋体" panose="02010600030101010101" pitchFamily="2" charset="-122"/>
              </a:rPr>
              <a:t>）由等式</a:t>
            </a:r>
            <a:r>
              <a:rPr lang="en-US" altLang="zh-CN" sz="2400">
                <a:latin typeface="宋体" panose="02010600030101010101" pitchFamily="2" charset="-122"/>
              </a:rPr>
              <a:t>-2</a:t>
            </a:r>
            <a:r>
              <a:rPr lang="en-US" altLang="zh-CN" sz="2400"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latin typeface="宋体" panose="02010600030101010101" pitchFamily="2" charset="-122"/>
              </a:rPr>
              <a:t>=-2</a:t>
            </a:r>
            <a:r>
              <a:rPr lang="en-US" altLang="zh-CN" sz="2400">
                <a:latin typeface="EU-BX"/>
                <a:ea typeface="EU-BX"/>
                <a:cs typeface="EU-BX"/>
              </a:rPr>
              <a:t>y</a:t>
            </a:r>
            <a:r>
              <a:rPr lang="zh-CN" altLang="en-US" sz="2400">
                <a:latin typeface="宋体" panose="02010600030101010101" pitchFamily="2" charset="-122"/>
              </a:rPr>
              <a:t>能不能得到等式</a:t>
            </a:r>
            <a:r>
              <a:rPr lang="en-US" altLang="zh-CN" sz="2400"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latin typeface="宋体" panose="02010600030101010101" pitchFamily="2" charset="-122"/>
              </a:rPr>
              <a:t>=</a:t>
            </a:r>
            <a:r>
              <a:rPr lang="en-US" altLang="zh-CN" sz="2400">
                <a:latin typeface="EU-BX"/>
                <a:ea typeface="EU-BX"/>
                <a:cs typeface="EU-BX"/>
              </a:rPr>
              <a:t>y</a:t>
            </a:r>
            <a:r>
              <a:rPr lang="zh-CN" altLang="en-US" sz="2400">
                <a:latin typeface="宋体" panose="02010600030101010101" pitchFamily="2" charset="-122"/>
              </a:rPr>
              <a:t>？</a:t>
            </a:r>
            <a:endParaRPr lang="zh-CN" altLang="en-US" sz="2400"/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323850" y="3429000"/>
            <a:ext cx="842486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lain" startAt="2"/>
            </a:pPr>
            <a:r>
              <a:rPr lang="zh-CN" altLang="en-US" sz="2400">
                <a:sym typeface="Wingdings" panose="05000000000000000000" pitchFamily="2" charset="2"/>
              </a:rPr>
              <a:t>在下列括号内填上适当的数或整式，使等式仍然成立：</a:t>
            </a:r>
          </a:p>
          <a:p>
            <a:pPr eaLnBrk="1" hangingPunct="1">
              <a:spcBef>
                <a:spcPct val="50000"/>
              </a:spcBef>
              <a:buFontTx/>
              <a:buAutoNum type="arabicPlain" startAt="2"/>
            </a:pPr>
            <a:endParaRPr lang="en-US" altLang="zh-CN">
              <a:sym typeface="Wingdings" panose="05000000000000000000" pitchFamily="2" charset="2"/>
            </a:endParaRPr>
          </a:p>
        </p:txBody>
      </p:sp>
      <p:grpSp>
        <p:nvGrpSpPr>
          <p:cNvPr id="2054" name="Group 9"/>
          <p:cNvGrpSpPr/>
          <p:nvPr/>
        </p:nvGrpSpPr>
        <p:grpSpPr bwMode="auto">
          <a:xfrm>
            <a:off x="755650" y="4005263"/>
            <a:ext cx="6264275" cy="2160587"/>
            <a:chOff x="476" y="2387"/>
            <a:chExt cx="3946" cy="1361"/>
          </a:xfrm>
        </p:grpSpPr>
        <p:sp>
          <p:nvSpPr>
            <p:cNvPr id="2062" name="Text Box 7"/>
            <p:cNvSpPr txBox="1">
              <a:spLocks noChangeArrowheads="1"/>
            </p:cNvSpPr>
            <p:nvPr/>
          </p:nvSpPr>
          <p:spPr bwMode="auto">
            <a:xfrm>
              <a:off x="476" y="2387"/>
              <a:ext cx="3946" cy="1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ym typeface="Wingdings" panose="05000000000000000000" pitchFamily="2" charset="2"/>
                </a:rPr>
                <a:t>(1</a:t>
              </a:r>
              <a:r>
                <a:rPr lang="zh-CN" altLang="en-US" sz="2400">
                  <a:sym typeface="Wingdings" panose="05000000000000000000" pitchFamily="2" charset="2"/>
                </a:rPr>
                <a:t>）如果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x</a:t>
              </a:r>
              <a:r>
                <a:rPr lang="en-US" altLang="zh-CN" sz="2400">
                  <a:sym typeface="Wingdings" panose="05000000000000000000" pitchFamily="2" charset="2"/>
                </a:rPr>
                <a:t>+3=10</a:t>
              </a:r>
              <a:r>
                <a:rPr lang="zh-CN" altLang="en-US" sz="2400">
                  <a:sym typeface="Wingdings" panose="05000000000000000000" pitchFamily="2" charset="2"/>
                </a:rPr>
                <a:t>，那么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x</a:t>
              </a:r>
              <a:r>
                <a:rPr lang="en-US" altLang="zh-CN" sz="2400">
                  <a:sym typeface="Wingdings" panose="05000000000000000000" pitchFamily="2" charset="2"/>
                </a:rPr>
                <a:t>=10-(   )</a:t>
              </a:r>
              <a:r>
                <a:rPr lang="zh-CN" altLang="en-US" sz="2400">
                  <a:sym typeface="Wingdings" panose="05000000000000000000" pitchFamily="2" charset="2"/>
                </a:rPr>
                <a:t>．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ym typeface="Wingdings" panose="05000000000000000000" pitchFamily="2" charset="2"/>
                </a:rPr>
                <a:t>(2)</a:t>
              </a:r>
              <a:r>
                <a:rPr lang="zh-CN" altLang="en-US" sz="2400">
                  <a:sym typeface="Wingdings" panose="05000000000000000000" pitchFamily="2" charset="2"/>
                </a:rPr>
                <a:t>如果</a:t>
              </a:r>
              <a:r>
                <a:rPr lang="en-US" altLang="zh-CN" sz="2400">
                  <a:sym typeface="Wingdings" panose="05000000000000000000" pitchFamily="2" charset="2"/>
                </a:rPr>
                <a:t>2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x</a:t>
              </a:r>
              <a:r>
                <a:rPr lang="en-US" altLang="zh-CN" sz="2400">
                  <a:sym typeface="Wingdings" panose="05000000000000000000" pitchFamily="2" charset="2"/>
                </a:rPr>
                <a:t>-7=15</a:t>
              </a:r>
              <a:r>
                <a:rPr lang="zh-CN" altLang="en-US" sz="2400">
                  <a:sym typeface="Wingdings" panose="05000000000000000000" pitchFamily="2" charset="2"/>
                </a:rPr>
                <a:t>，那么</a:t>
              </a:r>
              <a:r>
                <a:rPr lang="en-US" altLang="zh-CN" sz="2400">
                  <a:sym typeface="Wingdings" panose="05000000000000000000" pitchFamily="2" charset="2"/>
                </a:rPr>
                <a:t>2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x</a:t>
              </a:r>
              <a:r>
                <a:rPr lang="en-US" altLang="zh-CN" sz="2400">
                  <a:sym typeface="Wingdings" panose="05000000000000000000" pitchFamily="2" charset="2"/>
                </a:rPr>
                <a:t>=15+(   )</a:t>
              </a:r>
              <a:r>
                <a:rPr lang="zh-CN" altLang="en-US" sz="2400">
                  <a:sym typeface="Wingdings" panose="05000000000000000000" pitchFamily="2" charset="2"/>
                </a:rPr>
                <a:t>．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ym typeface="Wingdings" panose="05000000000000000000" pitchFamily="2" charset="2"/>
                </a:rPr>
                <a:t>(3)</a:t>
              </a:r>
              <a:r>
                <a:rPr lang="zh-CN" altLang="en-US" sz="2400">
                  <a:sym typeface="Wingdings" panose="05000000000000000000" pitchFamily="2" charset="2"/>
                </a:rPr>
                <a:t>如果</a:t>
              </a:r>
              <a:r>
                <a:rPr lang="en-US" altLang="zh-CN" sz="2400">
                  <a:sym typeface="Wingdings" panose="05000000000000000000" pitchFamily="2" charset="2"/>
                </a:rPr>
                <a:t>4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a</a:t>
              </a:r>
              <a:r>
                <a:rPr lang="en-US" altLang="zh-CN" sz="2400">
                  <a:sym typeface="Wingdings" panose="05000000000000000000" pitchFamily="2" charset="2"/>
                </a:rPr>
                <a:t>=-12,</a:t>
              </a:r>
              <a:r>
                <a:rPr lang="zh-CN" altLang="en-US" sz="2400">
                  <a:sym typeface="Wingdings" panose="05000000000000000000" pitchFamily="2" charset="2"/>
                </a:rPr>
                <a:t>那么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a</a:t>
              </a:r>
              <a:r>
                <a:rPr lang="en-US" altLang="zh-CN" sz="2400">
                  <a:sym typeface="Wingdings" panose="05000000000000000000" pitchFamily="2" charset="2"/>
                </a:rPr>
                <a:t>=(     )</a:t>
              </a:r>
              <a:r>
                <a:rPr lang="zh-CN" altLang="en-US" sz="2400">
                  <a:sym typeface="Wingdings" panose="05000000000000000000" pitchFamily="2" charset="2"/>
                </a:rPr>
                <a:t>．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ym typeface="Wingdings" panose="05000000000000000000" pitchFamily="2" charset="2"/>
                </a:rPr>
                <a:t>(4)</a:t>
              </a:r>
              <a:r>
                <a:rPr lang="zh-CN" altLang="en-US" sz="2400">
                  <a:sym typeface="Wingdings" panose="05000000000000000000" pitchFamily="2" charset="2"/>
                </a:rPr>
                <a:t>如果                 </a:t>
              </a:r>
              <a:r>
                <a:rPr lang="en-US" altLang="zh-CN" sz="2400">
                  <a:sym typeface="Wingdings" panose="05000000000000000000" pitchFamily="2" charset="2"/>
                </a:rPr>
                <a:t>,</a:t>
              </a:r>
              <a:r>
                <a:rPr lang="zh-CN" altLang="en-US" sz="2400">
                  <a:sym typeface="Wingdings" panose="05000000000000000000" pitchFamily="2" charset="2"/>
                </a:rPr>
                <a:t>那么</a:t>
              </a:r>
              <a:r>
                <a:rPr lang="en-US" altLang="zh-CN" sz="2400">
                  <a:sym typeface="Wingdings" panose="05000000000000000000" pitchFamily="2" charset="2"/>
                </a:rPr>
                <a:t>2</a:t>
              </a:r>
              <a:r>
                <a:rPr lang="en-US" altLang="zh-CN" sz="2400">
                  <a:latin typeface="EU-BX"/>
                  <a:ea typeface="EU-BX"/>
                  <a:cs typeface="EU-BX"/>
                  <a:sym typeface="Wingdings" panose="05000000000000000000" pitchFamily="2" charset="2"/>
                </a:rPr>
                <a:t>y</a:t>
              </a:r>
              <a:r>
                <a:rPr lang="en-US" altLang="zh-CN" sz="2400">
                  <a:sym typeface="Wingdings" panose="05000000000000000000" pitchFamily="2" charset="2"/>
                </a:rPr>
                <a:t>=(   )</a:t>
              </a:r>
              <a:r>
                <a:rPr lang="zh-CN" altLang="en-US" sz="2400">
                  <a:sym typeface="Wingdings" panose="05000000000000000000" pitchFamily="2" charset="2"/>
                </a:rPr>
                <a:t>．</a:t>
              </a:r>
            </a:p>
          </p:txBody>
        </p:sp>
        <p:graphicFrame>
          <p:nvGraphicFramePr>
            <p:cNvPr id="2050" name="图片 3076" descr="image7"/>
            <p:cNvGraphicFramePr/>
            <p:nvPr/>
          </p:nvGraphicFramePr>
          <p:xfrm>
            <a:off x="1156" y="3339"/>
            <a:ext cx="862" cy="4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r:id="rId4" imgW="520700" imgH="393700" progId="">
                    <p:embed/>
                  </p:oleObj>
                </mc:Choice>
                <mc:Fallback>
                  <p:oleObj r:id="rId4" imgW="520700" imgH="393700" progId="">
                    <p:embed/>
                    <p:pic>
                      <p:nvPicPr>
                        <p:cNvPr id="0" name="图片 3076" descr="image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6" y="3339"/>
                          <a:ext cx="862" cy="4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153150" y="2320925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能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153150" y="2868613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能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932363" y="458152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7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787900" y="40052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3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851275" y="5084763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-3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500563" y="5661025"/>
            <a:ext cx="576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-1</a:t>
            </a:r>
          </a:p>
        </p:txBody>
      </p:sp>
      <p:pic>
        <p:nvPicPr>
          <p:cNvPr id="2061" name="Picture 4" descr="达标检测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39750" y="836613"/>
            <a:ext cx="251936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6" grpId="0"/>
      <p:bldP spid="11277" grpId="0"/>
      <p:bldP spid="112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392488" y="1039813"/>
            <a:ext cx="19097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  <a:sym typeface="Wingdings" panose="05000000000000000000" pitchFamily="2" charset="2"/>
              </a:rPr>
              <a:t>小  结</a:t>
            </a:r>
          </a:p>
        </p:txBody>
      </p:sp>
      <p:sp>
        <p:nvSpPr>
          <p:cNvPr id="15363" name="矩形 5"/>
          <p:cNvSpPr>
            <a:spLocks noChangeArrowheads="1"/>
          </p:cNvSpPr>
          <p:nvPr/>
        </p:nvSpPr>
        <p:spPr bwMode="auto">
          <a:xfrm>
            <a:off x="684213" y="3429000"/>
            <a:ext cx="792003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等式的基本性质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：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2400" dirty="0">
                <a:latin typeface="宋体" panose="02010600030101010101" pitchFamily="2" charset="-122"/>
              </a:rPr>
              <a:t>  </a:t>
            </a:r>
            <a:r>
              <a:rPr lang="zh-CN" altLang="en-US" sz="2400" dirty="0">
                <a:latin typeface="宋体" panose="02010600030101010101" pitchFamily="2" charset="-122"/>
              </a:rPr>
              <a:t>等式两边都乘（或除以）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同一个数</a:t>
            </a:r>
            <a:r>
              <a:rPr lang="zh-CN" altLang="en-US" sz="2400" dirty="0">
                <a:latin typeface="宋体" panose="02010600030101010101" pitchFamily="2" charset="-122"/>
              </a:rPr>
              <a:t>（除数不能为零），所得的结果仍是等式</a:t>
            </a:r>
            <a:r>
              <a:rPr lang="en-US" altLang="zh-CN" sz="2400" dirty="0">
                <a:latin typeface="宋体" panose="02010600030101010101" pitchFamily="2" charset="-122"/>
              </a:rPr>
              <a:t>.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  <p:sp>
        <p:nvSpPr>
          <p:cNvPr id="15364" name="矩形 6"/>
          <p:cNvSpPr>
            <a:spLocks noChangeArrowheads="1"/>
          </p:cNvSpPr>
          <p:nvPr/>
        </p:nvSpPr>
        <p:spPr bwMode="auto">
          <a:xfrm>
            <a:off x="611188" y="1844675"/>
            <a:ext cx="7848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</a:rPr>
              <a:t>等式的基本性质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：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2400" dirty="0">
                <a:latin typeface="宋体" panose="02010600030101010101" pitchFamily="2" charset="-122"/>
              </a:rPr>
              <a:t>  等式两边都加上（或减去）</a:t>
            </a:r>
            <a:r>
              <a:rPr lang="zh-CN" altLang="en-US" sz="2400" dirty="0">
                <a:solidFill>
                  <a:srgbClr val="0000FF"/>
                </a:solidFill>
                <a:latin typeface="宋体" panose="02010600030101010101" pitchFamily="2" charset="-122"/>
              </a:rPr>
              <a:t>同一个整式</a:t>
            </a:r>
            <a:r>
              <a:rPr lang="zh-CN" altLang="en-US" sz="2400" dirty="0">
                <a:solidFill>
                  <a:srgbClr val="070A73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2400" dirty="0">
                <a:latin typeface="宋体" panose="02010600030101010101" pitchFamily="2" charset="-122"/>
              </a:rPr>
              <a:t>所得的结果仍是等式</a:t>
            </a:r>
            <a:r>
              <a:rPr lang="en-US" altLang="zh-CN" sz="2400" dirty="0">
                <a:latin typeface="宋体" panose="02010600030101010101" pitchFamily="2" charset="-122"/>
              </a:rPr>
              <a:t>.</a:t>
            </a:r>
            <a:endParaRPr lang="zh-CN" altLang="en-US" sz="2400" dirty="0"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童趣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1143000"/>
            <a:ext cx="4062413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792163" y="3154363"/>
            <a:ext cx="75596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1.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能举出等式的例子，用语言叙述等式变形的两条性质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eaLnBrk="1" hangingPunct="1"/>
            <a:endParaRPr lang="en-US" altLang="zh-CN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2.</a:t>
            </a:r>
            <a:r>
              <a:rPr lang="zh-CN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会用等式的两条性质将等式变形；能用变形说明理由</a:t>
            </a:r>
            <a:r>
              <a:rPr lang="en-US" altLang="zh-CN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.</a:t>
            </a:r>
            <a:endParaRPr lang="zh-CN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23875" y="1701800"/>
            <a:ext cx="5616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ym typeface="Wingdings" panose="05000000000000000000" pitchFamily="2" charset="2"/>
              </a:rPr>
              <a:t>思考下列问题，并与同学交流</a:t>
            </a:r>
            <a:r>
              <a:rPr lang="en-US" altLang="zh-CN" sz="2400" dirty="0">
                <a:sym typeface="Wingdings" panose="05000000000000000000" pitchFamily="2" charset="2"/>
              </a:rPr>
              <a:t>.</a:t>
            </a:r>
            <a:endParaRPr lang="zh-CN" altLang="en-US" sz="2400" dirty="0">
              <a:sym typeface="Wingdings" panose="05000000000000000000" pitchFamily="2" charset="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2263" y="2316163"/>
            <a:ext cx="8497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ym typeface="Wingdings" panose="05000000000000000000" pitchFamily="2" charset="2"/>
              </a:rPr>
              <a:t>（</a:t>
            </a:r>
            <a:r>
              <a:rPr lang="en-US" altLang="zh-CN" sz="2400" dirty="0">
                <a:sym typeface="Wingdings" panose="05000000000000000000" pitchFamily="2" charset="2"/>
              </a:rPr>
              <a:t>1</a:t>
            </a:r>
            <a:r>
              <a:rPr lang="zh-CN" altLang="en-US" sz="2400" dirty="0">
                <a:sym typeface="Wingdings" panose="05000000000000000000" pitchFamily="2" charset="2"/>
              </a:rPr>
              <a:t>）小莹今年</a:t>
            </a:r>
            <a:r>
              <a:rPr lang="en-US" altLang="zh-CN" sz="2400" dirty="0">
                <a:latin typeface="EU-BX"/>
                <a:ea typeface="EU-BX"/>
                <a:cs typeface="EU-BX"/>
                <a:sym typeface="Wingdings" panose="05000000000000000000" pitchFamily="2" charset="2"/>
              </a:rPr>
              <a:t>a</a:t>
            </a:r>
            <a:r>
              <a:rPr lang="zh-CN" altLang="en-US" sz="2400" dirty="0">
                <a:sym typeface="Wingdings" panose="05000000000000000000" pitchFamily="2" charset="2"/>
              </a:rPr>
              <a:t>岁，小亮今年</a:t>
            </a:r>
            <a:r>
              <a:rPr lang="en-US" altLang="zh-CN" sz="2400" dirty="0">
                <a:latin typeface="EU-BX"/>
                <a:ea typeface="EU-BX"/>
                <a:cs typeface="EU-BX"/>
                <a:sym typeface="Wingdings" panose="05000000000000000000" pitchFamily="2" charset="2"/>
              </a:rPr>
              <a:t>b</a:t>
            </a:r>
            <a:r>
              <a:rPr lang="zh-CN" altLang="en-US" sz="2400" dirty="0">
                <a:sym typeface="Wingdings" panose="05000000000000000000" pitchFamily="2" charset="2"/>
              </a:rPr>
              <a:t>岁，再过</a:t>
            </a:r>
            <a:r>
              <a:rPr lang="en-US" altLang="zh-CN" sz="2400" dirty="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 dirty="0">
                <a:sym typeface="Wingdings" panose="05000000000000000000" pitchFamily="2" charset="2"/>
              </a:rPr>
              <a:t>年他们分别是多少岁？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3573463"/>
            <a:ext cx="84978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ym typeface="Wingdings" panose="05000000000000000000" pitchFamily="2" charset="2"/>
              </a:rPr>
              <a:t>（</a:t>
            </a:r>
            <a:r>
              <a:rPr lang="en-US" altLang="zh-CN" sz="2400">
                <a:sym typeface="Wingdings" panose="05000000000000000000" pitchFamily="2" charset="2"/>
              </a:rPr>
              <a:t>2</a:t>
            </a:r>
            <a:r>
              <a:rPr lang="zh-CN" altLang="en-US" sz="2400">
                <a:sym typeface="Wingdings" panose="05000000000000000000" pitchFamily="2" charset="2"/>
              </a:rPr>
              <a:t>）如果小莹和小亮同岁，（即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a=b</a:t>
            </a:r>
            <a:r>
              <a:rPr lang="zh-CN" altLang="en-US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）</a:t>
            </a:r>
            <a:r>
              <a:rPr lang="zh-CN" altLang="en-US" sz="2400">
                <a:sym typeface="Wingdings" panose="05000000000000000000" pitchFamily="2" charset="2"/>
              </a:rPr>
              <a:t>，那么再过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年他们的岁数还相同吗？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年前呢？为什么？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827088" y="4508500"/>
            <a:ext cx="64087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EE3EF2"/>
                </a:solidFill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611188" y="5168900"/>
            <a:ext cx="77755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070A73"/>
                </a:solidFill>
                <a:sym typeface="Wingdings" panose="05000000000000000000" pitchFamily="2" charset="2"/>
              </a:rPr>
              <a:t> 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971550" y="2924175"/>
            <a:ext cx="43227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答：小莹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en-US" altLang="zh-CN" sz="2400">
                <a:solidFill>
                  <a:srgbClr val="0000FF"/>
                </a:solidFill>
                <a:latin typeface="EU-BX"/>
                <a:ea typeface="EU-BX"/>
                <a:cs typeface="EU-BX"/>
                <a:sym typeface="Wingdings" panose="05000000000000000000" pitchFamily="2" charset="2"/>
              </a:rPr>
              <a:t>a+c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岁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;</a:t>
            </a: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小亮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en-US" altLang="zh-CN" sz="2400">
                <a:solidFill>
                  <a:srgbClr val="0000FF"/>
                </a:solidFill>
                <a:latin typeface="EU-BX"/>
                <a:ea typeface="EU-BX"/>
                <a:cs typeface="EU-BX"/>
                <a:sym typeface="Wingdings" panose="05000000000000000000" pitchFamily="2" charset="2"/>
              </a:rPr>
              <a:t>b+c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lang="zh-CN" altLang="en-US" sz="2400">
                <a:solidFill>
                  <a:srgbClr val="0000FF"/>
                </a:solidFill>
                <a:sym typeface="Wingdings" panose="05000000000000000000" pitchFamily="2" charset="2"/>
              </a:rPr>
              <a:t>岁</a:t>
            </a:r>
            <a:r>
              <a:rPr lang="en-US" altLang="zh-CN" sz="2400">
                <a:solidFill>
                  <a:srgbClr val="0000FF"/>
                </a:solidFill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4044950" y="4772025"/>
            <a:ext cx="4703763" cy="1730375"/>
          </a:xfrm>
          <a:prstGeom prst="cloudCallout">
            <a:avLst>
              <a:gd name="adj1" fmla="val -77083"/>
              <a:gd name="adj2" fmla="val -438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(3)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从（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）中你发现了什么结论？能用等式把它表示出来吗？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597025" y="4508500"/>
            <a:ext cx="793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相同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18437" grpId="0"/>
      <p:bldP spid="18441" grpId="0"/>
      <p:bldP spid="18446" grpId="0" bldLvl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827088" y="3182938"/>
            <a:ext cx="7272337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等式的基本性质</a:t>
            </a:r>
            <a:r>
              <a:rPr lang="en-US" altLang="zh-CN" sz="2400" b="1" dirty="0"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宋体" panose="02010600030101010101" pitchFamily="2" charset="-122"/>
              </a:rPr>
              <a:t>：</a:t>
            </a:r>
            <a:r>
              <a:rPr lang="zh-CN" altLang="en-US" sz="2400" b="1" dirty="0"/>
              <a:t>等式两边都加上（或减去）</a:t>
            </a:r>
            <a:r>
              <a:rPr lang="zh-CN" altLang="en-US" sz="2400" b="1" dirty="0">
                <a:solidFill>
                  <a:srgbClr val="0000FF"/>
                </a:solidFill>
              </a:rPr>
              <a:t>同一个整式</a:t>
            </a:r>
            <a:r>
              <a:rPr lang="zh-CN" altLang="en-US" sz="2400" b="1" dirty="0">
                <a:solidFill>
                  <a:srgbClr val="070A73"/>
                </a:solidFill>
              </a:rPr>
              <a:t>，</a:t>
            </a:r>
            <a:r>
              <a:rPr lang="zh-CN" altLang="en-US" sz="2400" b="1" dirty="0"/>
              <a:t>所得的结果仍是等式</a:t>
            </a:r>
            <a:r>
              <a:rPr lang="en-US" altLang="zh-CN" sz="2400" b="1" dirty="0"/>
              <a:t>.</a:t>
            </a:r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827088" y="2460625"/>
            <a:ext cx="51958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如果</a:t>
            </a:r>
            <a:r>
              <a:rPr lang="en-US" altLang="zh-CN" sz="2400" b="1" dirty="0">
                <a:solidFill>
                  <a:srgbClr val="0000FF"/>
                </a:solidFill>
                <a:latin typeface="EU-BX"/>
                <a:ea typeface="EU-BX"/>
                <a:cs typeface="EU-BX"/>
              </a:rPr>
              <a:t>a=b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那么</a:t>
            </a:r>
            <a:r>
              <a:rPr lang="en-US" altLang="zh-CN" sz="2400" b="1" dirty="0" err="1">
                <a:solidFill>
                  <a:srgbClr val="0000FF"/>
                </a:solidFill>
                <a:latin typeface="EU-BX"/>
                <a:ea typeface="EU-BX"/>
                <a:cs typeface="EU-BX"/>
              </a:rPr>
              <a:t>a+c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dirty="0" err="1">
                <a:solidFill>
                  <a:srgbClr val="0000FF"/>
                </a:solidFill>
                <a:latin typeface="EU-BX"/>
                <a:ea typeface="EU-BX"/>
                <a:cs typeface="EU-BX"/>
              </a:rPr>
              <a:t>b+c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, </a:t>
            </a:r>
            <a:r>
              <a:rPr lang="en-US" altLang="zh-CN" sz="2400" b="1" dirty="0">
                <a:solidFill>
                  <a:srgbClr val="0000FF"/>
                </a:solidFill>
                <a:latin typeface="EU-BX"/>
                <a:ea typeface="EU-BX"/>
                <a:cs typeface="EU-BX"/>
              </a:rPr>
              <a:t>a-c</a:t>
            </a: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 dirty="0">
                <a:solidFill>
                  <a:srgbClr val="0000FF"/>
                </a:solidFill>
                <a:latin typeface="EU-BX"/>
                <a:ea typeface="EU-BX"/>
                <a:cs typeface="EU-BX"/>
              </a:rPr>
              <a:t>b-c.</a:t>
            </a:r>
            <a:endParaRPr lang="en-US" altLang="zh-CN" sz="2400" b="1" dirty="0">
              <a:solidFill>
                <a:schemeClr val="accent2"/>
              </a:solidFill>
            </a:endParaRPr>
          </a:p>
        </p:txBody>
      </p:sp>
      <p:pic>
        <p:nvPicPr>
          <p:cNvPr id="10244" name="Picture 2" descr="知识归纳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171575"/>
            <a:ext cx="2736850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395288" y="1262063"/>
            <a:ext cx="8424862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ym typeface="Wingdings" panose="05000000000000000000" pitchFamily="2" charset="2"/>
              </a:rPr>
              <a:t>（</a:t>
            </a:r>
            <a:r>
              <a:rPr lang="en-US" altLang="zh-CN" sz="2400">
                <a:sym typeface="Wingdings" panose="05000000000000000000" pitchFamily="2" charset="2"/>
              </a:rPr>
              <a:t>4</a:t>
            </a:r>
            <a:r>
              <a:rPr lang="zh-CN" altLang="en-US" sz="2400">
                <a:sym typeface="Wingdings" panose="05000000000000000000" pitchFamily="2" charset="2"/>
              </a:rPr>
              <a:t>）一袋巧克力糖的售价是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a</a:t>
            </a:r>
            <a:r>
              <a:rPr lang="zh-CN" altLang="en-US" sz="2400">
                <a:sym typeface="Wingdings" panose="05000000000000000000" pitchFamily="2" charset="2"/>
              </a:rPr>
              <a:t>元，一盒果冻的售价是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b</a:t>
            </a:r>
            <a:r>
              <a:rPr lang="zh-CN" altLang="en-US" sz="2400">
                <a:sym typeface="Wingdings" panose="05000000000000000000" pitchFamily="2" charset="2"/>
              </a:rPr>
              <a:t>元，买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袋巧克力糖和买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盒果冻各要花多少钱？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5288" y="3121025"/>
            <a:ext cx="8208962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>
                <a:sym typeface="Wingdings" panose="05000000000000000000" pitchFamily="2" charset="2"/>
              </a:rPr>
              <a:t>（</a:t>
            </a:r>
            <a:r>
              <a:rPr lang="en-US" altLang="zh-CN" sz="2400">
                <a:sym typeface="Wingdings" panose="05000000000000000000" pitchFamily="2" charset="2"/>
              </a:rPr>
              <a:t>5</a:t>
            </a:r>
            <a:r>
              <a:rPr lang="zh-CN" altLang="en-US" sz="2400">
                <a:sym typeface="Wingdings" panose="05000000000000000000" pitchFamily="2" charset="2"/>
              </a:rPr>
              <a:t>）如果一袋巧克力糖与一袋果冻的售价相同（即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a=b</a:t>
            </a:r>
            <a:r>
              <a:rPr lang="zh-CN" altLang="en-US" sz="2400">
                <a:sym typeface="Wingdings" panose="05000000000000000000" pitchFamily="2" charset="2"/>
              </a:rPr>
              <a:t>），那么买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袋巧克力糖和买</a:t>
            </a:r>
            <a:r>
              <a:rPr lang="en-US" altLang="zh-CN" sz="2400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  <a:r>
              <a:rPr lang="zh-CN" altLang="en-US" sz="2400">
                <a:sym typeface="Wingdings" panose="05000000000000000000" pitchFamily="2" charset="2"/>
              </a:rPr>
              <a:t>盒果冻的价钱相同吗？</a:t>
            </a:r>
          </a:p>
        </p:txBody>
      </p:sp>
      <p:sp>
        <p:nvSpPr>
          <p:cNvPr id="8198" name="Text Box 12"/>
          <p:cNvSpPr txBox="1">
            <a:spLocks noChangeArrowheads="1"/>
          </p:cNvSpPr>
          <p:nvPr/>
        </p:nvSpPr>
        <p:spPr bwMode="auto">
          <a:xfrm>
            <a:off x="901700" y="4437063"/>
            <a:ext cx="1428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EE3EF2"/>
                </a:solidFill>
                <a:sym typeface="Wingdings" panose="05000000000000000000" pitchFamily="2" charset="2"/>
              </a:rPr>
              <a:t> </a:t>
            </a:r>
            <a:r>
              <a:rPr lang="zh-CN" altLang="en-US" sz="2400" b="1">
                <a:solidFill>
                  <a:srgbClr val="0000FF"/>
                </a:solidFill>
                <a:sym typeface="Wingdings" panose="05000000000000000000" pitchFamily="2" charset="2"/>
              </a:rPr>
              <a:t>相同．</a:t>
            </a:r>
            <a:endParaRPr lang="en-US" altLang="zh-CN" sz="2400" b="1">
              <a:solidFill>
                <a:srgbClr val="0000FF"/>
              </a:solidFill>
              <a:sym typeface="Wingdings" panose="05000000000000000000" pitchFamily="2" charset="2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901700" y="2660650"/>
            <a:ext cx="4475163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答：巧克力糖</a:t>
            </a:r>
            <a:r>
              <a:rPr lang="en-US" altLang="zh-CN" sz="2400" b="1" dirty="0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ac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元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,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果冻</a:t>
            </a:r>
            <a:r>
              <a:rPr lang="en-US" altLang="zh-CN" sz="2400" b="1" dirty="0" err="1">
                <a:solidFill>
                  <a:srgbClr val="0000FF"/>
                </a:solidFill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bc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元</a:t>
            </a:r>
            <a:r>
              <a:rPr lang="en-US" altLang="zh-CN" sz="2400" b="1" dirty="0">
                <a:solidFill>
                  <a:srgbClr val="0000FF"/>
                </a:solidFill>
                <a:latin typeface="+mn-ea"/>
                <a:ea typeface="+mn-ea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8200" name="AutoShape 15"/>
          <p:cNvSpPr>
            <a:spLocks noChangeArrowheads="1"/>
          </p:cNvSpPr>
          <p:nvPr/>
        </p:nvSpPr>
        <p:spPr bwMode="auto">
          <a:xfrm>
            <a:off x="3348038" y="4437063"/>
            <a:ext cx="5256212" cy="1800225"/>
          </a:xfrm>
          <a:prstGeom prst="cloudCallout">
            <a:avLst>
              <a:gd name="adj1" fmla="val -59574"/>
              <a:gd name="adj2" fmla="val -3774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algn="ctr"/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6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）从（</a:t>
            </a:r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2400">
                <a:latin typeface="楷体" panose="02010609060101010101" pitchFamily="49" charset="-122"/>
                <a:ea typeface="楷体" panose="02010609060101010101" pitchFamily="49" charset="-122"/>
                <a:sym typeface="Wingdings" panose="05000000000000000000" pitchFamily="2" charset="2"/>
              </a:rPr>
              <a:t>）中你发现了什么结论？能用等式把它表示出来吗？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8198" grpId="0"/>
      <p:bldP spid="8200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4"/>
          <p:cNvSpPr txBox="1">
            <a:spLocks noChangeArrowheads="1"/>
          </p:cNvSpPr>
          <p:nvPr/>
        </p:nvSpPr>
        <p:spPr bwMode="auto">
          <a:xfrm>
            <a:off x="757238" y="2495550"/>
            <a:ext cx="4319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</a:rPr>
              <a:t>如果</a:t>
            </a:r>
            <a:r>
              <a:rPr lang="en-US" altLang="zh-CN" sz="2400" b="1">
                <a:latin typeface="宋体" panose="02010600030101010101" pitchFamily="2" charset="-122"/>
              </a:rPr>
              <a:t>a=b, </a:t>
            </a:r>
            <a:r>
              <a:rPr lang="zh-CN" altLang="en-US" sz="2400" b="1">
                <a:latin typeface="宋体" panose="02010600030101010101" pitchFamily="2" charset="-122"/>
              </a:rPr>
              <a:t>那么</a:t>
            </a:r>
            <a:r>
              <a:rPr lang="en-US" altLang="zh-CN" sz="2400" b="1">
                <a:latin typeface="宋体" panose="02010600030101010101" pitchFamily="2" charset="-122"/>
              </a:rPr>
              <a:t>ac=bc</a:t>
            </a:r>
          </a:p>
        </p:txBody>
      </p:sp>
      <p:grpSp>
        <p:nvGrpSpPr>
          <p:cNvPr id="1028" name="Group 11"/>
          <p:cNvGrpSpPr/>
          <p:nvPr/>
        </p:nvGrpSpPr>
        <p:grpSpPr bwMode="auto">
          <a:xfrm>
            <a:off x="684213" y="3121025"/>
            <a:ext cx="4967287" cy="812800"/>
            <a:chOff x="431" y="1458"/>
            <a:chExt cx="3129" cy="512"/>
          </a:xfrm>
        </p:grpSpPr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31" y="1569"/>
              <a:ext cx="3129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类似地，如果</a:t>
              </a:r>
              <a:r>
                <a:rPr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a=b</a:t>
              </a:r>
              <a:r>
                <a:rPr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，那么</a:t>
              </a:r>
              <a:r>
                <a:rPr lang="zh-CN" altLang="en-US" sz="2400">
                  <a:solidFill>
                    <a:schemeClr val="accent2"/>
                  </a:solidFill>
                  <a:latin typeface="宋体" panose="02010600030101010101" pitchFamily="2" charset="-122"/>
                </a:rPr>
                <a:t>      </a:t>
              </a:r>
            </a:p>
          </p:txBody>
        </p:sp>
        <p:graphicFrame>
          <p:nvGraphicFramePr>
            <p:cNvPr id="1026" name="图片 3075" descr="image4"/>
            <p:cNvGraphicFramePr/>
            <p:nvPr/>
          </p:nvGraphicFramePr>
          <p:xfrm>
            <a:off x="2562" y="1458"/>
            <a:ext cx="998" cy="5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r:id="rId4" imgW="824865" imgH="393700" progId="">
                    <p:embed/>
                  </p:oleObj>
                </mc:Choice>
                <mc:Fallback>
                  <p:oleObj r:id="rId4" imgW="824865" imgH="393700" progId="">
                    <p:embed/>
                    <p:pic>
                      <p:nvPicPr>
                        <p:cNvPr id="0" name="图片 3075" descr="image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458"/>
                          <a:ext cx="998" cy="5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84213" y="4065588"/>
            <a:ext cx="755967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等式的基本性质</a:t>
            </a:r>
            <a:r>
              <a:rPr lang="en-US" altLang="zh-CN" sz="2400" b="1" dirty="0"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latin typeface="宋体" panose="02010600030101010101" pitchFamily="2" charset="-122"/>
              </a:rPr>
              <a:t>：等式两边都乘（或除以）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同一个数</a:t>
            </a:r>
            <a:r>
              <a:rPr lang="zh-CN" altLang="en-US" sz="2400" b="1" dirty="0">
                <a:latin typeface="宋体" panose="02010600030101010101" pitchFamily="2" charset="-122"/>
              </a:rPr>
              <a:t>（除数不能为零），所得的结果仍是等式</a:t>
            </a:r>
            <a:r>
              <a:rPr lang="en-US" altLang="zh-CN" sz="2400" b="1" dirty="0">
                <a:latin typeface="宋体" panose="02010600030101010101" pitchFamily="2" charset="-122"/>
              </a:rPr>
              <a:t>.</a:t>
            </a:r>
            <a:endParaRPr lang="en-US" altLang="zh-CN" sz="2400" b="1" dirty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  <p:pic>
        <p:nvPicPr>
          <p:cNvPr id="1030" name="Picture 2" descr="知识归纳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86088" y="944563"/>
            <a:ext cx="2376487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7535863" y="1908175"/>
            <a:ext cx="122396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1" name="矩形 14"/>
          <p:cNvSpPr>
            <a:spLocks noChangeArrowheads="1"/>
          </p:cNvSpPr>
          <p:nvPr/>
        </p:nvSpPr>
        <p:spPr bwMode="auto">
          <a:xfrm>
            <a:off x="4799013" y="1476375"/>
            <a:ext cx="4159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2" name="矩形 17"/>
          <p:cNvSpPr>
            <a:spLocks noChangeArrowheads="1"/>
          </p:cNvSpPr>
          <p:nvPr/>
        </p:nvSpPr>
        <p:spPr bwMode="auto">
          <a:xfrm>
            <a:off x="8543925" y="1403350"/>
            <a:ext cx="4143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3" name="矩形 18"/>
          <p:cNvSpPr>
            <a:spLocks noChangeArrowheads="1"/>
          </p:cNvSpPr>
          <p:nvPr/>
        </p:nvSpPr>
        <p:spPr bwMode="auto">
          <a:xfrm>
            <a:off x="7319963" y="1403350"/>
            <a:ext cx="4143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4" name="矩形 19"/>
          <p:cNvSpPr>
            <a:spLocks noChangeArrowheads="1"/>
          </p:cNvSpPr>
          <p:nvPr/>
        </p:nvSpPr>
        <p:spPr bwMode="auto">
          <a:xfrm>
            <a:off x="6815138" y="1476375"/>
            <a:ext cx="4159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5" name="矩形 20"/>
          <p:cNvSpPr>
            <a:spLocks noChangeArrowheads="1"/>
          </p:cNvSpPr>
          <p:nvPr/>
        </p:nvSpPr>
        <p:spPr bwMode="auto">
          <a:xfrm>
            <a:off x="6815138" y="2195513"/>
            <a:ext cx="4492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2296" name="矩形 21"/>
          <p:cNvSpPr>
            <a:spLocks noChangeArrowheads="1"/>
          </p:cNvSpPr>
          <p:nvPr/>
        </p:nvSpPr>
        <p:spPr bwMode="auto">
          <a:xfrm>
            <a:off x="4799013" y="2195513"/>
            <a:ext cx="4159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sym typeface="Wingdings" panose="05000000000000000000" pitchFamily="2" charset="2"/>
              </a:rPr>
              <a:t>·</a:t>
            </a:r>
            <a:endParaRPr lang="zh-CN" altLang="en-US" sz="540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014913" y="1979613"/>
            <a:ext cx="201612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5014913" y="2628900"/>
            <a:ext cx="2016125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693738" y="1144588"/>
            <a:ext cx="4103687" cy="507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（</a:t>
            </a:r>
            <a:r>
              <a:rPr lang="en-US" altLang="zh-CN" sz="2400" b="1" dirty="0">
                <a:latin typeface="宋体" panose="02010600030101010101" pitchFamily="2" charset="-122"/>
              </a:rPr>
              <a:t>7</a:t>
            </a:r>
            <a:r>
              <a:rPr lang="zh-CN" altLang="en-US" sz="2400" b="1" dirty="0">
                <a:latin typeface="宋体" panose="02010600030101010101" pitchFamily="2" charset="-122"/>
              </a:rPr>
              <a:t>）已知线段</a:t>
            </a:r>
            <a:r>
              <a:rPr lang="en-US" altLang="zh-CN" sz="2400" b="1" dirty="0" err="1">
                <a:latin typeface="EU-BX"/>
                <a:ea typeface="EU-BX"/>
                <a:cs typeface="EU-BX"/>
              </a:rPr>
              <a:t>a,b,c</a:t>
            </a:r>
            <a:r>
              <a:rPr lang="en-US" altLang="zh-CN" sz="2400" b="1" dirty="0">
                <a:latin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</a:rPr>
              <a:t>其中</a:t>
            </a:r>
            <a:r>
              <a:rPr lang="en-US" altLang="zh-CN" sz="2400" b="1" dirty="0">
                <a:latin typeface="EU-BX"/>
                <a:ea typeface="EU-BX"/>
                <a:cs typeface="EU-BX"/>
              </a:rPr>
              <a:t>a=</a:t>
            </a:r>
            <a:r>
              <a:rPr lang="en-US" altLang="zh-CN" sz="2400" b="1" dirty="0" err="1">
                <a:latin typeface="EU-BX"/>
                <a:ea typeface="EU-BX"/>
                <a:cs typeface="EU-BX"/>
              </a:rPr>
              <a:t>b,c</a:t>
            </a:r>
            <a:r>
              <a:rPr lang="zh-CN" altLang="en-US" sz="2400" b="1" dirty="0">
                <a:latin typeface="EU-BX"/>
                <a:ea typeface="EU-BX"/>
                <a:cs typeface="EU-BX"/>
              </a:rPr>
              <a:t>＜</a:t>
            </a:r>
            <a:r>
              <a:rPr lang="en-US" altLang="zh-CN" sz="2400" b="1" dirty="0">
                <a:latin typeface="EU-BX"/>
                <a:ea typeface="EU-BX"/>
                <a:cs typeface="EU-BX"/>
              </a:rPr>
              <a:t>a.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①如果线段</a:t>
            </a:r>
            <a:r>
              <a:rPr lang="en-US" altLang="zh-CN" sz="2400" b="1" dirty="0" err="1">
                <a:latin typeface="EU-BX"/>
                <a:ea typeface="EU-BX"/>
                <a:cs typeface="EU-BX"/>
              </a:rPr>
              <a:t>a,b</a:t>
            </a:r>
            <a:r>
              <a:rPr lang="zh-CN" altLang="en-US" sz="2400" b="1" dirty="0">
                <a:latin typeface="宋体" panose="02010600030101010101" pitchFamily="2" charset="-122"/>
              </a:rPr>
              <a:t>分别加上（或减去</a:t>
            </a:r>
            <a:r>
              <a:rPr lang="en-US" altLang="zh-CN" sz="2400" b="1" dirty="0">
                <a:latin typeface="宋体" panose="02010600030101010101" pitchFamily="2" charset="-122"/>
              </a:rPr>
              <a:t>)</a:t>
            </a:r>
            <a:r>
              <a:rPr lang="zh-CN" altLang="en-US" sz="2400" b="1" dirty="0">
                <a:latin typeface="宋体" panose="02010600030101010101" pitchFamily="2" charset="-122"/>
              </a:rPr>
              <a:t>线段</a:t>
            </a:r>
            <a:r>
              <a:rPr lang="en-US" altLang="zh-CN" sz="2400" b="1" dirty="0">
                <a:latin typeface="EU-BX"/>
                <a:ea typeface="EU-BX"/>
                <a:cs typeface="EU-BX"/>
              </a:rPr>
              <a:t>c</a:t>
            </a:r>
            <a:r>
              <a:rPr lang="zh-CN" altLang="en-US" sz="2400" b="1" dirty="0">
                <a:latin typeface="宋体" panose="02010600030101010101" pitchFamily="2" charset="-122"/>
              </a:rPr>
              <a:t>，所得到的线段还相等吗？</a:t>
            </a:r>
            <a:endParaRPr lang="en-US" altLang="zh-CN" sz="24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400" b="1" dirty="0"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②如果将线段</a:t>
            </a:r>
            <a:r>
              <a:rPr lang="en-US" altLang="zh-CN" sz="2400" b="1" dirty="0" err="1">
                <a:latin typeface="EU-BX"/>
                <a:ea typeface="EU-BX"/>
                <a:cs typeface="EU-BX"/>
              </a:rPr>
              <a:t>a,b</a:t>
            </a:r>
            <a:r>
              <a:rPr lang="zh-CN" altLang="en-US" sz="2400" b="1" dirty="0">
                <a:latin typeface="宋体" panose="02010600030101010101" pitchFamily="2" charset="-122"/>
              </a:rPr>
              <a:t>同时扩大（或缩小）相同的倍数，所得到的线段还相等吗？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490788" y="3452813"/>
            <a:ext cx="10620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相等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3790950" y="5678488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相等</a:t>
            </a:r>
          </a:p>
        </p:txBody>
      </p:sp>
      <p:sp>
        <p:nvSpPr>
          <p:cNvPr id="37" name="矩形 36"/>
          <p:cNvSpPr/>
          <p:nvPr/>
        </p:nvSpPr>
        <p:spPr>
          <a:xfrm>
            <a:off x="4427538" y="3662363"/>
            <a:ext cx="309562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zh-CN" altLang="en-US" sz="2400" b="1" kern="10" dirty="0">
              <a:ln w="19050">
                <a:solidFill>
                  <a:srgbClr val="99CCFF"/>
                </a:solidFill>
                <a:rou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sym typeface="Wingdings" panose="05000000000000000000" pitchFamily="2" charset="2"/>
            </a:endParaRPr>
          </a:p>
        </p:txBody>
      </p:sp>
      <p:sp>
        <p:nvSpPr>
          <p:cNvPr id="12303" name="矩形 9232"/>
          <p:cNvSpPr>
            <a:spLocks noChangeArrowheads="1"/>
          </p:cNvSpPr>
          <p:nvPr/>
        </p:nvSpPr>
        <p:spPr bwMode="auto">
          <a:xfrm>
            <a:off x="6022975" y="14763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en-US" altLang="zh-CN">
                <a:latin typeface="EU-BX"/>
                <a:ea typeface="EU-BX"/>
                <a:cs typeface="EU-BX"/>
                <a:sym typeface="Wingdings" panose="05000000000000000000" pitchFamily="2" charset="2"/>
              </a:rPr>
              <a:t>a</a:t>
            </a:r>
            <a:endParaRPr lang="zh-CN" altLang="en-US">
              <a:latin typeface="EU-BX"/>
              <a:ea typeface="EU-BX"/>
              <a:cs typeface="EU-BX"/>
              <a:sym typeface="Wingdings" panose="05000000000000000000" pitchFamily="2" charset="2"/>
            </a:endParaRPr>
          </a:p>
        </p:txBody>
      </p:sp>
      <p:sp>
        <p:nvSpPr>
          <p:cNvPr id="12304" name="文本框 9233"/>
          <p:cNvSpPr txBox="1">
            <a:spLocks noChangeArrowheads="1"/>
          </p:cNvSpPr>
          <p:nvPr/>
        </p:nvSpPr>
        <p:spPr bwMode="auto">
          <a:xfrm>
            <a:off x="5662613" y="2195513"/>
            <a:ext cx="7191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EU-BX"/>
                <a:ea typeface="EU-BX"/>
                <a:cs typeface="EU-BX"/>
                <a:sym typeface="Wingdings" panose="05000000000000000000" pitchFamily="2" charset="2"/>
              </a:rPr>
              <a:t>b</a:t>
            </a:r>
          </a:p>
        </p:txBody>
      </p:sp>
      <p:sp>
        <p:nvSpPr>
          <p:cNvPr id="12305" name="文本框 9234"/>
          <p:cNvSpPr txBox="1">
            <a:spLocks noChangeArrowheads="1"/>
          </p:cNvSpPr>
          <p:nvPr/>
        </p:nvSpPr>
        <p:spPr bwMode="auto">
          <a:xfrm>
            <a:off x="7896225" y="1476375"/>
            <a:ext cx="5032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>
                <a:latin typeface="EU-BX"/>
                <a:ea typeface="EU-BX"/>
                <a:cs typeface="EU-BX"/>
                <a:sym typeface="Wingdings" panose="05000000000000000000" pitchFamily="2" charset="2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典例透析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188" y="793750"/>
            <a:ext cx="2824162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188" y="1714500"/>
            <a:ext cx="7777162" cy="2419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例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1  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在下列各题的横线上填上适当的整式，使等式成立，并说明根据的是等式的哪一条基本性质以及是怎样变形的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.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(</a:t>
            </a:r>
            <a:r>
              <a:rPr lang="en-US" altLang="zh-CN" sz="2800" b="1" dirty="0" smtClean="0">
                <a:latin typeface="+mn-ea"/>
                <a:ea typeface="+mn-ea"/>
                <a:sym typeface="Wingdings" panose="05000000000000000000" pitchFamily="2" charset="2"/>
              </a:rPr>
              <a:t>1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)</a:t>
            </a:r>
            <a:r>
              <a:rPr lang="zh-CN" altLang="en-US" sz="2800" b="1" dirty="0" smtClean="0">
                <a:latin typeface="+mn-ea"/>
                <a:ea typeface="+mn-ea"/>
                <a:sym typeface="Wingdings" panose="05000000000000000000" pitchFamily="2" charset="2"/>
              </a:rPr>
              <a:t>如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果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-5=3,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那么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2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=3+ 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＿＿＿＿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;</a:t>
            </a:r>
          </a:p>
          <a:p>
            <a:pPr>
              <a:spcBef>
                <a:spcPct val="20000"/>
              </a:spcBef>
              <a:defRPr/>
            </a:pP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(2)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如果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-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=1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，那么</a:t>
            </a:r>
            <a:r>
              <a:rPr lang="en-US" altLang="zh-CN" sz="28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=</a:t>
            </a:r>
            <a:r>
              <a:rPr lang="zh-CN" altLang="en-US" sz="2800" b="1" dirty="0">
                <a:latin typeface="+mn-ea"/>
                <a:ea typeface="+mn-ea"/>
                <a:sym typeface="Wingdings" panose="05000000000000000000" pitchFamily="2" charset="2"/>
              </a:rPr>
              <a:t> ＿＿＿＿</a:t>
            </a:r>
            <a:r>
              <a:rPr lang="en-US" altLang="zh-CN" sz="2800" b="1" dirty="0">
                <a:latin typeface="+mn-ea"/>
                <a:ea typeface="+mn-ea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1188" y="4305300"/>
            <a:ext cx="7718425" cy="119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解：（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1) 5  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根据等式的基本性质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，两边都加上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；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(2)</a:t>
            </a:r>
            <a:r>
              <a:rPr lang="en-US" altLang="zh-CN" sz="2400" b="1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-1  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根据等式的基本性质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2,</a:t>
            </a:r>
            <a:r>
              <a:rPr lang="zh-CN" altLang="en-US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两边都除以（或乘）</a:t>
            </a:r>
            <a:r>
              <a:rPr lang="en-US" altLang="zh-CN" sz="2400" b="1" dirty="0">
                <a:solidFill>
                  <a:schemeClr val="tx2"/>
                </a:solidFill>
                <a:latin typeface="宋体" panose="02010600030101010101" pitchFamily="2" charset="-122"/>
              </a:rPr>
              <a:t>-1.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1384300"/>
            <a:ext cx="7272337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latin typeface="+mn-ea"/>
                <a:ea typeface="+mn-ea"/>
                <a:sym typeface="Wingdings" panose="05000000000000000000" pitchFamily="2" charset="2"/>
              </a:rPr>
              <a:t>1.</a:t>
            </a:r>
            <a:r>
              <a:rPr lang="zh-CN" altLang="en-US" sz="2400" b="1" dirty="0">
                <a:latin typeface="+mn-ea"/>
                <a:ea typeface="+mn-ea"/>
                <a:sym typeface="Wingdings" panose="05000000000000000000" pitchFamily="2" charset="2"/>
              </a:rPr>
              <a:t>怎样从等式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=b</a:t>
            </a:r>
            <a:r>
              <a:rPr lang="en-US" altLang="zh-CN" sz="2400" b="1" baseline="30000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zh-CN" altLang="en-US" sz="2400" b="1" dirty="0">
                <a:latin typeface="+mn-ea"/>
                <a:ea typeface="+mn-ea"/>
                <a:sym typeface="Wingdings" panose="05000000000000000000" pitchFamily="2" charset="2"/>
              </a:rPr>
              <a:t>得到等式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a</a:t>
            </a:r>
            <a:r>
              <a:rPr lang="en-US" altLang="zh-CN" sz="2400" b="1" baseline="30000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c=b</a:t>
            </a:r>
            <a:r>
              <a:rPr lang="en-US" altLang="zh-CN" sz="2400" b="1" baseline="30000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2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 c</a:t>
            </a:r>
            <a:r>
              <a:rPr lang="zh-CN" altLang="en-US" sz="2400" b="1" dirty="0">
                <a:latin typeface="+mn-ea"/>
                <a:ea typeface="+mn-ea"/>
                <a:sym typeface="Wingdings" panose="05000000000000000000" pitchFamily="2" charset="2"/>
              </a:rPr>
              <a:t>？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95288" y="1960563"/>
            <a:ext cx="7777162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解：因为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a</a:t>
            </a:r>
            <a:r>
              <a:rPr lang="en-US" altLang="zh-CN" sz="2400" baseline="300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=b</a:t>
            </a:r>
            <a:r>
              <a:rPr lang="en-US" altLang="zh-CN" sz="2400" baseline="300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2</a:t>
            </a:r>
            <a:r>
              <a:rPr lang="zh-CN" altLang="en-US" sz="2400" baseline="300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根据等式的基本性质</a:t>
            </a:r>
            <a:r>
              <a:rPr lang="en-US" altLang="zh-CN" sz="2400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，在等式两边都乘以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c</a:t>
            </a: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，得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         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a</a:t>
            </a:r>
            <a:r>
              <a:rPr lang="en-US" altLang="zh-CN" sz="2400" baseline="300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·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c</a:t>
            </a:r>
            <a:r>
              <a:rPr lang="en-US" altLang="zh-CN" sz="2400" dirty="0">
                <a:solidFill>
                  <a:schemeClr val="tx2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b</a:t>
            </a:r>
            <a:r>
              <a:rPr lang="en-US" altLang="zh-CN" sz="2400" baseline="30000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宋体" panose="02010600030101010101" pitchFamily="2" charset="-122"/>
                <a:cs typeface="Arial" panose="020B0604020202020204" pitchFamily="34" charset="0"/>
              </a:rPr>
              <a:t>·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c</a:t>
            </a:r>
            <a:r>
              <a:rPr lang="en-US" altLang="zh-CN" sz="2400" baseline="30000" dirty="0">
                <a:solidFill>
                  <a:schemeClr val="tx2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400" dirty="0">
                <a:solidFill>
                  <a:schemeClr val="tx2"/>
                </a:solidFill>
                <a:latin typeface="宋体" panose="02010600030101010101" pitchFamily="2" charset="-122"/>
              </a:rPr>
              <a:t>所以 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a</a:t>
            </a:r>
            <a:r>
              <a:rPr lang="en-US" altLang="zh-CN" sz="2400" baseline="30000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c</a:t>
            </a:r>
            <a:r>
              <a:rPr lang="en-US" altLang="zh-CN" sz="2400" dirty="0">
                <a:solidFill>
                  <a:schemeClr val="tx2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b</a:t>
            </a:r>
            <a:r>
              <a:rPr lang="en-US" altLang="zh-CN" sz="2400" baseline="30000" dirty="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c</a:t>
            </a:r>
            <a:r>
              <a:rPr lang="en-US" altLang="zh-CN" sz="2400" baseline="30000" dirty="0">
                <a:solidFill>
                  <a:schemeClr val="tx2"/>
                </a:solidFill>
                <a:latin typeface="EU-BX"/>
                <a:ea typeface="EU-BX"/>
                <a:cs typeface="EU-BX"/>
              </a:rPr>
              <a:t> </a:t>
            </a:r>
            <a:r>
              <a:rPr lang="zh-CN" altLang="en-US" sz="2400" baseline="30000" dirty="0">
                <a:solidFill>
                  <a:srgbClr val="0000FF"/>
                </a:solidFill>
                <a:latin typeface="EU-BX"/>
                <a:ea typeface="EU-BX"/>
                <a:cs typeface="EU-BX"/>
              </a:rPr>
              <a:t>．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95288" y="3832225"/>
            <a:ext cx="7416800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2400" dirty="0">
                <a:latin typeface="+mn-ea"/>
                <a:ea typeface="+mn-ea"/>
                <a:sym typeface="Wingdings" panose="05000000000000000000" pitchFamily="2" charset="2"/>
              </a:rPr>
              <a:t>2.</a:t>
            </a:r>
            <a:r>
              <a:rPr lang="zh-CN" altLang="en-US" sz="2400" b="1" dirty="0">
                <a:latin typeface="+mn-ea"/>
                <a:ea typeface="+mn-ea"/>
                <a:sym typeface="Wingdings" panose="05000000000000000000" pitchFamily="2" charset="2"/>
              </a:rPr>
              <a:t>怎样从等式 </a:t>
            </a:r>
            <a:r>
              <a:rPr lang="en-US" altLang="zh-CN" sz="2400" b="1" dirty="0">
                <a:latin typeface="+mn-ea"/>
                <a:ea typeface="+mn-ea"/>
                <a:sym typeface="Wingdings" panose="05000000000000000000" pitchFamily="2" charset="2"/>
              </a:rPr>
              <a:t>3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400" b="1" dirty="0">
                <a:latin typeface="+mn-ea"/>
                <a:ea typeface="+mn-ea"/>
                <a:sym typeface="Wingdings" panose="05000000000000000000" pitchFamily="2" charset="2"/>
              </a:rPr>
              <a:t>=2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400" b="1" dirty="0">
                <a:latin typeface="+mn-ea"/>
                <a:ea typeface="+mn-ea"/>
                <a:sym typeface="Wingdings" panose="05000000000000000000" pitchFamily="2" charset="2"/>
              </a:rPr>
              <a:t>+7</a:t>
            </a:r>
            <a:r>
              <a:rPr lang="zh-CN" altLang="en-US" sz="2400" b="1" dirty="0">
                <a:latin typeface="+mn-ea"/>
                <a:ea typeface="+mn-ea"/>
                <a:sym typeface="Wingdings" panose="05000000000000000000" pitchFamily="2" charset="2"/>
              </a:rPr>
              <a:t>得到等式</a:t>
            </a:r>
            <a:r>
              <a:rPr lang="en-US" altLang="zh-CN" sz="2400" b="1" dirty="0">
                <a:latin typeface="EU-BX" pitchFamily="65" charset="-122"/>
                <a:ea typeface="EU-BX" pitchFamily="65" charset="-122"/>
                <a:sym typeface="Wingdings" panose="05000000000000000000" pitchFamily="2" charset="2"/>
              </a:rPr>
              <a:t>x</a:t>
            </a:r>
            <a:r>
              <a:rPr lang="en-US" altLang="zh-CN" sz="2400" b="1" dirty="0">
                <a:latin typeface="+mn-ea"/>
                <a:ea typeface="+mn-ea"/>
                <a:sym typeface="Wingdings" panose="05000000000000000000" pitchFamily="2" charset="2"/>
              </a:rPr>
              <a:t>=7?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68313" y="4579938"/>
            <a:ext cx="81359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解：因为  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=2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+7</a:t>
            </a: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根据等式的基本性质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，在等式两边都减去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</a:t>
            </a: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，得 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       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x-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x=2x+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7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-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2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 ; </a:t>
            </a:r>
            <a:r>
              <a:rPr lang="zh-CN" altLang="en-US" sz="2400">
                <a:solidFill>
                  <a:schemeClr val="tx2"/>
                </a:solidFill>
                <a:latin typeface="宋体" panose="02010600030101010101" pitchFamily="2" charset="-122"/>
              </a:rPr>
              <a:t>所以</a:t>
            </a:r>
            <a:r>
              <a:rPr lang="en-US" altLang="zh-CN" sz="2400">
                <a:solidFill>
                  <a:schemeClr val="tx2"/>
                </a:solidFill>
                <a:latin typeface="EU-BX"/>
                <a:ea typeface="EU-BX"/>
                <a:cs typeface="EU-BX"/>
              </a:rPr>
              <a:t>x</a:t>
            </a:r>
            <a:r>
              <a:rPr lang="en-US" altLang="zh-CN" sz="2400">
                <a:solidFill>
                  <a:schemeClr val="tx2"/>
                </a:solidFill>
                <a:latin typeface="宋体" panose="02010600030101010101" pitchFamily="2" charset="-122"/>
              </a:rPr>
              <a:t>=7.</a:t>
            </a:r>
          </a:p>
        </p:txBody>
      </p:sp>
      <p:pic>
        <p:nvPicPr>
          <p:cNvPr id="14342" name="Picture 4" descr="练习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663575"/>
            <a:ext cx="26638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bldLvl="0" animBg="1"/>
      <p:bldP spid="10248" grpId="0" bldLvl="0" animBg="1"/>
      <p:bldP spid="10250" grpId="0" bldLvl="0" animBg="1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737</Words>
  <Application>Microsoft Office PowerPoint</Application>
  <PresentationFormat>全屏显示(4:3)</PresentationFormat>
  <Paragraphs>76</Paragraphs>
  <Slides>11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EU-BX</vt:lpstr>
      <vt:lpstr>楷体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2016-08-15T07:12:00Z</dcterms:created>
  <dcterms:modified xsi:type="dcterms:W3CDTF">2023-01-16T19:01:22Z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33474A5DE0A94217A65F8F40B0FEEF7F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