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0643-C02C-46AC-8C73-B4091C1EFF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B528-31DE-4DA0-94DE-48D3B76230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5058-3486-4F2B-BDD6-7262787ED8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1E6D-8BFD-4ABA-BF46-9A26E8C167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F203-7421-4032-BB62-689585F3E2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8FB2-F723-40CE-B440-EFA5F92F04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3E0B-9E5B-4B51-B201-2E9CC86C227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6C64-7A1A-4A9D-A062-1F72124E6B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22F7-6189-40A8-AB23-02F2EE1CAD8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264D-8A17-466D-8014-B2F31FFBDE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69B7-8439-43DA-8723-46EEA2E84C3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17B7-E9FE-4451-9022-ED0803BE3D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1D0D-FB91-442D-905B-BD62E1B3E3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1F74-A72E-452F-BC5B-B15206C5F6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35E3-E7D7-4EA8-B6C4-02B05E989D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2748-6033-4A15-9B75-C0360FBF14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810F-5A9E-4118-A825-52A75DACD3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721D-4BC2-4616-9152-A8E7799D7D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CD29-CCB5-4DC9-84EE-B18BD1DF6D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1C43-D4B8-47F0-B6F5-95080DE695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4E1312-F016-483E-8831-74AA9D2123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41EE3C-9234-4041-B322-B97FED754D5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9453" y="3727851"/>
            <a:ext cx="29321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tiger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91188" y="3727851"/>
            <a:ext cx="2806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框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62150" y="1130300"/>
            <a:ext cx="6016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老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773363"/>
            <a:ext cx="31448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09738" y="2200275"/>
            <a:ext cx="6642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1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Does it eat meat?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41475" y="1508125"/>
            <a:ext cx="688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Module 6  A trip to the zoo</a:t>
            </a:r>
          </a:p>
        </p:txBody>
      </p:sp>
      <p:sp>
        <p:nvSpPr>
          <p:cNvPr id="8" name="矩形 7"/>
          <p:cNvSpPr/>
          <p:nvPr/>
        </p:nvSpPr>
        <p:spPr>
          <a:xfrm>
            <a:off x="322477" y="6237312"/>
            <a:ext cx="849799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01219241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1671638"/>
            <a:ext cx="8477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301219241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8925" y="1635125"/>
            <a:ext cx="8477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620963" y="873125"/>
            <a:ext cx="455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C00FF"/>
                </a:solidFill>
                <a:latin typeface="Times New Roman" panose="02020603050405020304" pitchFamily="18" charset="0"/>
              </a:rPr>
              <a:t>Complete the table.</a:t>
            </a:r>
          </a:p>
        </p:txBody>
      </p:sp>
      <p:graphicFrame>
        <p:nvGraphicFramePr>
          <p:cNvPr id="21509" name="Group 5"/>
          <p:cNvGraphicFramePr>
            <a:graphicFrameLocks noGrp="1"/>
          </p:cNvGraphicFramePr>
          <p:nvPr/>
        </p:nvGraphicFramePr>
        <p:xfrm>
          <a:off x="1770063" y="1571625"/>
          <a:ext cx="5502275" cy="4030663"/>
        </p:xfrm>
        <a:graphic>
          <a:graphicData uri="http://schemas.openxmlformats.org/drawingml/2006/table">
            <a:tbl>
              <a:tblPr/>
              <a:tblGrid>
                <a:gridCol w="158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Animals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Things they eat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Lions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Bears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Elephants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Pandas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602163" y="2509838"/>
            <a:ext cx="126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meat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219575" y="4956175"/>
            <a:ext cx="261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plants and leaves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573588" y="4121150"/>
            <a:ext cx="126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plants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100513" y="3328988"/>
            <a:ext cx="302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meat and  plants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21530" grpId="0" autoUpdateAnimBg="0"/>
      <p:bldP spid="21531" grpId="0" autoUpdateAnimBg="0"/>
      <p:bldP spid="215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73763" y="1724025"/>
          <a:ext cx="236220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4171950" imgH="3371850" progId="Paint.Picture">
                  <p:embed/>
                </p:oleObj>
              </mc:Choice>
              <mc:Fallback>
                <p:oleObj r:id="rId3" imgW="4171950" imgH="3371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1724025"/>
                        <a:ext cx="2362200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66863" y="3452813"/>
            <a:ext cx="53022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Does the bear eat meat?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Yes, it does.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Does the tiger eat bamboo?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No, it doesn’t. It eats meat.</a:t>
            </a:r>
          </a:p>
        </p:txBody>
      </p:sp>
      <p:pic>
        <p:nvPicPr>
          <p:cNvPr id="1028" name="Picture 4" descr="f13b3f64dcfdfae6f63654f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6300" y="1671638"/>
            <a:ext cx="23336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00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0" y="1663700"/>
            <a:ext cx="24018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98500" y="989013"/>
            <a:ext cx="7872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Work in pairs. Ask and answer questions.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图片:斑马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288" y="2097088"/>
            <a:ext cx="2481262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20042171659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75" y="4059238"/>
            <a:ext cx="26447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2239963"/>
            <a:ext cx="22113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1188" y="3825875"/>
            <a:ext cx="6445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94113" y="2944813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zebra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603625" y="4714875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monkey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82950" y="731838"/>
            <a:ext cx="344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Play a game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36638" y="1487488"/>
            <a:ext cx="3760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CC00FF"/>
                </a:solidFill>
                <a:latin typeface="Times New Roman" panose="02020603050405020304" pitchFamily="18" charset="0"/>
              </a:rPr>
              <a:t>Look and guess.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4428151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85800"/>
            <a:ext cx="4165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狮子图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027113"/>
            <a:ext cx="9810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538" y="3859213"/>
            <a:ext cx="962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401888" y="1649413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elephant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647950" y="46736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lion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057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43600" y="1981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 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04863" y="3240088"/>
            <a:ext cx="80200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A: What’s your favourite animal? Does it eat plants?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B: Yes, it does.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A: Does it come from China?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B: Yes, it does.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A: Is it the panda?</a:t>
            </a:r>
          </a:p>
        </p:txBody>
      </p:sp>
      <p:pic>
        <p:nvPicPr>
          <p:cNvPr id="15365" name="Picture 5" descr="200882920435895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0413" y="1335088"/>
            <a:ext cx="227171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94bOOOPIC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5363" y="1352550"/>
            <a:ext cx="2278062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98500" y="669925"/>
            <a:ext cx="787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Work in pairs. Ask and answer.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586163" y="727075"/>
            <a:ext cx="2720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Practice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54050" y="1516063"/>
            <a:ext cx="798195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Ⅰ. 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单项选择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Welcome ______ Beijing Zoo. 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of		B. in		C. to		D. at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This is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He ______ China. 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comes from   B. comes to    C. come from   D. come to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The panda is _____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animal.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me      B. my       C. I       D. you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The monkey ______ bamboo.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not eat      B. isn’t eat       C. eat         D. doesn’t eat</a:t>
            </a:r>
          </a:p>
        </p:txBody>
      </p:sp>
      <p:pic>
        <p:nvPicPr>
          <p:cNvPr id="26628" name="Picture 19" descr="1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9250" y="2500313"/>
            <a:ext cx="523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1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713" y="3430588"/>
            <a:ext cx="523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9" descr="1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4338" y="4487863"/>
            <a:ext cx="523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9" descr="1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22925" y="5438775"/>
            <a:ext cx="523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96913" y="1138238"/>
            <a:ext cx="79819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Ⅱ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.用所给单词的适当形式填空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How many _______ (zebra) are there in the zoo?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pandas _______ (come) from China.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Shall we  _______（go）to Beijing zoo tomorrow?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_______ (do) tiger come from Liaoning?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elephants ____________ (not eat) meat.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749550" y="2774950"/>
            <a:ext cx="144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come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32063" y="3486150"/>
            <a:ext cx="1509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go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81100" y="4292600"/>
            <a:ext cx="141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184525" y="4964113"/>
            <a:ext cx="217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don’t eat</a:t>
            </a:r>
          </a:p>
        </p:txBody>
      </p:sp>
      <p:pic>
        <p:nvPicPr>
          <p:cNvPr id="17415" name="Picture 7" descr="WJ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4608513"/>
            <a:ext cx="15541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19363" y="2089150"/>
            <a:ext cx="150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zebras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  <p:bldP spid="27654" grpId="0" autoUpdateAnimBg="0"/>
      <p:bldP spid="2765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14400"/>
            <a:ext cx="2160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755650" y="1793875"/>
            <a:ext cx="71691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Homework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Workbook</a:t>
            </a:r>
          </a:p>
        </p:txBody>
      </p:sp>
      <p:pic>
        <p:nvPicPr>
          <p:cNvPr id="18436" name="Picture 11" descr="图片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800600"/>
            <a:ext cx="77755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685800" y="685800"/>
            <a:ext cx="7696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Lead-in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There are many animals in the zoo.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Would you like to go to the zoo?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I’d like to be your guide.</a:t>
            </a:r>
          </a:p>
        </p:txBody>
      </p:sp>
      <p:pic>
        <p:nvPicPr>
          <p:cNvPr id="4099" name="Picture 3" descr="动物园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2000" y="3143250"/>
            <a:ext cx="51101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iongmao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003300"/>
            <a:ext cx="14589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3022600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panda</a:t>
            </a:r>
          </a:p>
        </p:txBody>
      </p:sp>
      <p:pic>
        <p:nvPicPr>
          <p:cNvPr id="14340" name="Picture 4" descr="象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041400"/>
            <a:ext cx="16383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971800" y="30099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elephant</a:t>
            </a:r>
          </a:p>
        </p:txBody>
      </p:sp>
      <p:pic>
        <p:nvPicPr>
          <p:cNvPr id="14342" name="Picture 6" descr="ban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81088"/>
            <a:ext cx="146208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56225" y="2998788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zebra</a:t>
            </a:r>
          </a:p>
        </p:txBody>
      </p:sp>
      <p:pic>
        <p:nvPicPr>
          <p:cNvPr id="14344" name="Picture 8" descr="changjinglu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5" y="1119188"/>
            <a:ext cx="12001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162800" y="2978150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giraffe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608638" y="57372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bear</a:t>
            </a:r>
          </a:p>
        </p:txBody>
      </p:sp>
      <p:pic>
        <p:nvPicPr>
          <p:cNvPr id="14347" name="Picture 11" descr="ho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8663" y="3556000"/>
            <a:ext cx="1689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327900" y="574675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monkey</a:t>
            </a:r>
          </a:p>
        </p:txBody>
      </p:sp>
      <p:pic>
        <p:nvPicPr>
          <p:cNvPr id="14349" name="Picture 13" descr="老虎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6413" y="3509963"/>
            <a:ext cx="1903412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20763" y="5680075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tiger</a:t>
            </a:r>
          </a:p>
        </p:txBody>
      </p:sp>
      <p:pic>
        <p:nvPicPr>
          <p:cNvPr id="14351" name="Picture 15" descr="狮子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46363" y="3538538"/>
            <a:ext cx="2082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297238" y="57404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FF"/>
                </a:solidFill>
                <a:latin typeface="Times New Roman" panose="02020603050405020304" pitchFamily="18" charset="0"/>
              </a:rPr>
              <a:t>lion</a:t>
            </a:r>
          </a:p>
        </p:txBody>
      </p:sp>
      <p:sp>
        <p:nvSpPr>
          <p:cNvPr id="5137" name="AutoShape 17" descr="u=321264298,2274743801&amp;fm=0&amp;gp=0"/>
          <p:cNvSpPr>
            <a:spLocks noChangeAspect="1" noChangeArrowheads="1"/>
          </p:cNvSpPr>
          <p:nvPr/>
        </p:nvSpPr>
        <p:spPr bwMode="auto">
          <a:xfrm>
            <a:off x="4419600" y="3576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138" name="AutoShape 18" descr="u=321264298,2274743801&amp;fm=0&amp;gp=0"/>
          <p:cNvSpPr>
            <a:spLocks noChangeAspect="1" noChangeArrowheads="1"/>
          </p:cNvSpPr>
          <p:nvPr/>
        </p:nvSpPr>
        <p:spPr bwMode="auto">
          <a:xfrm>
            <a:off x="4419600" y="3576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139" name="AutoShape 19" descr="u=321264298,2274743801&amp;fm=0&amp;gp=0"/>
          <p:cNvSpPr>
            <a:spLocks noChangeAspect="1" noChangeArrowheads="1"/>
          </p:cNvSpPr>
          <p:nvPr/>
        </p:nvSpPr>
        <p:spPr bwMode="auto">
          <a:xfrm>
            <a:off x="4419600" y="3576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14356" name="Picture 20" descr="013000000463341212152331954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29188" y="3541713"/>
            <a:ext cx="2097087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3" grpId="0" autoUpdateAnimBg="0"/>
      <p:bldP spid="14346" grpId="0" autoUpdateAnimBg="0"/>
      <p:bldP spid="14348" grpId="0" autoUpdateAnimBg="0"/>
      <p:bldP spid="143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iongmao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71281">
            <a:off x="628650" y="2235200"/>
            <a:ext cx="12160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象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88488">
            <a:off x="2487613" y="1630363"/>
            <a:ext cx="14906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an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1710">
            <a:off x="5246688" y="1635125"/>
            <a:ext cx="1574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hangjinglu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23694">
            <a:off x="7245350" y="1593850"/>
            <a:ext cx="136842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o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44265">
            <a:off x="7229475" y="4329113"/>
            <a:ext cx="14255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老虎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717480">
            <a:off x="539750" y="4894263"/>
            <a:ext cx="14668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狮子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10078">
            <a:off x="2546350" y="4945063"/>
            <a:ext cx="15351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 descr="u=321264298,2274743801&amp;fm=0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154" name="AutoShape 10" descr="u=321264298,2274743801&amp;fm=0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6155" name="Picture 11" descr="013000000463341212152331954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491012">
            <a:off x="5184775" y="4999038"/>
            <a:ext cx="16081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66950" y="3532188"/>
            <a:ext cx="409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—That’s a giraffe.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25675" y="4137025"/>
            <a:ext cx="596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—Yes, and there are some giraffes.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2763838" y="701675"/>
            <a:ext cx="3783012" cy="657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lin ang="5400000" scaled="1"/>
          </a:gradFill>
          <a:ln w="28575">
            <a:solidFill>
              <a:srgbClr val="FF0582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462338" y="766763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Work in pairs.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95c80faccb079044e4aea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025" y="1019175"/>
            <a:ext cx="38195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2136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53063" y="1909763"/>
            <a:ext cx="29845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44625" y="4154488"/>
            <a:ext cx="4378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—Do lions eat meat?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50975" y="4997450"/>
            <a:ext cx="3778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—Yes, they 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136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3063" y="1909763"/>
            <a:ext cx="29845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4625" y="4154488"/>
            <a:ext cx="4271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—Do bears eat meat?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50975" y="4997450"/>
            <a:ext cx="3686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—Yes, they do.</a:t>
            </a:r>
          </a:p>
        </p:txBody>
      </p:sp>
      <p:pic>
        <p:nvPicPr>
          <p:cNvPr id="8197" name="Picture 5" descr="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888" y="1012825"/>
            <a:ext cx="3897312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82688" y="4371975"/>
            <a:ext cx="574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—Do elephants eat meat?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09675" y="5203825"/>
            <a:ext cx="437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—No, they don’t.</a:t>
            </a:r>
          </a:p>
        </p:txBody>
      </p:sp>
      <p:pic>
        <p:nvPicPr>
          <p:cNvPr id="9220" name="Picture 4" descr="08725012434408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1225" y="1300163"/>
            <a:ext cx="38100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02100" y="5207000"/>
            <a:ext cx="3716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They eat plants.</a:t>
            </a:r>
          </a:p>
        </p:txBody>
      </p:sp>
      <p:pic>
        <p:nvPicPr>
          <p:cNvPr id="18438" name="Picture 6" descr="94bOOOPIC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6225" y="2332038"/>
            <a:ext cx="33877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38175" y="4302125"/>
            <a:ext cx="6484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—Do pandas eat plants and leaves?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1663" y="5010150"/>
            <a:ext cx="3217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—Yes, they do.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98800" y="5033963"/>
            <a:ext cx="3760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They love bamboo.</a:t>
            </a:r>
          </a:p>
        </p:txBody>
      </p:sp>
      <p:pic>
        <p:nvPicPr>
          <p:cNvPr id="19462" name="Picture 6" descr="f13b3f64dcfdfae6f63654f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0825" y="1524000"/>
            <a:ext cx="35671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6" descr="图片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500188"/>
            <a:ext cx="3143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7_4200_4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724400"/>
            <a:ext cx="571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679700" y="1139825"/>
            <a:ext cx="3783013" cy="901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lin ang="5400000" scaled="1"/>
          </a:gradFill>
          <a:ln w="28575">
            <a:solidFill>
              <a:srgbClr val="FF0582"/>
            </a:solidFill>
            <a:rou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73375" y="1270000"/>
            <a:ext cx="338772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Listen and read</a:t>
            </a:r>
          </a:p>
        </p:txBody>
      </p:sp>
      <p:pic>
        <p:nvPicPr>
          <p:cNvPr id="11269" name="Picture 5" descr="图片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388" y="2498725"/>
            <a:ext cx="23225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全屏显示(4:3)</PresentationFormat>
  <Paragraphs>84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2014-05-20T06:39:00Z</dcterms:created>
  <dcterms:modified xsi:type="dcterms:W3CDTF">2023-01-16T19:01:27Z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C7CC8E512971449A9BBF51936AF36489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