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1" r:id="rId2"/>
    <p:sldId id="290" r:id="rId3"/>
    <p:sldId id="270" r:id="rId4"/>
    <p:sldId id="367" r:id="rId5"/>
    <p:sldId id="384" r:id="rId6"/>
    <p:sldId id="405" r:id="rId7"/>
    <p:sldId id="406" r:id="rId8"/>
    <p:sldId id="386" r:id="rId9"/>
    <p:sldId id="392" r:id="rId10"/>
    <p:sldId id="407" r:id="rId11"/>
    <p:sldId id="408" r:id="rId12"/>
    <p:sldId id="382" r:id="rId13"/>
    <p:sldId id="383" r:id="rId14"/>
    <p:sldId id="409" r:id="rId15"/>
    <p:sldId id="410" r:id="rId16"/>
    <p:sldId id="411" r:id="rId17"/>
    <p:sldId id="396" r:id="rId18"/>
    <p:sldId id="397" r:id="rId19"/>
    <p:sldId id="281" r:id="rId20"/>
    <p:sldId id="401" r:id="rId21"/>
    <p:sldId id="286" r:id="rId22"/>
    <p:sldId id="300" r:id="rId23"/>
  </p:sldIdLst>
  <p:sldSz cx="9144000" cy="6858000" type="screen4x3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41">
          <p15:clr>
            <a:srgbClr val="A4A3A4"/>
          </p15:clr>
        </p15:guide>
        <p15:guide id="2" orient="horz" pos="3595">
          <p15:clr>
            <a:srgbClr val="A4A3A4"/>
          </p15:clr>
        </p15:guide>
        <p15:guide id="3" pos="302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FF"/>
    <a:srgbClr val="006600"/>
    <a:srgbClr val="6600CC"/>
    <a:srgbClr val="3333FF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59" autoAdjust="0"/>
  </p:normalViewPr>
  <p:slideViewPr>
    <p:cSldViewPr snapToGrid="0" snapToObjects="1">
      <p:cViewPr>
        <p:scale>
          <a:sx n="110" d="100"/>
          <a:sy n="110" d="100"/>
        </p:scale>
        <p:origin x="-1644" y="-72"/>
      </p:cViewPr>
      <p:guideLst>
        <p:guide orient="horz" pos="941"/>
        <p:guide orient="horz" pos="3595"/>
        <p:guide pos="30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18T11:01:40.075" idx="1">
    <p:pos x="5770" y="3063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F2FF01BA-90A6-4166-9ED6-2646B79BA91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4F50D-BAE7-41C4-962A-1C007B55846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5A6CF-756A-49D2-B72E-63BE1F9D57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DD766-7860-41C0-88D7-2C3D57B2F4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2E599-2126-40EC-869D-B4B0749EF7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9362D-C63D-402F-8518-48055394196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BB235-8F4B-4A9E-BD61-7CB47A049F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804B7-0494-45DF-894C-61F4B3BFC6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4DF5B-2B90-4689-9E8D-4C29F6777B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5C1EF-A430-4B30-8409-87F9CC0F4D3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263B2-A505-4A68-BCB2-B4537EA77B5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CF222A5-A9E6-4C60-9862-D26A2A3ECA9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8.GIF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8.GIF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9.png"/><Relationship Id="rId7" Type="http://schemas.openxmlformats.org/officeDocument/2006/relationships/image" Target="../media/image2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hyperlink" Target="4.Listen%20and%20say.Then%20sing.mp4" TargetMode="External"/><Relationship Id="rId5" Type="http://schemas.openxmlformats.org/officeDocument/2006/relationships/image" Target="../media/image25.jpe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4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3.png"/><Relationship Id="rId4" Type="http://schemas.openxmlformats.org/officeDocument/2006/relationships/hyperlink" Target="1.Listen%20and%20chant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5.png"/><Relationship Id="rId4" Type="http://schemas.openxmlformats.org/officeDocument/2006/relationships/hyperlink" Target="2.Listen%20and%20read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8.GIF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8.GIF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8.GIF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2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18.GIF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 dirty="0"/>
          </a:p>
        </p:txBody>
      </p:sp>
      <p:pic>
        <p:nvPicPr>
          <p:cNvPr id="4098" name="图片 23" descr="草地00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846638"/>
            <a:ext cx="9144000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图片 24" descr="小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153534">
            <a:off x="7737475" y="5291138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4" y="1061061"/>
            <a:ext cx="8152248" cy="2165536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Tx/>
              <a:buNone/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4103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Box 3"/>
          <p:cNvSpPr txBox="1">
            <a:spLocks noChangeArrowheads="1"/>
          </p:cNvSpPr>
          <p:nvPr/>
        </p:nvSpPr>
        <p:spPr bwMode="auto">
          <a:xfrm>
            <a:off x="401638" y="1433513"/>
            <a:ext cx="82677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latin typeface="Times New Roman" panose="02020603050405020304" pitchFamily="18" charset="0"/>
                <a:ea typeface="黑体" panose="02010609060101010101" pitchFamily="49" charset="-122"/>
              </a:rPr>
              <a:t>	                 Module 7</a:t>
            </a:r>
            <a:endParaRPr lang="zh-CN" altLang="en-US" sz="4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106" name="TextBox 4"/>
          <p:cNvSpPr txBox="1">
            <a:spLocks noChangeArrowheads="1"/>
          </p:cNvSpPr>
          <p:nvPr/>
        </p:nvSpPr>
        <p:spPr bwMode="auto">
          <a:xfrm>
            <a:off x="3521075" y="2644775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WY   </a:t>
            </a:r>
            <a:r>
              <a:rPr lang="zh-CN" altLang="en-US" sz="2000" b="1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六年级下册 </a:t>
            </a:r>
          </a:p>
        </p:txBody>
      </p:sp>
      <p:pic>
        <p:nvPicPr>
          <p:cNvPr id="4107" name="图片 70" descr="蝴蝶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834313" y="3452813"/>
            <a:ext cx="101917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Tx/>
              <a:buNone/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4109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613" y="13350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613" y="197643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613" y="26177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425" y="13350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425" y="197643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425" y="26177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5" name="文本框 4"/>
          <p:cNvSpPr txBox="1"/>
          <p:nvPr/>
        </p:nvSpPr>
        <p:spPr>
          <a:xfrm>
            <a:off x="0" y="4068654"/>
            <a:ext cx="9144000" cy="66802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fontAlgn="auto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3300" b="1" dirty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Unit 2  She couldn't see or hear.</a:t>
            </a:r>
          </a:p>
        </p:txBody>
      </p:sp>
      <p:sp>
        <p:nvSpPr>
          <p:cNvPr id="22" name="矩形 21"/>
          <p:cNvSpPr/>
          <p:nvPr/>
        </p:nvSpPr>
        <p:spPr>
          <a:xfrm>
            <a:off x="3145524" y="5860746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组 27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13314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5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316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文本框 17"/>
          <p:cNvSpPr txBox="1">
            <a:spLocks noChangeArrowheads="1"/>
          </p:cNvSpPr>
          <p:nvPr/>
        </p:nvSpPr>
        <p:spPr bwMode="auto">
          <a:xfrm>
            <a:off x="2724150" y="1646238"/>
            <a:ext cx="564991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herself / hə</a:t>
            </a:r>
            <a:r>
              <a:rPr lang="zh-CN" altLang="zh-CN" sz="2400" b="1">
                <a:solidFill>
                  <a:srgbClr val="FF0000"/>
                </a:solidFill>
                <a:latin typeface="Calibri" panose="020F0502020204030204" pitchFamily="34" charset="0"/>
                <a:ea typeface="黑体" panose="02010609060101010101" pitchFamily="49" charset="-122"/>
              </a:rPr>
              <a:t>΄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self / 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pron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zh-CN" sz="2400" b="1">
                <a:solidFill>
                  <a:srgbClr val="FF0000"/>
                </a:solidFill>
                <a:ea typeface="黑体" panose="02010609060101010101" pitchFamily="49" charset="-122"/>
              </a:rPr>
              <a:t> ( 代词) 她自己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903288" y="177323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13319" name="文本框 19"/>
          <p:cNvSpPr txBox="1">
            <a:spLocks noChangeArrowheads="1"/>
          </p:cNvSpPr>
          <p:nvPr/>
        </p:nvSpPr>
        <p:spPr bwMode="auto">
          <a:xfrm>
            <a:off x="1282700" y="1754188"/>
            <a:ext cx="14874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5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3320" name="图片 9" descr="book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2725" y="1665288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矩形 1"/>
          <p:cNvSpPr>
            <a:spLocks noChangeArrowheads="1"/>
          </p:cNvSpPr>
          <p:nvPr/>
        </p:nvSpPr>
        <p:spPr bwMode="auto">
          <a:xfrm>
            <a:off x="2501900" y="2511425"/>
            <a:ext cx="4267200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She herself told me the news.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她亲自告诉我这个消息的。</a:t>
            </a:r>
          </a:p>
        </p:txBody>
      </p:sp>
      <p:sp>
        <p:nvSpPr>
          <p:cNvPr id="13322" name="矩形 1"/>
          <p:cNvSpPr>
            <a:spLocks noChangeArrowheads="1"/>
          </p:cNvSpPr>
          <p:nvPr/>
        </p:nvSpPr>
        <p:spPr bwMode="auto">
          <a:xfrm>
            <a:off x="1579563" y="2598738"/>
            <a:ext cx="1108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pic>
        <p:nvPicPr>
          <p:cNvPr id="13323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4" name="矩形 1"/>
          <p:cNvSpPr>
            <a:spLocks noChangeArrowheads="1"/>
          </p:cNvSpPr>
          <p:nvPr/>
        </p:nvSpPr>
        <p:spPr bwMode="auto">
          <a:xfrm>
            <a:off x="614363" y="4529138"/>
            <a:ext cx="20193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联想记忆法：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5" name="矩形 1"/>
          <p:cNvSpPr>
            <a:spLocks noChangeArrowheads="1"/>
          </p:cNvSpPr>
          <p:nvPr/>
        </p:nvSpPr>
        <p:spPr bwMode="auto">
          <a:xfrm>
            <a:off x="2451100" y="4421188"/>
            <a:ext cx="62293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herself 她自己 myself 我自己 yourself 你自己</a:t>
            </a:r>
          </a:p>
        </p:txBody>
      </p:sp>
      <p:grpSp>
        <p:nvGrpSpPr>
          <p:cNvPr id="13326" name="组合 2"/>
          <p:cNvGrpSpPr/>
          <p:nvPr/>
        </p:nvGrpSpPr>
        <p:grpSpPr bwMode="auto">
          <a:xfrm>
            <a:off x="639763" y="5307013"/>
            <a:ext cx="2403475" cy="461962"/>
            <a:chOff x="398463" y="4005263"/>
            <a:chExt cx="2404268" cy="461088"/>
          </a:xfrm>
        </p:grpSpPr>
        <p:sp>
          <p:nvSpPr>
            <p:cNvPr id="13327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2088357" cy="46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魔法记忆：</a:t>
              </a:r>
              <a:endParaRPr lang="zh-CN" altLang="en-US" sz="2400" b="1">
                <a:solidFill>
                  <a:srgbClr val="0000FF"/>
                </a:solidFill>
                <a:ea typeface="黑体" panose="02010609060101010101" pitchFamily="49" charset="-122"/>
              </a:endParaRPr>
            </a:p>
          </p:txBody>
        </p:sp>
        <p:pic>
          <p:nvPicPr>
            <p:cNvPr id="13328" name="图片 29" descr="花盆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398463" y="4052825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2520950" y="5197475"/>
            <a:ext cx="66373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her 是她，self 是自己，herself 就是她自己。</a:t>
            </a:r>
          </a:p>
        </p:txBody>
      </p:sp>
      <p:sp>
        <p:nvSpPr>
          <p:cNvPr id="13330" name="矩形 1"/>
          <p:cNvSpPr>
            <a:spLocks noChangeArrowheads="1"/>
          </p:cNvSpPr>
          <p:nvPr/>
        </p:nvSpPr>
        <p:spPr bwMode="auto">
          <a:xfrm>
            <a:off x="1519238" y="3814763"/>
            <a:ext cx="1101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2463800" y="3722688"/>
            <a:ext cx="29813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by herself 她自己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build="p"/>
      <p:bldP spid="15" grpId="0"/>
      <p:bldP spid="21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组 27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14338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39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0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文本框 17"/>
          <p:cNvSpPr txBox="1">
            <a:spLocks noChangeArrowheads="1"/>
          </p:cNvSpPr>
          <p:nvPr/>
        </p:nvSpPr>
        <p:spPr bwMode="auto">
          <a:xfrm>
            <a:off x="2832100" y="1501775"/>
            <a:ext cx="420211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live / lɪv/ </a:t>
            </a:r>
            <a:r>
              <a:rPr lang="zh-CN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( 动词) 活着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1011238" y="15986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14343" name="文本框 19"/>
          <p:cNvSpPr txBox="1">
            <a:spLocks noChangeArrowheads="1"/>
          </p:cNvSpPr>
          <p:nvPr/>
        </p:nvSpPr>
        <p:spPr bwMode="auto">
          <a:xfrm>
            <a:off x="1390650" y="1579563"/>
            <a:ext cx="14874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6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4344" name="图片 9" descr="book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0675" y="1481138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矩形 1"/>
          <p:cNvSpPr>
            <a:spLocks noChangeArrowheads="1"/>
          </p:cNvSpPr>
          <p:nvPr/>
        </p:nvSpPr>
        <p:spPr bwMode="auto">
          <a:xfrm>
            <a:off x="2320925" y="2360613"/>
            <a:ext cx="4987925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My grandmother lived to be 85.      我的祖母活到了85 岁。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662238" y="3735388"/>
            <a:ext cx="4437062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love 爱；give 给；life 生命</a:t>
            </a:r>
          </a:p>
        </p:txBody>
      </p:sp>
      <p:sp>
        <p:nvSpPr>
          <p:cNvPr id="14347" name="矩形 1"/>
          <p:cNvSpPr>
            <a:spLocks noChangeArrowheads="1"/>
          </p:cNvSpPr>
          <p:nvPr/>
        </p:nvSpPr>
        <p:spPr bwMode="auto">
          <a:xfrm>
            <a:off x="1446213" y="2519363"/>
            <a:ext cx="1108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14348" name="矩形 3"/>
          <p:cNvSpPr>
            <a:spLocks noChangeArrowheads="1"/>
          </p:cNvSpPr>
          <p:nvPr/>
        </p:nvSpPr>
        <p:spPr bwMode="auto">
          <a:xfrm>
            <a:off x="1444625" y="3876675"/>
            <a:ext cx="1406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形近词：</a:t>
            </a:r>
            <a:endParaRPr lang="zh-CN" altLang="en-US">
              <a:ea typeface="黑体" panose="02010609060101010101" pitchFamily="49" charset="-122"/>
            </a:endParaRPr>
          </a:p>
        </p:txBody>
      </p:sp>
      <p:pic>
        <p:nvPicPr>
          <p:cNvPr id="14349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矩形 3"/>
          <p:cNvSpPr>
            <a:spLocks noChangeArrowheads="1"/>
          </p:cNvSpPr>
          <p:nvPr/>
        </p:nvSpPr>
        <p:spPr bwMode="auto">
          <a:xfrm>
            <a:off x="1452563" y="5430838"/>
            <a:ext cx="1714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一词多义：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919413" y="4514850"/>
            <a:ext cx="465613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live </a:t>
            </a:r>
            <a:r>
              <a:rPr lang="zh-CN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adj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活的，现场直播的</a:t>
            </a:r>
          </a:p>
        </p:txBody>
      </p:sp>
      <p:sp>
        <p:nvSpPr>
          <p:cNvPr id="14352" name="矩形 3"/>
          <p:cNvSpPr>
            <a:spLocks noChangeArrowheads="1"/>
          </p:cNvSpPr>
          <p:nvPr/>
        </p:nvSpPr>
        <p:spPr bwMode="auto">
          <a:xfrm>
            <a:off x="1428750" y="4659313"/>
            <a:ext cx="17129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词性转换：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949575" y="5287963"/>
            <a:ext cx="465613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live </a:t>
            </a:r>
            <a:r>
              <a:rPr lang="zh-CN" altLang="zh-CN" sz="2400" b="1" i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居住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组 19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15362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3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文本框 8"/>
          <p:cNvSpPr txBox="1"/>
          <p:nvPr/>
        </p:nvSpPr>
        <p:spPr>
          <a:xfrm>
            <a:off x="2476966" y="145812"/>
            <a:ext cx="5039995" cy="7683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3. Read and write.</a:t>
            </a:r>
          </a:p>
        </p:txBody>
      </p:sp>
      <p:pic>
        <p:nvPicPr>
          <p:cNvPr id="15365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Box 14"/>
          <p:cNvSpPr txBox="1">
            <a:spLocks noChangeArrowheads="1"/>
          </p:cNvSpPr>
          <p:nvPr/>
        </p:nvSpPr>
        <p:spPr bwMode="auto">
          <a:xfrm>
            <a:off x="698500" y="2847975"/>
            <a:ext cx="3451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She couldn’t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_______</a:t>
            </a:r>
            <a:r>
              <a:rPr lang="en-US" altLang="zh-CN" sz="2400" b="1">
                <a:latin typeface="Times New Roman" panose="02020603050405020304" pitchFamily="18" charset="0"/>
              </a:rPr>
              <a:t> .</a:t>
            </a:r>
          </a:p>
        </p:txBody>
      </p:sp>
      <p:pic>
        <p:nvPicPr>
          <p:cNvPr id="15367" name="图片 1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6025" y="1477963"/>
            <a:ext cx="2405063" cy="14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图片 2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10150" y="1581150"/>
            <a:ext cx="21494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图片 3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33475" y="3921125"/>
            <a:ext cx="20732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图片 4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9700" y="3838575"/>
            <a:ext cx="2008188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TextBox 14"/>
          <p:cNvSpPr txBox="1">
            <a:spLocks noChangeArrowheads="1"/>
          </p:cNvSpPr>
          <p:nvPr/>
        </p:nvSpPr>
        <p:spPr bwMode="auto">
          <a:xfrm>
            <a:off x="4724400" y="2840038"/>
            <a:ext cx="34512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She learnt to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_______</a:t>
            </a:r>
            <a:r>
              <a:rPr lang="en-US" altLang="zh-CN" sz="2400" b="1">
                <a:latin typeface="Times New Roman" panose="02020603050405020304" pitchFamily="18" charset="0"/>
              </a:rPr>
              <a:t> .</a:t>
            </a:r>
          </a:p>
        </p:txBody>
      </p:sp>
      <p:sp>
        <p:nvSpPr>
          <p:cNvPr id="15372" name="TextBox 14"/>
          <p:cNvSpPr txBox="1">
            <a:spLocks noChangeArrowheads="1"/>
          </p:cNvSpPr>
          <p:nvPr/>
        </p:nvSpPr>
        <p:spPr bwMode="auto">
          <a:xfrm>
            <a:off x="703263" y="5138738"/>
            <a:ext cx="34512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She could also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_______</a:t>
            </a:r>
            <a:r>
              <a:rPr lang="en-US" altLang="zh-CN" sz="2400" b="1">
                <a:latin typeface="Times New Roman" panose="02020603050405020304" pitchFamily="18" charset="0"/>
              </a:rPr>
              <a:t> .</a:t>
            </a:r>
          </a:p>
        </p:txBody>
      </p:sp>
      <p:sp>
        <p:nvSpPr>
          <p:cNvPr id="15373" name="TextBox 14"/>
          <p:cNvSpPr txBox="1">
            <a:spLocks noChangeArrowheads="1"/>
          </p:cNvSpPr>
          <p:nvPr/>
        </p:nvSpPr>
        <p:spPr bwMode="auto">
          <a:xfrm>
            <a:off x="4168775" y="5114925"/>
            <a:ext cx="49069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She is a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_________ </a:t>
            </a:r>
            <a:r>
              <a:rPr lang="en-US" altLang="zh-CN" sz="2400" b="1">
                <a:latin typeface="Times New Roman" panose="02020603050405020304" pitchFamily="18" charset="0"/>
              </a:rPr>
              <a:t>for blind people.</a:t>
            </a:r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2649538" y="3117850"/>
            <a:ext cx="1114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hear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6670675" y="3095625"/>
            <a:ext cx="930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read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3"/>
          <p:cNvSpPr txBox="1">
            <a:spLocks noChangeArrowheads="1"/>
          </p:cNvSpPr>
          <p:nvPr/>
        </p:nvSpPr>
        <p:spPr bwMode="auto">
          <a:xfrm>
            <a:off x="2790825" y="5414963"/>
            <a:ext cx="9604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write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5218113" y="5391150"/>
            <a:ext cx="2214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role model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组 19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16386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7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文本框 8"/>
          <p:cNvSpPr txBox="1"/>
          <p:nvPr/>
        </p:nvSpPr>
        <p:spPr>
          <a:xfrm>
            <a:off x="1745672" y="249610"/>
            <a:ext cx="6080166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36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4. Listen and say. Then sing.</a:t>
            </a:r>
          </a:p>
        </p:txBody>
      </p:sp>
      <p:pic>
        <p:nvPicPr>
          <p:cNvPr id="16389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Box 1"/>
          <p:cNvSpPr txBox="1">
            <a:spLocks noChangeArrowheads="1"/>
          </p:cNvSpPr>
          <p:nvPr/>
        </p:nvSpPr>
        <p:spPr bwMode="auto">
          <a:xfrm>
            <a:off x="555625" y="1071563"/>
            <a:ext cx="6062663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LOOK UP AT THE SPACESHIP</a:t>
            </a:r>
          </a:p>
          <a:p>
            <a:pPr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Look up at the spaceship, the spaceship, the spaceship.</a:t>
            </a:r>
          </a:p>
          <a:p>
            <a:pPr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Look up at the spaceship flying in the sky.</a:t>
            </a:r>
          </a:p>
          <a:p>
            <a:pPr>
              <a:lnSpc>
                <a:spcPct val="150000"/>
              </a:lnSpc>
            </a:pPr>
            <a:r>
              <a:rPr lang="en-US" altLang="zh-CN" sz="2200" b="1" dirty="0" err="1">
                <a:latin typeface="Times New Roman" panose="02020603050405020304" pitchFamily="18" charset="0"/>
              </a:rPr>
              <a:t>Shenzhou</a:t>
            </a:r>
            <a:r>
              <a:rPr lang="en-US" altLang="zh-CN" sz="2200" b="1" dirty="0">
                <a:latin typeface="Times New Roman" panose="02020603050405020304" pitchFamily="18" charset="0"/>
              </a:rPr>
              <a:t> went into space. It made a loud sound.</a:t>
            </a:r>
          </a:p>
          <a:p>
            <a:pPr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It went to a new place and travelled round and round.</a:t>
            </a:r>
          </a:p>
          <a:p>
            <a:pPr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And inside the spaceship, there was a Chinese man.</a:t>
            </a:r>
          </a:p>
          <a:p>
            <a:pPr>
              <a:lnSpc>
                <a:spcPct val="150000"/>
              </a:lnSpc>
            </a:pPr>
            <a:r>
              <a:rPr lang="en-US" altLang="zh-CN" sz="2200" b="1" dirty="0">
                <a:latin typeface="Times New Roman" panose="02020603050405020304" pitchFamily="18" charset="0"/>
              </a:rPr>
              <a:t>I want to meet him and I want to shake his hand!</a:t>
            </a:r>
            <a:endParaRPr lang="zh-CN" altLang="en-US" sz="2200" b="1" dirty="0">
              <a:latin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523038" y="2508250"/>
            <a:ext cx="2447925" cy="18065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noProof="1"/>
          </a:p>
        </p:txBody>
      </p:sp>
      <p:pic>
        <p:nvPicPr>
          <p:cNvPr id="16392" name="图片 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05588" y="2614613"/>
            <a:ext cx="22796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3" name="Picture 21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842125" y="4503738"/>
            <a:ext cx="1884363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组 19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17410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1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文本框 8"/>
          <p:cNvSpPr txBox="1"/>
          <p:nvPr/>
        </p:nvSpPr>
        <p:spPr>
          <a:xfrm>
            <a:off x="2157451" y="104835"/>
            <a:ext cx="4876165" cy="7683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5. Say and guess.</a:t>
            </a:r>
          </a:p>
        </p:txBody>
      </p:sp>
      <p:pic>
        <p:nvPicPr>
          <p:cNvPr id="17413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文本框 1"/>
          <p:cNvSpPr txBox="1">
            <a:spLocks noChangeArrowheads="1"/>
          </p:cNvSpPr>
          <p:nvPr/>
        </p:nvSpPr>
        <p:spPr bwMode="auto">
          <a:xfrm>
            <a:off x="1231900" y="944563"/>
            <a:ext cx="6716713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zh-CN" sz="2400" b="1" dirty="0">
                <a:latin typeface="Times New Roman" panose="02020603050405020304" pitchFamily="18" charset="0"/>
              </a:rPr>
              <a:t>Where did I go</a:t>
            </a:r>
            <a:r>
              <a:rPr lang="en-US" altLang="zh-CN" sz="2400" b="1" dirty="0"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zh-CN" altLang="zh-CN" sz="2400" b="1" dirty="0">
                <a:latin typeface="Times New Roman" panose="02020603050405020304" pitchFamily="18" charset="0"/>
              </a:rPr>
              <a:t>I went there on Saturday. I spent three</a:t>
            </a:r>
          </a:p>
          <a:p>
            <a:pPr>
              <a:lnSpc>
                <a:spcPct val="200000"/>
              </a:lnSpc>
            </a:pPr>
            <a:r>
              <a:rPr lang="zh-CN" altLang="zh-CN" sz="2400" b="1" dirty="0">
                <a:latin typeface="Times New Roman" panose="02020603050405020304" pitchFamily="18" charset="0"/>
              </a:rPr>
              <a:t>hours there. I saw lots of animals. Where did I go</a:t>
            </a:r>
            <a:r>
              <a:rPr lang="en-US" altLang="zh-CN" sz="2400" b="1" dirty="0"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zh-CN" altLang="zh-CN" sz="2400" b="1" dirty="0">
                <a:latin typeface="Times New Roman" panose="02020603050405020304" pitchFamily="18" charset="0"/>
              </a:rPr>
              <a:t>Did you go to a zoo</a:t>
            </a:r>
            <a:r>
              <a:rPr lang="en-US" altLang="zh-CN" sz="2400" b="1" dirty="0"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zh-CN" altLang="zh-CN" sz="2400" b="1" dirty="0">
                <a:latin typeface="Times New Roman" panose="02020603050405020304" pitchFamily="18" charset="0"/>
              </a:rPr>
              <a:t>No</a:t>
            </a:r>
            <a:r>
              <a:rPr lang="en-US" altLang="zh-CN" sz="2400" b="1" dirty="0">
                <a:latin typeface="Times New Roman" panose="02020603050405020304" pitchFamily="18" charset="0"/>
              </a:rPr>
              <a:t>, </a:t>
            </a:r>
            <a:r>
              <a:rPr lang="zh-CN" altLang="zh-CN" sz="2400" b="1" dirty="0">
                <a:latin typeface="Times New Roman" panose="02020603050405020304" pitchFamily="18" charset="0"/>
              </a:rPr>
              <a:t>I didn’t.</a:t>
            </a:r>
          </a:p>
          <a:p>
            <a:pPr>
              <a:lnSpc>
                <a:spcPct val="200000"/>
              </a:lnSpc>
            </a:pPr>
            <a:r>
              <a:rPr lang="zh-CN" altLang="zh-CN" sz="2400" b="1" dirty="0">
                <a:latin typeface="Times New Roman" panose="02020603050405020304" pitchFamily="18" charset="0"/>
              </a:rPr>
              <a:t>Did you go to a farm</a:t>
            </a:r>
            <a:r>
              <a:rPr lang="en-US" altLang="zh-CN" sz="2400" b="1" dirty="0"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zh-CN" altLang="zh-CN" sz="2400" b="1" dirty="0">
                <a:latin typeface="Times New Roman" panose="02020603050405020304" pitchFamily="18" charset="0"/>
              </a:rPr>
              <a:t>Yes</a:t>
            </a:r>
            <a:r>
              <a:rPr lang="en-US" altLang="zh-CN" sz="2400" b="1" dirty="0">
                <a:latin typeface="Times New Roman" panose="02020603050405020304" pitchFamily="18" charset="0"/>
              </a:rPr>
              <a:t>, </a:t>
            </a:r>
            <a:r>
              <a:rPr lang="zh-CN" altLang="zh-CN" sz="2400" b="1" dirty="0">
                <a:latin typeface="Times New Roman" panose="02020603050405020304" pitchFamily="18" charset="0"/>
              </a:rPr>
              <a:t>I did.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组 21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18434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5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36" name="TextBox 8"/>
          <p:cNvSpPr txBox="1">
            <a:spLocks noChangeArrowheads="1"/>
          </p:cNvSpPr>
          <p:nvPr/>
        </p:nvSpPr>
        <p:spPr bwMode="auto">
          <a:xfrm>
            <a:off x="682625" y="954088"/>
            <a:ext cx="8294688" cy="556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趣味活动：最佳调查员。 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六人一组，对其他成员上周末的活动进行调查，在规定的时间内，看谁调查得最多，最准确！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示例：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—Where did you go last weekend ？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—I went to...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—Did you ... ？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—Yes, I did. / No, I didn’t.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—What did you do ？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—I...</a:t>
            </a:r>
          </a:p>
        </p:txBody>
      </p:sp>
      <p:pic>
        <p:nvPicPr>
          <p:cNvPr id="18437" name="图片 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 19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19458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59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文本框 8"/>
          <p:cNvSpPr txBox="1"/>
          <p:nvPr/>
        </p:nvSpPr>
        <p:spPr>
          <a:xfrm>
            <a:off x="2637511" y="104835"/>
            <a:ext cx="3881120" cy="7683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6. Do and say.</a:t>
            </a:r>
          </a:p>
        </p:txBody>
      </p:sp>
      <p:pic>
        <p:nvPicPr>
          <p:cNvPr id="19461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文本框 1"/>
          <p:cNvSpPr txBox="1">
            <a:spLocks noChangeArrowheads="1"/>
          </p:cNvSpPr>
          <p:nvPr/>
        </p:nvSpPr>
        <p:spPr bwMode="auto">
          <a:xfrm>
            <a:off x="1706563" y="1193800"/>
            <a:ext cx="5995987" cy="496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zh-CN" sz="2400" b="1">
                <a:latin typeface="Times New Roman" panose="02020603050405020304" pitchFamily="18" charset="0"/>
              </a:rPr>
              <a:t>Make a card about a famous person and</a:t>
            </a:r>
          </a:p>
          <a:p>
            <a:pPr>
              <a:lnSpc>
                <a:spcPct val="110000"/>
              </a:lnSpc>
            </a:pPr>
            <a:r>
              <a:rPr lang="zh-CN" altLang="zh-CN" sz="2400" b="1">
                <a:latin typeface="Times New Roman" panose="02020603050405020304" pitchFamily="18" charset="0"/>
              </a:rPr>
              <a:t>talk to the class about him/her.</a:t>
            </a:r>
          </a:p>
          <a:p>
            <a:pPr>
              <a:lnSpc>
                <a:spcPct val="110000"/>
              </a:lnSpc>
            </a:pPr>
            <a:r>
              <a:rPr lang="zh-CN" altLang="zh-CN" sz="2400" b="1">
                <a:latin typeface="Times New Roman" panose="02020603050405020304" pitchFamily="18" charset="0"/>
              </a:rPr>
              <a:t>Name：Confucius</a:t>
            </a:r>
          </a:p>
          <a:p>
            <a:pPr>
              <a:lnSpc>
                <a:spcPct val="110000"/>
              </a:lnSpc>
            </a:pPr>
            <a:r>
              <a:rPr lang="zh-CN" altLang="zh-CN" sz="2400" b="1">
                <a:latin typeface="Times New Roman" panose="02020603050405020304" pitchFamily="18" charset="0"/>
              </a:rPr>
              <a:t>Born：551 BC</a:t>
            </a:r>
          </a:p>
          <a:p>
            <a:pPr>
              <a:lnSpc>
                <a:spcPct val="110000"/>
              </a:lnSpc>
            </a:pPr>
            <a:r>
              <a:rPr lang="zh-CN" altLang="zh-CN" sz="2400" b="1">
                <a:latin typeface="Times New Roman" panose="02020603050405020304" pitchFamily="18" charset="0"/>
              </a:rPr>
              <a:t>Country：China</a:t>
            </a:r>
          </a:p>
          <a:p>
            <a:pPr>
              <a:lnSpc>
                <a:spcPct val="110000"/>
              </a:lnSpc>
            </a:pPr>
            <a:r>
              <a:rPr lang="zh-CN" altLang="zh-CN" sz="2400" b="1">
                <a:latin typeface="Times New Roman" panose="02020603050405020304" pitchFamily="18" charset="0"/>
              </a:rPr>
              <a:t>He was a great teacher.</a:t>
            </a:r>
          </a:p>
          <a:p>
            <a:pPr>
              <a:lnSpc>
                <a:spcPct val="110000"/>
              </a:lnSpc>
            </a:pPr>
            <a:r>
              <a:rPr lang="zh-CN" altLang="zh-CN" sz="2400" b="1">
                <a:latin typeface="Times New Roman" panose="02020603050405020304" pitchFamily="18" charset="0"/>
              </a:rPr>
              <a:t>He had many students.</a:t>
            </a:r>
          </a:p>
          <a:p>
            <a:pPr>
              <a:lnSpc>
                <a:spcPct val="110000"/>
              </a:lnSpc>
            </a:pPr>
            <a:r>
              <a:rPr lang="zh-CN" altLang="zh-CN" sz="2400" b="1">
                <a:latin typeface="Times New Roman" panose="02020603050405020304" pitchFamily="18" charset="0"/>
              </a:rPr>
              <a:t>He lived to be seventy two.</a:t>
            </a:r>
          </a:p>
          <a:p>
            <a:pPr>
              <a:lnSpc>
                <a:spcPct val="110000"/>
              </a:lnSpc>
            </a:pPr>
            <a:r>
              <a:rPr lang="zh-CN" altLang="zh-CN" sz="2400" b="1">
                <a:latin typeface="Times New Roman" panose="02020603050405020304" pitchFamily="18" charset="0"/>
              </a:rPr>
              <a:t>Who is he</a:t>
            </a:r>
            <a:r>
              <a:rPr lang="en-US" altLang="zh-CN" sz="2400" b="1"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110000"/>
              </a:lnSpc>
            </a:pPr>
            <a:r>
              <a:rPr lang="zh-CN" altLang="zh-CN" sz="2400" b="1">
                <a:latin typeface="Times New Roman" panose="02020603050405020304" pitchFamily="18" charset="0"/>
              </a:rPr>
              <a:t>He is Confucius.</a:t>
            </a:r>
          </a:p>
          <a:p>
            <a:pPr>
              <a:lnSpc>
                <a:spcPct val="110000"/>
              </a:lnSpc>
            </a:pPr>
            <a:r>
              <a:rPr lang="zh-CN" altLang="zh-CN" sz="2400" b="1">
                <a:latin typeface="Times New Roman" panose="02020603050405020304" pitchFamily="18" charset="0"/>
              </a:rPr>
              <a:t>When was he born</a:t>
            </a:r>
            <a:r>
              <a:rPr lang="en-US" altLang="zh-CN" sz="2400" b="1"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110000"/>
              </a:lnSpc>
            </a:pPr>
            <a:r>
              <a:rPr lang="zh-CN" altLang="zh-CN" sz="2400" b="1">
                <a:latin typeface="Times New Roman" panose="02020603050405020304" pitchFamily="18" charset="0"/>
              </a:rPr>
              <a:t>He was born in...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组 19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20482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83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484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Box 1"/>
          <p:cNvSpPr txBox="1">
            <a:spLocks noChangeArrowheads="1"/>
          </p:cNvSpPr>
          <p:nvPr/>
        </p:nvSpPr>
        <p:spPr bwMode="auto">
          <a:xfrm>
            <a:off x="904875" y="1179513"/>
            <a:ext cx="815340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一、单项选择。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1. I was ______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in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Shandong.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A. borns         B. born         C. been born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2. ______ a child，she could read a lot of books.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A. As               B. Of             C. In</a:t>
            </a: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2305050" y="2197100"/>
            <a:ext cx="533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3"/>
          <p:cNvSpPr txBox="1">
            <a:spLocks noChangeArrowheads="1"/>
          </p:cNvSpPr>
          <p:nvPr/>
        </p:nvSpPr>
        <p:spPr bwMode="auto">
          <a:xfrm>
            <a:off x="1557338" y="3617913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195388" y="4827588"/>
            <a:ext cx="7380287" cy="11985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2166938" y="4826000"/>
            <a:ext cx="65484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根据句意：作为一个小孩，她就能读许多书了。可知用“as”。</a:t>
            </a:r>
          </a:p>
        </p:txBody>
      </p:sp>
      <p:pic>
        <p:nvPicPr>
          <p:cNvPr id="20490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组 23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21506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07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1508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Box 1"/>
          <p:cNvSpPr txBox="1">
            <a:spLocks noChangeArrowheads="1"/>
          </p:cNvSpPr>
          <p:nvPr/>
        </p:nvSpPr>
        <p:spPr bwMode="auto">
          <a:xfrm>
            <a:off x="676275" y="1255713"/>
            <a:ext cx="8239125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63955" indent="-116395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3. He ______ a driver three years ago.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A. becomes       B. became    C. become</a:t>
            </a:r>
          </a:p>
          <a:p>
            <a:pPr>
              <a:lnSpc>
                <a:spcPct val="200000"/>
              </a:lnSpc>
            </a:pP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4. He ______ ride a bike now，but he ______ two weeks ago.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A. can； can     B. could； could      C. can； couldn’t</a:t>
            </a:r>
          </a:p>
        </p:txBody>
      </p:sp>
      <p:sp>
        <p:nvSpPr>
          <p:cNvPr id="20" name="TextBox 2"/>
          <p:cNvSpPr txBox="1">
            <a:spLocks noChangeArrowheads="1"/>
          </p:cNvSpPr>
          <p:nvPr/>
        </p:nvSpPr>
        <p:spPr bwMode="auto">
          <a:xfrm>
            <a:off x="1779588" y="3725863"/>
            <a:ext cx="425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3"/>
          <p:cNvSpPr txBox="1">
            <a:spLocks noChangeArrowheads="1"/>
          </p:cNvSpPr>
          <p:nvPr/>
        </p:nvSpPr>
        <p:spPr bwMode="auto">
          <a:xfrm>
            <a:off x="1725613" y="1528763"/>
            <a:ext cx="4238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2" name="TextBox 18"/>
          <p:cNvSpPr txBox="1">
            <a:spLocks noChangeArrowheads="1"/>
          </p:cNvSpPr>
          <p:nvPr/>
        </p:nvSpPr>
        <p:spPr bwMode="auto">
          <a:xfrm>
            <a:off x="3495675" y="4648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31760" name="TextBox 4"/>
          <p:cNvSpPr txBox="1">
            <a:spLocks noChangeArrowheads="1"/>
          </p:cNvSpPr>
          <p:nvPr/>
        </p:nvSpPr>
        <p:spPr bwMode="auto">
          <a:xfrm>
            <a:off x="1044575" y="2830513"/>
            <a:ext cx="7408863" cy="644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866900" y="2814638"/>
            <a:ext cx="6918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由“three years ago”可知</a:t>
            </a:r>
            <a:r>
              <a:rPr lang="en-US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动词应用过去式。</a:t>
            </a:r>
          </a:p>
        </p:txBody>
      </p:sp>
      <p:pic>
        <p:nvPicPr>
          <p:cNvPr id="21515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1017588" y="4991100"/>
            <a:ext cx="7435850" cy="1114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26" name="矩形 25"/>
          <p:cNvSpPr>
            <a:spLocks noChangeArrowheads="1"/>
          </p:cNvSpPr>
          <p:nvPr/>
        </p:nvSpPr>
        <p:spPr bwMode="auto">
          <a:xfrm>
            <a:off x="1892300" y="4984750"/>
            <a:ext cx="6561138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前半句时间是“现在”，用can，后半句时间“两周前”，“but”表转折，故用couldn</a:t>
            </a:r>
            <a:r>
              <a:rPr lang="en-US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’</a:t>
            </a:r>
            <a:r>
              <a:rPr lang="zh-CN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组 24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22530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1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532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TextBox 2"/>
          <p:cNvSpPr txBox="1">
            <a:spLocks noChangeArrowheads="1"/>
          </p:cNvSpPr>
          <p:nvPr/>
        </p:nvSpPr>
        <p:spPr bwMode="auto">
          <a:xfrm>
            <a:off x="684213" y="1031875"/>
            <a:ext cx="8437562" cy="526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二、根据汉语意思完成句子。</a:t>
            </a:r>
            <a:endParaRPr lang="en-US" altLang="zh-CN" sz="24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在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1997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年，他变得又盲又聋                                                   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In 1997， he  ______   ______   ______   ______ 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         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她写了一本关于她自己的书。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She wrote a book  ______  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3.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怀特小姐住在纽约。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Miss White ______  ______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New York.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2782888" y="2770188"/>
            <a:ext cx="5245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became     blind        and       deaf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3302000" y="4211638"/>
            <a:ext cx="2663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about     herself</a:t>
            </a:r>
          </a:p>
        </p:txBody>
      </p:sp>
      <p:pic>
        <p:nvPicPr>
          <p:cNvPr id="22536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2566988" y="5673725"/>
            <a:ext cx="2365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lives         in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 22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5122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3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4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5125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6" descr="C:\Users\Administrator\Desktop\小学点拨课件副本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54375" y="328613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图片 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787650" y="1339850"/>
            <a:ext cx="2921000" cy="389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文本框 2"/>
          <p:cNvSpPr txBox="1">
            <a:spLocks noChangeArrowheads="1"/>
          </p:cNvSpPr>
          <p:nvPr/>
        </p:nvSpPr>
        <p:spPr bwMode="auto">
          <a:xfrm>
            <a:off x="1389063" y="5497513"/>
            <a:ext cx="7113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Times New Roman" panose="02020603050405020304" pitchFamily="18" charset="0"/>
              </a:rPr>
              <a:t>How much do you know about Helen Keller?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组 11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23554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5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3556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903288" y="1606550"/>
            <a:ext cx="7131050" cy="12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" name="TextBox 3"/>
          <p:cNvSpPr txBox="1"/>
          <p:nvPr/>
        </p:nvSpPr>
        <p:spPr>
          <a:xfrm>
            <a:off x="927100" y="2876550"/>
            <a:ext cx="7637463" cy="31464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70000"/>
              </a:lnSpc>
              <a:defRPr/>
            </a:pPr>
            <a:r>
              <a:rPr lang="zh-CN" altLang="en-US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重点词汇：</a:t>
            </a: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live, became, born, letter, drew, spell, herself</a:t>
            </a:r>
          </a:p>
          <a:p>
            <a:pPr>
              <a:lnSpc>
                <a:spcPct val="170000"/>
              </a:lnSpc>
              <a:defRPr/>
            </a:pPr>
            <a:r>
              <a:rPr lang="zh-CN" altLang="en-US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重点短语：</a:t>
            </a: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role model, all over</a:t>
            </a:r>
          </a:p>
          <a:p>
            <a:pPr>
              <a:lnSpc>
                <a:spcPct val="170000"/>
              </a:lnSpc>
              <a:defRPr/>
            </a:pPr>
            <a:r>
              <a:rPr lang="zh-CN" altLang="en-US" sz="24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重点句式：</a:t>
            </a: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As a baby, she became blind and deaf. </a:t>
            </a:r>
          </a:p>
          <a:p>
            <a:pPr indent="1512570">
              <a:lnSpc>
                <a:spcPct val="170000"/>
              </a:lnSpc>
              <a:defRPr/>
            </a:pP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She couldn’t see or hear. </a:t>
            </a:r>
          </a:p>
          <a:p>
            <a:pPr indent="1512570">
              <a:lnSpc>
                <a:spcPct val="170000"/>
              </a:lnSpc>
              <a:defRPr/>
            </a:pP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</a:rPr>
              <a:t>Helen lived to be eightyseven.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组 18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24578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79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4580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/>
          <p:nvPr/>
        </p:nvSpPr>
        <p:spPr>
          <a:xfrm>
            <a:off x="935038" y="1851025"/>
            <a:ext cx="446087" cy="4460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935038" y="3360738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935038" y="4476750"/>
            <a:ext cx="446087" cy="4460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39946" name="TextBox 2"/>
          <p:cNvSpPr txBox="1">
            <a:spLocks noChangeArrowheads="1"/>
          </p:cNvSpPr>
          <p:nvPr/>
        </p:nvSpPr>
        <p:spPr bwMode="auto">
          <a:xfrm>
            <a:off x="950913" y="1765300"/>
            <a:ext cx="7769225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ts val="4000"/>
              </a:lnSpc>
              <a:buFontTx/>
              <a:buNone/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熟记本节课所学的句型、短语和单词，必须会听、说、读、写。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ts val="9000"/>
              </a:lnSpc>
              <a:buFontTx/>
              <a:buNone/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将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Listen and read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的内容朗读流利。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ts val="9000"/>
              </a:lnSpc>
              <a:buFontTx/>
              <a:buNone/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配套的课后作业。</a:t>
            </a:r>
          </a:p>
        </p:txBody>
      </p:sp>
      <p:pic>
        <p:nvPicPr>
          <p:cNvPr id="24585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pic>
        <p:nvPicPr>
          <p:cNvPr id="25602" name="图片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846638"/>
            <a:ext cx="9144000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39" descr="구름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0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35825" y="503238"/>
            <a:ext cx="104298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Oval 17"/>
          <p:cNvSpPr>
            <a:spLocks noChangeArrowheads="1"/>
          </p:cNvSpPr>
          <p:nvPr/>
        </p:nvSpPr>
        <p:spPr bwMode="auto">
          <a:xfrm>
            <a:off x="2371725" y="5734050"/>
            <a:ext cx="4398963" cy="898525"/>
          </a:xfrm>
          <a:prstGeom prst="ellipse">
            <a:avLst/>
          </a:prstGeom>
          <a:gradFill rotWithShape="1">
            <a:gsLst>
              <a:gs pos="0">
                <a:srgbClr val="0E320D"/>
              </a:gs>
              <a:gs pos="100000">
                <a:srgbClr val="1F6B1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ko-KR" altLang="en-US"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25606" name="Picture 16" descr="꽃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03550" y="3363913"/>
            <a:ext cx="3136900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矩形 3"/>
          <p:cNvSpPr>
            <a:spLocks noChangeArrowheads="1"/>
          </p:cNvSpPr>
          <p:nvPr/>
        </p:nvSpPr>
        <p:spPr bwMode="auto">
          <a:xfrm>
            <a:off x="5580063" y="6553200"/>
            <a:ext cx="21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100">
                <a:solidFill>
                  <a:srgbClr val="41414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3" name="矩形 12"/>
          <p:cNvSpPr/>
          <p:nvPr/>
        </p:nvSpPr>
        <p:spPr>
          <a:xfrm>
            <a:off x="1928999" y="1329272"/>
            <a:ext cx="5285999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Thank you! </a:t>
            </a:r>
            <a:endParaRPr lang="zh-CN" alt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组 19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6146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7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文本框 8"/>
          <p:cNvSpPr txBox="1"/>
          <p:nvPr/>
        </p:nvSpPr>
        <p:spPr>
          <a:xfrm>
            <a:off x="2317471" y="209610"/>
            <a:ext cx="495924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0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Listen and chant.</a:t>
            </a:r>
            <a:endParaRPr kumimoji="1" lang="zh-CN" altLang="en-US" sz="40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pic>
        <p:nvPicPr>
          <p:cNvPr id="6149" name="Picture 21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57825" y="4500563"/>
            <a:ext cx="2116138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文本框 1"/>
          <p:cNvSpPr txBox="1">
            <a:spLocks noChangeArrowheads="1"/>
          </p:cNvSpPr>
          <p:nvPr/>
        </p:nvSpPr>
        <p:spPr bwMode="auto">
          <a:xfrm>
            <a:off x="1035050" y="1708150"/>
            <a:ext cx="3551238" cy="293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Helen couldn</a:t>
            </a:r>
            <a:r>
              <a:rPr lang="en-US" altLang="zh-CN" sz="2400" b="1" dirty="0">
                <a:latin typeface="Times New Roman" panose="02020603050405020304" pitchFamily="18" charset="0"/>
              </a:rPr>
              <a:t>’</a:t>
            </a:r>
            <a:r>
              <a:rPr lang="zh-CN" altLang="en-US" sz="2400" b="1" dirty="0">
                <a:latin typeface="Times New Roman" panose="02020603050405020304" pitchFamily="18" charset="0"/>
              </a:rPr>
              <a:t>t see.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But she could read.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Helen couldn</a:t>
            </a:r>
            <a:r>
              <a:rPr lang="en-US" altLang="zh-CN" sz="2400" b="1" dirty="0">
                <a:latin typeface="Times New Roman" panose="02020603050405020304" pitchFamily="18" charset="0"/>
              </a:rPr>
              <a:t>’</a:t>
            </a:r>
            <a:r>
              <a:rPr lang="zh-CN" altLang="en-US" sz="2400" b="1" dirty="0">
                <a:latin typeface="Times New Roman" panose="02020603050405020304" pitchFamily="18" charset="0"/>
              </a:rPr>
              <a:t>t hear.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But she could talk.</a:t>
            </a:r>
          </a:p>
        </p:txBody>
      </p:sp>
      <p:sp>
        <p:nvSpPr>
          <p:cNvPr id="16" name="矩形 15"/>
          <p:cNvSpPr/>
          <p:nvPr/>
        </p:nvSpPr>
        <p:spPr>
          <a:xfrm>
            <a:off x="5059363" y="2095500"/>
            <a:ext cx="2719387" cy="20780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noProof="1"/>
          </a:p>
        </p:txBody>
      </p:sp>
      <p:pic>
        <p:nvPicPr>
          <p:cNvPr id="6153" name="图片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154613" y="2209800"/>
            <a:ext cx="25209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9" name="组 19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7170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1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文本框 8"/>
          <p:cNvSpPr txBox="1"/>
          <p:nvPr/>
        </p:nvSpPr>
        <p:spPr>
          <a:xfrm>
            <a:off x="1984362" y="195316"/>
            <a:ext cx="5149850" cy="76834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Listen and read.</a:t>
            </a:r>
          </a:p>
        </p:txBody>
      </p:sp>
      <p:sp>
        <p:nvSpPr>
          <p:cNvPr id="15" name="矩形 14"/>
          <p:cNvSpPr/>
          <p:nvPr/>
        </p:nvSpPr>
        <p:spPr>
          <a:xfrm>
            <a:off x="6875463" y="2401888"/>
            <a:ext cx="2147887" cy="15398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dirty="0"/>
          </a:p>
        </p:txBody>
      </p:sp>
      <p:sp>
        <p:nvSpPr>
          <p:cNvPr id="11273" name="矩形 1"/>
          <p:cNvSpPr>
            <a:spLocks noChangeArrowheads="1"/>
          </p:cNvSpPr>
          <p:nvPr/>
        </p:nvSpPr>
        <p:spPr bwMode="auto">
          <a:xfrm>
            <a:off x="479425" y="1079500"/>
            <a:ext cx="6384925" cy="556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2700" indent="700405" algn="just">
              <a:lnSpc>
                <a:spcPct val="150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Helen Keller was born in the US in 1880. As a baby, she became blind and deaf. She couldn’t see or hear. </a:t>
            </a:r>
          </a:p>
          <a:p>
            <a:pPr marL="12700" indent="700405" algn="just">
              <a:lnSpc>
                <a:spcPct val="150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Helen had a teacher. She drew letters in Helens’ hand and taught her to spell.</a:t>
            </a:r>
          </a:p>
          <a:p>
            <a:pPr marL="12700" indent="700405" algn="just">
              <a:lnSpc>
                <a:spcPct val="150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Later Helen learnt to read, write and speak. She wrote a book about herself and travelled all over the world.</a:t>
            </a:r>
          </a:p>
          <a:p>
            <a:pPr marL="12700" indent="700405" algn="just">
              <a:lnSpc>
                <a:spcPct val="150000"/>
              </a:lnSpc>
              <a:buFontTx/>
              <a:buNone/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Helen lived to be eighty seven. She is a role model for blind people, and also for you and me.</a:t>
            </a:r>
          </a:p>
          <a:p>
            <a:pPr marL="1614805" indent="-1614805" algn="just">
              <a:lnSpc>
                <a:spcPct val="130000"/>
              </a:lnSpc>
              <a:buFontTx/>
              <a:buNone/>
              <a:defRPr/>
            </a:pPr>
            <a:endParaRPr lang="en-US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5" name="Picture 21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85013" y="4159250"/>
            <a:ext cx="1944687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图片 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975475" y="2513013"/>
            <a:ext cx="1984375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3" name="组 27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8194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95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196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文本框 17"/>
          <p:cNvSpPr txBox="1">
            <a:spLocks noChangeArrowheads="1"/>
          </p:cNvSpPr>
          <p:nvPr/>
        </p:nvSpPr>
        <p:spPr bwMode="auto">
          <a:xfrm>
            <a:off x="2570163" y="1657350"/>
            <a:ext cx="564991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born /bɔːn/ 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( 动词) 出生，诞生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749300" y="177323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8199" name="文本框 19"/>
          <p:cNvSpPr txBox="1">
            <a:spLocks noChangeArrowheads="1"/>
          </p:cNvSpPr>
          <p:nvPr/>
        </p:nvSpPr>
        <p:spPr bwMode="auto">
          <a:xfrm>
            <a:off x="1128713" y="1754188"/>
            <a:ext cx="14874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1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8200" name="图片 9" descr="book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8738" y="1665288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矩形 1"/>
          <p:cNvSpPr>
            <a:spLocks noChangeArrowheads="1"/>
          </p:cNvSpPr>
          <p:nvPr/>
        </p:nvSpPr>
        <p:spPr bwMode="auto">
          <a:xfrm>
            <a:off x="2305050" y="2747963"/>
            <a:ext cx="576421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was born in 1976. 我出生于1976 年。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324100" y="3643313"/>
            <a:ext cx="3611563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 born 出生</a:t>
            </a:r>
          </a:p>
        </p:txBody>
      </p:sp>
      <p:sp>
        <p:nvSpPr>
          <p:cNvPr id="8203" name="矩形 1"/>
          <p:cNvSpPr>
            <a:spLocks noChangeArrowheads="1"/>
          </p:cNvSpPr>
          <p:nvPr/>
        </p:nvSpPr>
        <p:spPr bwMode="auto">
          <a:xfrm>
            <a:off x="1314450" y="2897188"/>
            <a:ext cx="1108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8204" name="矩形 3"/>
          <p:cNvSpPr>
            <a:spLocks noChangeArrowheads="1"/>
          </p:cNvSpPr>
          <p:nvPr/>
        </p:nvSpPr>
        <p:spPr bwMode="auto">
          <a:xfrm>
            <a:off x="1312863" y="3803650"/>
            <a:ext cx="11001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短语：</a:t>
            </a:r>
            <a:endParaRPr lang="zh-CN" altLang="en-US">
              <a:ea typeface="黑体" panose="02010609060101010101" pitchFamily="49" charset="-122"/>
            </a:endParaRPr>
          </a:p>
        </p:txBody>
      </p:sp>
      <p:pic>
        <p:nvPicPr>
          <p:cNvPr id="8205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6" name="矩形 3"/>
          <p:cNvSpPr>
            <a:spLocks noChangeArrowheads="1"/>
          </p:cNvSpPr>
          <p:nvPr/>
        </p:nvSpPr>
        <p:spPr bwMode="auto">
          <a:xfrm>
            <a:off x="1320800" y="4757738"/>
            <a:ext cx="1714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一词多义：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890838" y="4608513"/>
            <a:ext cx="36099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born </a:t>
            </a:r>
            <a:r>
              <a:rPr lang="zh-CN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adj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天生的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组 27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9218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19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220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文本框 17"/>
          <p:cNvSpPr txBox="1">
            <a:spLocks noChangeArrowheads="1"/>
          </p:cNvSpPr>
          <p:nvPr/>
        </p:nvSpPr>
        <p:spPr bwMode="auto">
          <a:xfrm>
            <a:off x="2914650" y="1587500"/>
            <a:ext cx="564991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as /æz/ 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prep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( 介词) 作为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1093788" y="1714500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9223" name="文本框 19"/>
          <p:cNvSpPr txBox="1">
            <a:spLocks noChangeArrowheads="1"/>
          </p:cNvSpPr>
          <p:nvPr/>
        </p:nvSpPr>
        <p:spPr bwMode="auto">
          <a:xfrm>
            <a:off x="1473200" y="1695450"/>
            <a:ext cx="14874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2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9224" name="图片 9" descr="book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3225" y="1606550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矩形 1"/>
          <p:cNvSpPr>
            <a:spLocks noChangeArrowheads="1"/>
          </p:cNvSpPr>
          <p:nvPr/>
        </p:nvSpPr>
        <p:spPr bwMode="auto">
          <a:xfrm>
            <a:off x="2482850" y="2617788"/>
            <a:ext cx="4989513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As a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teacher，she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works very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hard.作为一名老师，她工作很努力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811463" y="4032250"/>
            <a:ext cx="26479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is 是</a:t>
            </a:r>
          </a:p>
        </p:txBody>
      </p:sp>
      <p:sp>
        <p:nvSpPr>
          <p:cNvPr id="9227" name="矩形 1"/>
          <p:cNvSpPr>
            <a:spLocks noChangeArrowheads="1"/>
          </p:cNvSpPr>
          <p:nvPr/>
        </p:nvSpPr>
        <p:spPr bwMode="auto">
          <a:xfrm>
            <a:off x="1528763" y="2754313"/>
            <a:ext cx="1108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9228" name="矩形 3"/>
          <p:cNvSpPr>
            <a:spLocks noChangeArrowheads="1"/>
          </p:cNvSpPr>
          <p:nvPr/>
        </p:nvSpPr>
        <p:spPr bwMode="auto">
          <a:xfrm>
            <a:off x="1527175" y="4171950"/>
            <a:ext cx="1406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形近词：</a:t>
            </a:r>
            <a:endParaRPr lang="zh-CN" altLang="en-US">
              <a:ea typeface="黑体" panose="02010609060101010101" pitchFamily="49" charset="-122"/>
            </a:endParaRPr>
          </a:p>
        </p:txBody>
      </p:sp>
      <p:pic>
        <p:nvPicPr>
          <p:cNvPr id="9229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0" name="矩形 3"/>
          <p:cNvSpPr>
            <a:spLocks noChangeArrowheads="1"/>
          </p:cNvSpPr>
          <p:nvPr/>
        </p:nvSpPr>
        <p:spPr bwMode="auto">
          <a:xfrm>
            <a:off x="1535113" y="5040313"/>
            <a:ext cx="1714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一词多义：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109913" y="4897438"/>
            <a:ext cx="361156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as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像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......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一样，如同</a:t>
            </a:r>
            <a:endParaRPr lang="zh-CN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组 27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10242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3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44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文本框 17"/>
          <p:cNvSpPr txBox="1">
            <a:spLocks noChangeArrowheads="1"/>
          </p:cNvSpPr>
          <p:nvPr/>
        </p:nvSpPr>
        <p:spPr bwMode="auto">
          <a:xfrm>
            <a:off x="2628900" y="1408113"/>
            <a:ext cx="5649913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became / bɪ</a:t>
            </a:r>
            <a:r>
              <a:rPr lang="zh-CN" altLang="zh-CN" sz="2400" b="1" dirty="0">
                <a:solidFill>
                  <a:srgbClr val="FF0000"/>
                </a:solidFill>
                <a:latin typeface="Calibri" panose="020F0502020204030204" pitchFamily="34" charset="0"/>
                <a:ea typeface="黑体" panose="02010609060101010101" pitchFamily="49" charset="-122"/>
              </a:rPr>
              <a:t>΄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keɪm/ </a:t>
            </a:r>
            <a:r>
              <a:rPr lang="zh-CN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</a:t>
            </a: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( 动词)（become 的过去式）变成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808038" y="15351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10247" name="文本框 19"/>
          <p:cNvSpPr txBox="1">
            <a:spLocks noChangeArrowheads="1"/>
          </p:cNvSpPr>
          <p:nvPr/>
        </p:nvSpPr>
        <p:spPr bwMode="auto">
          <a:xfrm>
            <a:off x="1187450" y="1516063"/>
            <a:ext cx="14874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3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248" name="图片 9" descr="book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7475" y="1427163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矩形 1"/>
          <p:cNvSpPr>
            <a:spLocks noChangeArrowheads="1"/>
          </p:cNvSpPr>
          <p:nvPr/>
        </p:nvSpPr>
        <p:spPr bwMode="auto">
          <a:xfrm>
            <a:off x="1878013" y="2522538"/>
            <a:ext cx="4989512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She became a famous writer.          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她变成了一位有名的作家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0250" name="矩形 1"/>
          <p:cNvSpPr>
            <a:spLocks noChangeArrowheads="1"/>
          </p:cNvSpPr>
          <p:nvPr/>
        </p:nvSpPr>
        <p:spPr bwMode="auto">
          <a:xfrm>
            <a:off x="887413" y="260985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pic>
        <p:nvPicPr>
          <p:cNvPr id="10251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2" name="矩形 1"/>
          <p:cNvSpPr>
            <a:spLocks noChangeArrowheads="1"/>
          </p:cNvSpPr>
          <p:nvPr/>
        </p:nvSpPr>
        <p:spPr bwMode="auto">
          <a:xfrm>
            <a:off x="887413" y="3914775"/>
            <a:ext cx="2041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加法记忆法：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5" name="矩形 1"/>
          <p:cNvSpPr>
            <a:spLocks noChangeArrowheads="1"/>
          </p:cNvSpPr>
          <p:nvPr/>
        </p:nvSpPr>
        <p:spPr bwMode="auto">
          <a:xfrm>
            <a:off x="2743200" y="3808413"/>
            <a:ext cx="62293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be（是）+came（来）= became（变成）</a:t>
            </a:r>
          </a:p>
        </p:txBody>
      </p:sp>
      <p:grpSp>
        <p:nvGrpSpPr>
          <p:cNvPr id="10254" name="组合 2"/>
          <p:cNvGrpSpPr/>
          <p:nvPr/>
        </p:nvGrpSpPr>
        <p:grpSpPr bwMode="auto">
          <a:xfrm>
            <a:off x="887413" y="4649788"/>
            <a:ext cx="2403475" cy="461962"/>
            <a:chOff x="398463" y="4005263"/>
            <a:chExt cx="2404268" cy="461088"/>
          </a:xfrm>
        </p:grpSpPr>
        <p:sp>
          <p:nvSpPr>
            <p:cNvPr id="10255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2088357" cy="46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魔法记忆：</a:t>
              </a:r>
              <a:endParaRPr lang="zh-CN" altLang="en-US" sz="2400" b="1">
                <a:solidFill>
                  <a:srgbClr val="0000FF"/>
                </a:solidFill>
                <a:ea typeface="黑体" panose="02010609060101010101" pitchFamily="49" charset="-122"/>
              </a:endParaRPr>
            </a:p>
          </p:txBody>
        </p:sp>
        <p:pic>
          <p:nvPicPr>
            <p:cNvPr id="10256" name="图片 29" descr="花盆.pn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398463" y="4052825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1706563" y="5000625"/>
            <a:ext cx="71469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这位歌手变得（became）很有名，大家都来（came）听她的音乐会，她现在很受欢迎（popular）。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build="p"/>
      <p:bldP spid="15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组 27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11266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67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268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文本框 17"/>
          <p:cNvSpPr txBox="1">
            <a:spLocks noChangeArrowheads="1"/>
          </p:cNvSpPr>
          <p:nvPr/>
        </p:nvSpPr>
        <p:spPr bwMode="auto">
          <a:xfrm>
            <a:off x="2798763" y="1550988"/>
            <a:ext cx="3433762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She couldn’t see or hear.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她看不见也听不见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944563" y="16875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1271" name="文本框 19"/>
          <p:cNvSpPr txBox="1">
            <a:spLocks noChangeArrowheads="1"/>
          </p:cNvSpPr>
          <p:nvPr/>
        </p:nvSpPr>
        <p:spPr bwMode="auto">
          <a:xfrm>
            <a:off x="1250950" y="1657350"/>
            <a:ext cx="14716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4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81" name="TextBox 8"/>
          <p:cNvSpPr txBox="1">
            <a:spLocks noChangeArrowheads="1"/>
          </p:cNvSpPr>
          <p:nvPr/>
        </p:nvSpPr>
        <p:spPr bwMode="auto">
          <a:xfrm>
            <a:off x="1820863" y="2957513"/>
            <a:ext cx="6959600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这是描述某人过去不能做某事的句型。句子中的couldn’t 是could not 的缩写形式，意为“不能”。</a:t>
            </a:r>
          </a:p>
        </p:txBody>
      </p:sp>
      <p:pic>
        <p:nvPicPr>
          <p:cNvPr id="11273" name="图片 9" descr="book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5100" y="1584325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4" name="矩形 1"/>
          <p:cNvSpPr>
            <a:spLocks noChangeArrowheads="1"/>
          </p:cNvSpPr>
          <p:nvPr/>
        </p:nvSpPr>
        <p:spPr bwMode="auto">
          <a:xfrm>
            <a:off x="889000" y="3057525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用法：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1275" name="矩形 2"/>
          <p:cNvSpPr>
            <a:spLocks noChangeArrowheads="1"/>
          </p:cNvSpPr>
          <p:nvPr/>
        </p:nvSpPr>
        <p:spPr bwMode="auto">
          <a:xfrm>
            <a:off x="866775" y="5100638"/>
            <a:ext cx="11001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8209" name="矩形 1"/>
          <p:cNvSpPr>
            <a:spLocks noChangeArrowheads="1"/>
          </p:cNvSpPr>
          <p:nvPr/>
        </p:nvSpPr>
        <p:spPr bwMode="auto">
          <a:xfrm>
            <a:off x="2435225" y="4262438"/>
            <a:ext cx="5603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主语+ couldn’t + 动词原形（+ 其他）.</a:t>
            </a:r>
          </a:p>
        </p:txBody>
      </p:sp>
      <p:pic>
        <p:nvPicPr>
          <p:cNvPr id="11277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图片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396163" y="1657350"/>
            <a:ext cx="1143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9" name="矩形 2"/>
          <p:cNvSpPr>
            <a:spLocks noChangeArrowheads="1"/>
          </p:cNvSpPr>
          <p:nvPr/>
        </p:nvSpPr>
        <p:spPr bwMode="auto">
          <a:xfrm>
            <a:off x="873125" y="4352925"/>
            <a:ext cx="1714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句型结构：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4" name="矩形 1"/>
          <p:cNvSpPr>
            <a:spLocks noChangeArrowheads="1"/>
          </p:cNvSpPr>
          <p:nvPr/>
        </p:nvSpPr>
        <p:spPr bwMode="auto">
          <a:xfrm>
            <a:off x="1835150" y="5027613"/>
            <a:ext cx="4567238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She couldn’ t come to meet me.                她不能来见我了。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build="p"/>
      <p:bldP spid="8209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9" name="组 27"/>
          <p:cNvGrpSpPr/>
          <p:nvPr/>
        </p:nvGrpSpPr>
        <p:grpSpPr bwMode="auto">
          <a:xfrm>
            <a:off x="-369888" y="4598988"/>
            <a:ext cx="1660526" cy="2216150"/>
            <a:chOff x="-474161" y="4081888"/>
            <a:chExt cx="1981984" cy="2645369"/>
          </a:xfrm>
        </p:grpSpPr>
        <p:pic>
          <p:nvPicPr>
            <p:cNvPr id="12290" name="Picture 47" descr="연필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83740" y="4081888"/>
              <a:ext cx="603122" cy="2435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1" name="Picture 43" descr="꽃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-474161" y="4813904"/>
              <a:ext cx="1981984" cy="1913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292" name="图片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矩形 2"/>
          <p:cNvSpPr>
            <a:spLocks noChangeArrowheads="1"/>
          </p:cNvSpPr>
          <p:nvPr/>
        </p:nvSpPr>
        <p:spPr bwMode="auto">
          <a:xfrm>
            <a:off x="1808163" y="4518025"/>
            <a:ext cx="400050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Could I open the window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?    </a:t>
            </a:r>
            <a:r>
              <a:rPr lang="zh-CN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我可以打开窗户吗？</a:t>
            </a:r>
          </a:p>
        </p:txBody>
      </p:sp>
      <p:sp>
        <p:nvSpPr>
          <p:cNvPr id="12298" name="矩形 1"/>
          <p:cNvSpPr>
            <a:spLocks noChangeArrowheads="1"/>
          </p:cNvSpPr>
          <p:nvPr/>
        </p:nvSpPr>
        <p:spPr bwMode="auto">
          <a:xfrm>
            <a:off x="709613" y="2354263"/>
            <a:ext cx="81835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771525" indent="-771525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（1）could 是can 的过去式，表示过去的能力，后面也要接动词原形。</a:t>
            </a:r>
          </a:p>
        </p:txBody>
      </p:sp>
      <p:sp>
        <p:nvSpPr>
          <p:cNvPr id="12295" name="矩形 2"/>
          <p:cNvSpPr>
            <a:spLocks noChangeArrowheads="1"/>
          </p:cNvSpPr>
          <p:nvPr/>
        </p:nvSpPr>
        <p:spPr bwMode="auto">
          <a:xfrm>
            <a:off x="1009650" y="1390650"/>
            <a:ext cx="18891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could 的用法</a:t>
            </a:r>
          </a:p>
        </p:txBody>
      </p:sp>
      <p:sp>
        <p:nvSpPr>
          <p:cNvPr id="12296" name="矩形 3"/>
          <p:cNvSpPr>
            <a:spLocks noChangeArrowheads="1"/>
          </p:cNvSpPr>
          <p:nvPr/>
        </p:nvSpPr>
        <p:spPr bwMode="auto">
          <a:xfrm>
            <a:off x="887413" y="3300413"/>
            <a:ext cx="1101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2301" name="矩形 4"/>
          <p:cNvSpPr>
            <a:spLocks noChangeArrowheads="1"/>
          </p:cNvSpPr>
          <p:nvPr/>
        </p:nvSpPr>
        <p:spPr bwMode="auto">
          <a:xfrm>
            <a:off x="722313" y="4035425"/>
            <a:ext cx="81708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（2）could 还可用于表达委婉的语气请求他人的同意或许可。</a:t>
            </a:r>
          </a:p>
        </p:txBody>
      </p:sp>
      <p:sp>
        <p:nvSpPr>
          <p:cNvPr id="3" name="矩形 5"/>
          <p:cNvSpPr>
            <a:spLocks noChangeArrowheads="1"/>
          </p:cNvSpPr>
          <p:nvPr/>
        </p:nvSpPr>
        <p:spPr bwMode="auto">
          <a:xfrm>
            <a:off x="1787525" y="3154363"/>
            <a:ext cx="678656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She could dance well before.以前她跳舞跳得很好。</a:t>
            </a:r>
          </a:p>
        </p:txBody>
      </p:sp>
      <p:pic>
        <p:nvPicPr>
          <p:cNvPr id="12299" name="Picture 12" descr="C:\Users\Administrator\Desktop\枫叶副本.gif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726488" y="6257925"/>
            <a:ext cx="43973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0" name="矩形 3"/>
          <p:cNvSpPr>
            <a:spLocks noChangeArrowheads="1"/>
          </p:cNvSpPr>
          <p:nvPr/>
        </p:nvSpPr>
        <p:spPr bwMode="auto">
          <a:xfrm>
            <a:off x="876300" y="4643438"/>
            <a:ext cx="11001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/>
      <p:bldP spid="12298" grpId="0"/>
      <p:bldP spid="12301" grpId="0"/>
      <p:bldP spid="3" grpId="0" build="p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1263</Words>
  <Application>Microsoft Office PowerPoint</Application>
  <PresentationFormat>全屏显示(4:3)</PresentationFormat>
  <Paragraphs>164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Adobe 黑体 Std R</vt:lpstr>
      <vt:lpstr>Kozuka Gothic Pro H</vt:lpstr>
      <vt:lpstr>Malgun Gothic</vt:lpstr>
      <vt:lpstr>方正大黑简体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2023-01-16T19:01:32Z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EB6BE2AC143F41EFBD8A391E6228F576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