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257" r:id="rId3"/>
    <p:sldId id="262" r:id="rId4"/>
    <p:sldId id="291" r:id="rId5"/>
    <p:sldId id="271" r:id="rId6"/>
    <p:sldId id="263" r:id="rId7"/>
    <p:sldId id="264" r:id="rId8"/>
    <p:sldId id="261" r:id="rId9"/>
    <p:sldId id="258" r:id="rId10"/>
    <p:sldId id="259" r:id="rId11"/>
    <p:sldId id="260" r:id="rId12"/>
    <p:sldId id="272" r:id="rId13"/>
    <p:sldId id="282" r:id="rId14"/>
    <p:sldId id="283" r:id="rId15"/>
    <p:sldId id="273" r:id="rId16"/>
    <p:sldId id="274" r:id="rId17"/>
    <p:sldId id="284" r:id="rId18"/>
    <p:sldId id="285" r:id="rId19"/>
    <p:sldId id="286" r:id="rId20"/>
    <p:sldId id="287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289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636"/>
    <a:srgbClr val="2B2B2B"/>
    <a:srgbClr val="2582C6"/>
    <a:srgbClr val="FFFF99"/>
    <a:srgbClr val="FF66CC"/>
    <a:srgbClr val="020007"/>
    <a:srgbClr val="101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83" autoAdjust="0"/>
    <p:restoredTop sz="94660"/>
  </p:normalViewPr>
  <p:slideViewPr>
    <p:cSldViewPr snapToGrid="0">
      <p:cViewPr>
        <p:scale>
          <a:sx n="100" d="100"/>
          <a:sy n="100" d="100"/>
        </p:scale>
        <p:origin x="-312" y="-264"/>
      </p:cViewPr>
      <p:guideLst>
        <p:guide orient="horz" pos="2184"/>
        <p:guide pos="289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7882F-08D8-440D-B220-27F9296404B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EE59C-3B2D-4513-AC46-7C0CA58BB2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EE59C-3B2D-4513-AC46-7C0CA58BB25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710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71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576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40576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397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397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628" y="1535113"/>
            <a:ext cx="40421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628" y="2174875"/>
            <a:ext cx="40421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71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448" y="273051"/>
            <a:ext cx="511135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71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8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89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8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579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70215" y="95911"/>
            <a:ext cx="8945809" cy="6673598"/>
            <a:chOff x="93619" y="95911"/>
            <a:chExt cx="11927745" cy="667359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6200000">
              <a:off x="4691988" y="-4117215"/>
              <a:ext cx="2790000" cy="1146375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5400000">
              <a:off x="4632995" y="-577603"/>
              <a:ext cx="2790000" cy="1146375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16200000">
              <a:off x="4630114" y="-4381590"/>
              <a:ext cx="2913750" cy="1186875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5400000">
              <a:off x="4571120" y="-621742"/>
              <a:ext cx="2913750" cy="1186875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63636"/>
            </a:gs>
            <a:gs pos="37000">
              <a:srgbClr val="2B2B2B"/>
            </a:gs>
            <a:gs pos="86000">
              <a:srgbClr val="101010"/>
            </a:gs>
            <a:gs pos="100000">
              <a:srgbClr val="02000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>
          <a:xfrm>
            <a:off x="43249" y="94763"/>
            <a:ext cx="9057503" cy="66520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82179-7A7F-4507-838F-34E6725D380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E9C27-B4C9-4DBD-8EEA-F4860EEA0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6"/>
          <p:cNvSpPr txBox="1"/>
          <p:nvPr/>
        </p:nvSpPr>
        <p:spPr>
          <a:xfrm>
            <a:off x="0" y="217614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Gothic Pro B" pitchFamily="34" charset="-128"/>
                <a:ea typeface="Kozuka Gothic Pro B" pitchFamily="34" charset="-128"/>
                <a:cs typeface="Lucida Sans Unicode" panose="020B0602030504020204" pitchFamily="34" charset="0"/>
              </a:rPr>
              <a:t>Unit 1 </a:t>
            </a:r>
            <a:r>
              <a:rPr lang="en-US" altLang="zh-CN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Gothic Pro B" pitchFamily="34" charset="-128"/>
                <a:ea typeface="Kozuka Gothic Pro B" pitchFamily="34" charset="-128"/>
                <a:cs typeface="Lucida Sans Unicode" panose="020B0602030504020204" pitchFamily="34" charset="0"/>
                <a:sym typeface="+mn-ea"/>
              </a:rPr>
              <a:t>Tidy up!</a:t>
            </a:r>
          </a:p>
        </p:txBody>
      </p:sp>
      <p:sp>
        <p:nvSpPr>
          <p:cNvPr id="10" name="矩形 9"/>
          <p:cNvSpPr/>
          <p:nvPr/>
        </p:nvSpPr>
        <p:spPr>
          <a:xfrm>
            <a:off x="3006507" y="524952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4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7931" y="729943"/>
            <a:ext cx="3188035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7867" y="904645"/>
            <a:ext cx="650064" cy="1505411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2202181" y="587376"/>
            <a:ext cx="2448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UNIT 1</a:t>
            </a:r>
          </a:p>
          <a:p>
            <a:r>
              <a:rPr lang="en-US" altLang="zh-CN" sz="2800">
                <a:solidFill>
                  <a:schemeClr val="bg2"/>
                </a:solidFill>
                <a:latin typeface="MV Boli" panose="02000500030200090000" charset="0"/>
                <a:sym typeface="+mn-ea"/>
              </a:rPr>
              <a:t>Read a story</a:t>
            </a:r>
            <a:endParaRPr lang="en-US" altLang="zh-CN" sz="2800" b="1" dirty="0" smtClean="0">
              <a:solidFill>
                <a:schemeClr val="bg2"/>
              </a:solidFill>
              <a:latin typeface="MV Boli" panose="02000500030200090000" charset="0"/>
              <a:ea typeface="新蒂小丸子小学版" panose="03000600000000000000" pitchFamily="66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52074" y="1785621"/>
            <a:ext cx="6324124" cy="43783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7931" y="729943"/>
            <a:ext cx="3188035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7867" y="904645"/>
            <a:ext cx="650064" cy="150541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202181" y="587376"/>
            <a:ext cx="2448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UNIT 1</a:t>
            </a:r>
          </a:p>
          <a:p>
            <a:r>
              <a:rPr lang="en-US" altLang="zh-CN" sz="2800">
                <a:solidFill>
                  <a:schemeClr val="bg2"/>
                </a:solidFill>
                <a:latin typeface="MV Boli" panose="02000500030200090000" charset="0"/>
                <a:sym typeface="+mn-ea"/>
              </a:rPr>
              <a:t>Read a story</a:t>
            </a:r>
            <a:endParaRPr lang="en-US" altLang="zh-CN" sz="2800" b="1" dirty="0" smtClean="0">
              <a:solidFill>
                <a:schemeClr val="bg2"/>
              </a:solidFill>
              <a:latin typeface="MV Boli" panose="02000500030200090000" charset="0"/>
              <a:ea typeface="新蒂小丸子小学版" panose="03000600000000000000" pitchFamily="66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12520" y="1924051"/>
            <a:ext cx="6522244" cy="43046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7931" y="729943"/>
            <a:ext cx="3188035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7867" y="904645"/>
            <a:ext cx="650064" cy="150541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202181" y="587376"/>
            <a:ext cx="2448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UNIT 1</a:t>
            </a:r>
          </a:p>
          <a:p>
            <a:r>
              <a:rPr lang="en-US" altLang="zh-CN" sz="2800">
                <a:solidFill>
                  <a:schemeClr val="bg2"/>
                </a:solidFill>
                <a:latin typeface="MV Boli" panose="02000500030200090000" charset="0"/>
                <a:sym typeface="+mn-ea"/>
              </a:rPr>
              <a:t>Read a story</a:t>
            </a:r>
            <a:endParaRPr lang="en-US" altLang="zh-CN" sz="2800" b="1" dirty="0" smtClean="0">
              <a:solidFill>
                <a:schemeClr val="bg2"/>
              </a:solidFill>
              <a:latin typeface="MV Boli" panose="02000500030200090000" charset="0"/>
              <a:ea typeface="新蒂小丸子小学版" panose="03000600000000000000" pitchFamily="66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49204" y="2022475"/>
            <a:ext cx="6710839" cy="39357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7931" y="729943"/>
            <a:ext cx="3188035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7867" y="904645"/>
            <a:ext cx="650064" cy="150541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202181" y="587376"/>
            <a:ext cx="2448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UNIT 1</a:t>
            </a:r>
          </a:p>
          <a:p>
            <a:r>
              <a:rPr lang="en-US" altLang="zh-CN" sz="2800">
                <a:solidFill>
                  <a:schemeClr val="bg2"/>
                </a:solidFill>
                <a:latin typeface="MV Boli" panose="02000500030200090000" charset="0"/>
                <a:sym typeface="+mn-ea"/>
              </a:rPr>
              <a:t>Read a story</a:t>
            </a:r>
            <a:endParaRPr lang="en-US" altLang="zh-CN" sz="2800" b="1" dirty="0" smtClean="0">
              <a:solidFill>
                <a:schemeClr val="bg2"/>
              </a:solidFill>
              <a:latin typeface="MV Boli" panose="02000500030200090000" charset="0"/>
              <a:ea typeface="新蒂小丸子小学版" panose="03000600000000000000" pitchFamily="66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28274" y="1610361"/>
            <a:ext cx="6273641" cy="468693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7931" y="729943"/>
            <a:ext cx="3188035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7867" y="904645"/>
            <a:ext cx="650064" cy="150541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202181" y="587376"/>
            <a:ext cx="2448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UNIT 1</a:t>
            </a:r>
          </a:p>
          <a:p>
            <a:r>
              <a:rPr lang="en-US" altLang="zh-CN" sz="2800" dirty="0">
                <a:solidFill>
                  <a:schemeClr val="bg2"/>
                </a:solidFill>
                <a:latin typeface="MV Boli" panose="02000500030200090000" charset="0"/>
                <a:sym typeface="+mn-ea"/>
              </a:rPr>
              <a:t>Read a story</a:t>
            </a:r>
            <a:endParaRPr lang="en-US" altLang="zh-CN" sz="2800" b="1" dirty="0" smtClean="0">
              <a:solidFill>
                <a:schemeClr val="bg2"/>
              </a:solidFill>
              <a:latin typeface="MV Boli" panose="02000500030200090000" charset="0"/>
              <a:ea typeface="新蒂小丸子小学版" panose="03000600000000000000" pitchFamily="66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73907" y="2858136"/>
            <a:ext cx="77533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be full of  </a:t>
            </a:r>
            <a:r>
              <a:rPr lang="zh-CN" altLang="en-US" sz="44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装满</a:t>
            </a:r>
          </a:p>
          <a:p>
            <a:r>
              <a:rPr lang="en-US" altLang="zh-CN" sz="44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stick to    </a:t>
            </a:r>
            <a:r>
              <a:rPr lang="zh-CN" altLang="en-US" sz="44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粘在</a:t>
            </a:r>
            <a:r>
              <a:rPr lang="en-US" altLang="zh-CN" sz="44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……</a:t>
            </a:r>
            <a:r>
              <a:rPr lang="zh-CN" altLang="en-US" sz="44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上</a:t>
            </a:r>
          </a:p>
          <a:p>
            <a:r>
              <a:rPr lang="en-US" altLang="zh-CN" sz="44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in a few seconds  </a:t>
            </a:r>
            <a:r>
              <a:rPr lang="zh-CN" altLang="en-US" sz="44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过了几秒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7931" y="729943"/>
            <a:ext cx="3188035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7867" y="904645"/>
            <a:ext cx="650064" cy="150541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008346" y="601346"/>
            <a:ext cx="2846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UNIT 1</a:t>
            </a:r>
          </a:p>
          <a:p>
            <a:r>
              <a:rPr lang="en-US" altLang="zh-CN" sz="2800" b="1" dirty="0" smtClean="0">
                <a:solidFill>
                  <a:schemeClr val="bg2"/>
                </a:solidFill>
                <a:latin typeface="MV Boli" panose="02000500030200090000" charset="0"/>
                <a:ea typeface="新蒂小丸子小学版" panose="03000600000000000000" pitchFamily="66" charset="-122"/>
                <a:sym typeface="+mn-ea"/>
              </a:rPr>
              <a:t>Think and write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34502" y="1536066"/>
            <a:ext cx="5645468" cy="48126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7931" y="729943"/>
            <a:ext cx="3188035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7867" y="904645"/>
            <a:ext cx="650064" cy="150541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008346" y="601346"/>
            <a:ext cx="2846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UNIT 1</a:t>
            </a:r>
          </a:p>
          <a:p>
            <a:r>
              <a:rPr lang="en-US" altLang="zh-CN" sz="2800" b="1" dirty="0" smtClean="0">
                <a:solidFill>
                  <a:schemeClr val="bg2"/>
                </a:solidFill>
                <a:latin typeface="MV Boli" panose="02000500030200090000" charset="0"/>
                <a:ea typeface="新蒂小丸子小学版" panose="03000600000000000000" pitchFamily="66" charset="-122"/>
                <a:sym typeface="+mn-ea"/>
              </a:rPr>
              <a:t>Think and write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68279" y="2161540"/>
            <a:ext cx="6623685" cy="385000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7931" y="729943"/>
            <a:ext cx="3188035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7867" y="904645"/>
            <a:ext cx="650064" cy="150541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21744" y="653416"/>
            <a:ext cx="2846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UNIT 1</a:t>
            </a:r>
          </a:p>
          <a:p>
            <a:r>
              <a:rPr lang="en-US" altLang="zh-CN" sz="2800" b="1" dirty="0" smtClean="0">
                <a:solidFill>
                  <a:schemeClr val="bg2"/>
                </a:solidFill>
                <a:latin typeface="MV Boli" panose="02000500030200090000" charset="0"/>
                <a:ea typeface="新蒂小丸子小学版" panose="03000600000000000000" pitchFamily="66" charset="-122"/>
                <a:sym typeface="+mn-ea"/>
              </a:rPr>
              <a:t>Sing a song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13962" y="1799590"/>
            <a:ext cx="6465094" cy="430149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7931" y="729943"/>
            <a:ext cx="3188035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7867" y="904645"/>
            <a:ext cx="650064" cy="150541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79333" y="692786"/>
            <a:ext cx="28460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UNIT 1</a:t>
            </a:r>
          </a:p>
          <a:p>
            <a:r>
              <a:rPr lang="en-US" altLang="zh-CN" sz="2800" b="1" dirty="0" smtClean="0">
                <a:solidFill>
                  <a:schemeClr val="bg2"/>
                </a:solidFill>
                <a:latin typeface="MV Boli" panose="02000500030200090000" charset="0"/>
                <a:ea typeface="新蒂小丸子小学版" panose="03000600000000000000" pitchFamily="66" charset="-122"/>
                <a:sym typeface="+mn-ea"/>
              </a:rPr>
              <a:t>Learn the sounds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65886" y="1701165"/>
            <a:ext cx="6218396" cy="4368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7931" y="729943"/>
            <a:ext cx="3188035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7867" y="904645"/>
            <a:ext cx="650064" cy="150541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79333" y="692786"/>
            <a:ext cx="28460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UNIT 1</a:t>
            </a:r>
          </a:p>
          <a:p>
            <a:r>
              <a:rPr lang="en-US" altLang="zh-CN" sz="2800" b="1" dirty="0" smtClean="0">
                <a:solidFill>
                  <a:schemeClr val="bg2"/>
                </a:solidFill>
                <a:latin typeface="MV Boli" panose="02000500030200090000" charset="0"/>
                <a:ea typeface="新蒂小丸子小学版" panose="03000600000000000000" pitchFamily="66" charset="-122"/>
                <a:sym typeface="+mn-ea"/>
              </a:rPr>
              <a:t>Learn the sounds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564482" y="2569210"/>
            <a:ext cx="58116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音标学习</a:t>
            </a:r>
          </a:p>
          <a:p>
            <a:endParaRPr lang="zh-CN" altLang="en-US" sz="4800" dirty="0">
              <a:solidFill>
                <a:schemeClr val="bg1">
                  <a:lumMod val="85000"/>
                </a:schemeClr>
              </a:solidFill>
              <a:latin typeface="MV Boli" panose="02000500030200090000" charset="0"/>
            </a:endParaRPr>
          </a:p>
          <a:p>
            <a:r>
              <a:rPr lang="en-US" altLang="zh-CN" sz="4800" dirty="0" err="1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ar</a:t>
            </a:r>
            <a:r>
              <a:rPr lang="en-US" altLang="zh-CN" sz="48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-[a:]  </a:t>
            </a:r>
            <a:r>
              <a:rPr lang="en-US" altLang="zh-CN" sz="4800" dirty="0" err="1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ue</a:t>
            </a:r>
            <a:r>
              <a:rPr lang="en-US" altLang="zh-CN" sz="48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-[u:]  </a:t>
            </a:r>
            <a:r>
              <a:rPr lang="en-US" altLang="zh-CN" sz="4800" dirty="0" err="1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oo</a:t>
            </a:r>
            <a:r>
              <a:rPr lang="en-US" altLang="zh-CN" sz="48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-[u:]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31188" y="1563140"/>
            <a:ext cx="650064" cy="150541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281252" y="1592985"/>
            <a:ext cx="73293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Are they yours?</a:t>
            </a:r>
          </a:p>
          <a:p>
            <a:r>
              <a:rPr lang="zh-CN" altLang="en-US" sz="28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它们是你的 吗？</a:t>
            </a:r>
          </a:p>
          <a:p>
            <a:r>
              <a:rPr lang="en-US" altLang="zh-CN" sz="2800" dirty="0" err="1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No,they</a:t>
            </a:r>
            <a:r>
              <a:rPr lang="en-US" altLang="zh-CN" sz="28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 </a:t>
            </a:r>
            <a:r>
              <a:rPr lang="en-US" altLang="zh-CN" sz="2800" dirty="0" err="1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are't</a:t>
            </a:r>
            <a:r>
              <a:rPr lang="en-US" altLang="zh-CN" sz="28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.</a:t>
            </a:r>
          </a:p>
          <a:p>
            <a:r>
              <a:rPr lang="zh-CN" altLang="en-US" sz="28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不，它们不是。</a:t>
            </a:r>
          </a:p>
          <a:p>
            <a:r>
              <a:rPr lang="en-US" altLang="zh-CN" sz="28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your</a:t>
            </a:r>
            <a:r>
              <a:rPr lang="zh-CN" altLang="en-US" sz="28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是形容词性物主代词，后面必须跟名词。</a:t>
            </a:r>
          </a:p>
          <a:p>
            <a:r>
              <a:rPr lang="en-US" altLang="zh-CN" sz="28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yours</a:t>
            </a:r>
            <a:r>
              <a:rPr lang="zh-CN" altLang="en-US" sz="28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是名词性物主代词，后面不需要加名词。</a:t>
            </a:r>
          </a:p>
          <a:p>
            <a:r>
              <a:rPr lang="en-US" altLang="zh-CN" sz="2800" dirty="0" err="1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eg:This</a:t>
            </a:r>
            <a:r>
              <a:rPr lang="en-US" altLang="zh-CN" sz="28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 is your book.=This book is yours.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8704" y="549275"/>
            <a:ext cx="2558891" cy="9271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98778" y="1020850"/>
            <a:ext cx="650064" cy="150541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976438" y="563881"/>
            <a:ext cx="2448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UNIT 1</a:t>
            </a:r>
          </a:p>
          <a:p>
            <a:r>
              <a:rPr lang="en-US" altLang="zh-CN" sz="2800" b="1" dirty="0" smtClean="0">
                <a:solidFill>
                  <a:schemeClr val="bg2"/>
                </a:solidFill>
                <a:latin typeface="MV Boli" panose="02000500030200090000" charset="0"/>
                <a:ea typeface="新蒂小丸子小学版" panose="03000600000000000000" pitchFamily="66" charset="-122"/>
                <a:sym typeface="+mn-ea"/>
              </a:rPr>
              <a:t>Tidy up!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68630" y="1929765"/>
            <a:ext cx="2058353" cy="36055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591276" y="1910080"/>
            <a:ext cx="3083243" cy="36296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715477" y="1898650"/>
            <a:ext cx="2966561" cy="3603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31735" y="805508"/>
            <a:ext cx="3188035" cy="92740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72146" y="1277390"/>
            <a:ext cx="650064" cy="150541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61737" y="692151"/>
            <a:ext cx="2448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UNIT 1</a:t>
            </a:r>
          </a:p>
          <a:p>
            <a:r>
              <a:rPr lang="en-US" altLang="zh-CN" sz="2800" b="1" dirty="0" smtClean="0">
                <a:solidFill>
                  <a:schemeClr val="bg2"/>
                </a:solidFill>
                <a:latin typeface="MV Boli" panose="02000500030200090000" charset="0"/>
                <a:ea typeface="新蒂小丸子小学版" panose="03000600000000000000" pitchFamily="66" charset="-122"/>
                <a:sym typeface="+mn-ea"/>
              </a:rPr>
              <a:t>Listen and say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25867" y="1991996"/>
            <a:ext cx="7039928" cy="39719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633144" y="2812779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77931" y="729943"/>
            <a:ext cx="3188035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27867" y="904645"/>
            <a:ext cx="650064" cy="150541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86765" y="2366011"/>
            <a:ext cx="7492365" cy="31515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461737" y="692151"/>
            <a:ext cx="2448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UNIT 1</a:t>
            </a:r>
          </a:p>
          <a:p>
            <a:r>
              <a:rPr lang="en-US" altLang="zh-CN" sz="2800" b="1" dirty="0" smtClean="0">
                <a:solidFill>
                  <a:schemeClr val="bg2"/>
                </a:solidFill>
                <a:latin typeface="MV Boli" panose="02000500030200090000" charset="0"/>
                <a:ea typeface="新蒂小丸子小学版" panose="03000600000000000000" pitchFamily="66" charset="-122"/>
                <a:sym typeface="+mn-ea"/>
              </a:rPr>
              <a:t>Listen and say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7931" y="729943"/>
            <a:ext cx="3188035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7867" y="904645"/>
            <a:ext cx="650064" cy="150541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1046" y="2366646"/>
            <a:ext cx="7640003" cy="31197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461737" y="692151"/>
            <a:ext cx="2448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UNIT 1</a:t>
            </a:r>
          </a:p>
          <a:p>
            <a:r>
              <a:rPr lang="en-US" altLang="zh-CN" sz="2800" b="1" dirty="0" smtClean="0">
                <a:solidFill>
                  <a:schemeClr val="bg2"/>
                </a:solidFill>
                <a:latin typeface="MV Boli" panose="02000500030200090000" charset="0"/>
                <a:ea typeface="新蒂小丸子小学版" panose="03000600000000000000" pitchFamily="66" charset="-122"/>
                <a:sym typeface="+mn-ea"/>
              </a:rPr>
              <a:t>Listen and say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7931" y="729943"/>
            <a:ext cx="3188035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7867" y="904645"/>
            <a:ext cx="650064" cy="150541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32962" y="2908935"/>
            <a:ext cx="76633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What a mess!  </a:t>
            </a:r>
            <a:r>
              <a:rPr lang="zh-CN" altLang="en-US" sz="44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真是一团糟！</a:t>
            </a:r>
          </a:p>
          <a:p>
            <a:endParaRPr lang="zh-CN" altLang="en-US" sz="4400" dirty="0">
              <a:solidFill>
                <a:schemeClr val="bg1">
                  <a:lumMod val="85000"/>
                </a:schemeClr>
              </a:solidFill>
              <a:latin typeface="MV Boli" panose="02000500030200090000" charset="0"/>
            </a:endParaRPr>
          </a:p>
          <a:p>
            <a:r>
              <a:rPr lang="en-US" altLang="zh-CN" sz="44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tidy……up   </a:t>
            </a:r>
            <a:r>
              <a:rPr lang="zh-CN" altLang="en-US" sz="44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把</a:t>
            </a:r>
            <a:r>
              <a:rPr lang="en-US" altLang="zh-CN" sz="44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……</a:t>
            </a:r>
            <a:r>
              <a:rPr lang="zh-CN" altLang="en-US" sz="44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整理好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461737" y="692151"/>
            <a:ext cx="2448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UNIT 1</a:t>
            </a:r>
          </a:p>
          <a:p>
            <a:r>
              <a:rPr lang="en-US" altLang="zh-CN" sz="2800" b="1" dirty="0" smtClean="0">
                <a:solidFill>
                  <a:schemeClr val="bg2"/>
                </a:solidFill>
                <a:latin typeface="MV Boli" panose="02000500030200090000" charset="0"/>
                <a:ea typeface="新蒂小丸子小学版" panose="03000600000000000000" pitchFamily="66" charset="-122"/>
                <a:sym typeface="+mn-ea"/>
              </a:rPr>
              <a:t>Listen and say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7931" y="729943"/>
            <a:ext cx="3188035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7867" y="904645"/>
            <a:ext cx="650064" cy="150541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2868" y="2629596"/>
            <a:ext cx="78486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名词性物主代词：</a:t>
            </a:r>
          </a:p>
          <a:p>
            <a:r>
              <a:rPr lang="en-US" altLang="zh-CN" sz="36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my-mine-</a:t>
            </a:r>
            <a:r>
              <a:rPr lang="zh-CN" altLang="en-US" sz="36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我的  </a:t>
            </a:r>
            <a:r>
              <a:rPr lang="zh-CN" altLang="en-US" sz="3600" dirty="0" smtClean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 </a:t>
            </a:r>
            <a:r>
              <a:rPr lang="en-US" altLang="zh-CN" sz="3600" dirty="0" smtClean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our-ours-</a:t>
            </a:r>
            <a:r>
              <a:rPr lang="zh-CN" altLang="en-US" sz="36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我们的</a:t>
            </a:r>
          </a:p>
          <a:p>
            <a:r>
              <a:rPr lang="en-US" altLang="zh-CN" sz="36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your-yours-</a:t>
            </a:r>
            <a:r>
              <a:rPr lang="zh-CN" altLang="en-US" sz="36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你</a:t>
            </a:r>
            <a:r>
              <a:rPr lang="zh-CN" altLang="en-US" sz="3600" dirty="0" smtClean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的 </a:t>
            </a:r>
            <a:r>
              <a:rPr lang="en-US" altLang="zh-CN" sz="3600" dirty="0" smtClean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  <a:sym typeface="+mn-ea"/>
              </a:rPr>
              <a:t>your-yours-</a:t>
            </a:r>
            <a:r>
              <a:rPr lang="zh-CN" altLang="en-US" sz="36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  <a:sym typeface="+mn-ea"/>
              </a:rPr>
              <a:t>你们的</a:t>
            </a:r>
          </a:p>
          <a:p>
            <a:r>
              <a:rPr lang="en-US" altLang="zh-CN" sz="36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his-his-</a:t>
            </a:r>
            <a:r>
              <a:rPr lang="zh-CN" altLang="en-US" sz="36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他的    </a:t>
            </a:r>
            <a:r>
              <a:rPr lang="zh-CN" altLang="en-US" sz="3600" dirty="0" smtClean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 </a:t>
            </a:r>
            <a:r>
              <a:rPr lang="en-US" altLang="zh-CN" sz="3600" dirty="0" smtClean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their-theirs-</a:t>
            </a:r>
            <a:r>
              <a:rPr lang="zh-CN" altLang="en-US" sz="36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他们的</a:t>
            </a:r>
          </a:p>
          <a:p>
            <a:r>
              <a:rPr lang="en-US" altLang="zh-CN" sz="36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her-hers-</a:t>
            </a:r>
            <a:r>
              <a:rPr lang="zh-CN" altLang="en-US" sz="36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她的</a:t>
            </a:r>
          </a:p>
          <a:p>
            <a:r>
              <a:rPr lang="en-US" altLang="zh-CN" sz="36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its-its-</a:t>
            </a:r>
            <a:r>
              <a:rPr lang="zh-CN" altLang="en-US" sz="36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它的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461737" y="692151"/>
            <a:ext cx="2448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UNIT 1</a:t>
            </a:r>
          </a:p>
          <a:p>
            <a:r>
              <a:rPr lang="en-US" altLang="zh-CN" sz="2800" b="1" dirty="0" smtClean="0">
                <a:solidFill>
                  <a:schemeClr val="bg2"/>
                </a:solidFill>
                <a:latin typeface="MV Boli" panose="02000500030200090000" charset="0"/>
                <a:ea typeface="新蒂小丸子小学版" panose="03000600000000000000" pitchFamily="66" charset="-122"/>
                <a:sym typeface="+mn-ea"/>
              </a:rPr>
              <a:t>Listen and say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7931" y="729943"/>
            <a:ext cx="3188035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7867" y="904645"/>
            <a:ext cx="650064" cy="1505411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2202181" y="587376"/>
            <a:ext cx="2448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UNIT 1</a:t>
            </a:r>
          </a:p>
          <a:p>
            <a:r>
              <a:rPr lang="en-US" altLang="zh-CN" sz="2800">
                <a:solidFill>
                  <a:schemeClr val="bg2"/>
                </a:solidFill>
                <a:latin typeface="MV Boli" panose="02000500030200090000" charset="0"/>
                <a:sym typeface="+mn-ea"/>
              </a:rPr>
              <a:t>Look and learn</a:t>
            </a:r>
            <a:endParaRPr lang="en-US" altLang="zh-CN" sz="2800" b="1" dirty="0" smtClean="0">
              <a:solidFill>
                <a:schemeClr val="bg2"/>
              </a:solidFill>
              <a:latin typeface="MV Boli" panose="02000500030200090000" charset="0"/>
              <a:ea typeface="新蒂小丸子小学版" panose="03000600000000000000" pitchFamily="66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82040" y="2122806"/>
            <a:ext cx="6988493" cy="39427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</Words>
  <Application>Microsoft Office PowerPoint</Application>
  <PresentationFormat>全屏显示(4:3)</PresentationFormat>
  <Paragraphs>70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Kozuka Gothic Pro B</vt:lpstr>
      <vt:lpstr>宋体</vt:lpstr>
      <vt:lpstr>微软雅黑</vt:lpstr>
      <vt:lpstr>新蒂小丸子小学版</vt:lpstr>
      <vt:lpstr>Arial</vt:lpstr>
      <vt:lpstr>Calibri</vt:lpstr>
      <vt:lpstr>Calibri Light</vt:lpstr>
      <vt:lpstr>Lucida Sans Unicode</vt:lpstr>
      <vt:lpstr>MV Boli</vt:lpstr>
      <vt:lpstr>WWW.2PPT.COM
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2015-08-19T07:17:00Z</dcterms:created>
  <dcterms:modified xsi:type="dcterms:W3CDTF">2023-01-16T19:01:41Z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11F96EDACD214D5C83DA3DC441224B75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