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handoutMasterIdLst>
    <p:handoutMasterId r:id="rId17"/>
  </p:handoutMasterIdLst>
  <p:sldIdLst>
    <p:sldId id="262" r:id="rId2"/>
    <p:sldId id="317" r:id="rId3"/>
    <p:sldId id="318" r:id="rId4"/>
    <p:sldId id="319" r:id="rId5"/>
    <p:sldId id="306" r:id="rId6"/>
    <p:sldId id="320" r:id="rId7"/>
    <p:sldId id="321" r:id="rId8"/>
    <p:sldId id="322" r:id="rId9"/>
    <p:sldId id="323" r:id="rId10"/>
    <p:sldId id="324" r:id="rId11"/>
    <p:sldId id="325" r:id="rId12"/>
    <p:sldId id="326" r:id="rId13"/>
    <p:sldId id="327" r:id="rId14"/>
    <p:sldId id="328" r:id="rId15"/>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333" autoAdjust="0"/>
  </p:normalViewPr>
  <p:slideViewPr>
    <p:cSldViewPr snapToGrid="0">
      <p:cViewPr>
        <p:scale>
          <a:sx n="100" d="100"/>
          <a:sy n="100" d="100"/>
        </p:scale>
        <p:origin x="-936" y="-432"/>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3"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D804EAB7-E13E-493B-9DD7-6CACE3177652}" type="datetimeFigureOut">
              <a:rPr lang="zh-CN" altLang="en-US"/>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3BE372ED-4B56-4120-94EA-4BD01650D0C4}"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2" name="同侧圆角矩形 6">
            <a:hlinkClick r:id="rId2" action="ppaction://hlinksldjump" tooltip="点击进入"/>
          </p:cNvPr>
          <p:cNvSpPr/>
          <p:nvPr userDrawn="1"/>
        </p:nvSpPr>
        <p:spPr>
          <a:xfrm>
            <a:off x="2841625" y="469900"/>
            <a:ext cx="1822450" cy="431800"/>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1600" dirty="0">
                <a:solidFill>
                  <a:srgbClr val="C00000"/>
                </a:solidFill>
                <a:latin typeface="微软雅黑" panose="020B0503020204020204" pitchFamily="34" charset="-122"/>
                <a:ea typeface="微软雅黑" panose="020B0503020204020204" pitchFamily="34" charset="-122"/>
              </a:rPr>
              <a:t>基础知识回顾</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2" name="同侧圆角矩形 7"/>
          <p:cNvSpPr/>
          <p:nvPr userDrawn="1"/>
        </p:nvSpPr>
        <p:spPr>
          <a:xfrm>
            <a:off x="5645150" y="469900"/>
            <a:ext cx="1822450" cy="431800"/>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1600" dirty="0">
                <a:solidFill>
                  <a:srgbClr val="C00000"/>
                </a:solidFill>
                <a:latin typeface="微软雅黑" panose="020B0503020204020204" pitchFamily="34" charset="-122"/>
                <a:ea typeface="微软雅黑" panose="020B0503020204020204" pitchFamily="34" charset="-122"/>
              </a:rPr>
              <a:t>综合能力提升</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2" name="同侧圆角矩形 9"/>
          <p:cNvSpPr/>
          <p:nvPr userDrawn="1"/>
        </p:nvSpPr>
        <p:spPr>
          <a:xfrm>
            <a:off x="8345488" y="469900"/>
            <a:ext cx="1824037" cy="431800"/>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1600" dirty="0">
                <a:solidFill>
                  <a:srgbClr val="C00000"/>
                </a:solidFill>
                <a:latin typeface="微软雅黑" panose="020B0503020204020204" pitchFamily="34" charset="-122"/>
                <a:ea typeface="微软雅黑" panose="020B0503020204020204" pitchFamily="34" charset="-122"/>
              </a:rPr>
              <a:t>直击中考冲刺练</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A2311C9A-1330-4242-BB10-72CF14689EEA}" type="datetimeFigureOut">
              <a:rPr lang="zh-CN" altLang="en-US"/>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91049DB9-F4D2-4F89-82E3-F6D715616E13}"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5A8D263E-1C25-4DE5-8E50-99C26DE23EB7}" type="datetimeFigureOut">
              <a:rPr lang="zh-CN" altLang="en-US"/>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BA74A87F-53BF-4A8F-8E1E-2645E9624AA2}"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0" y="0"/>
            <a:ext cx="9105900" cy="46738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03400"/>
            <a:ext cx="10515600" cy="4373563"/>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4EF355CD-9D0E-4BBC-B159-DE8635654EA4}" type="datetimeFigureOut">
              <a:rPr lang="zh-CN" altLang="en-US"/>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0D3285A6-382D-45A4-B003-98D606116185}"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矩形 6"/>
          <p:cNvSpPr/>
          <p:nvPr/>
        </p:nvSpPr>
        <p:spPr>
          <a:xfrm>
            <a:off x="2465388" y="466725"/>
            <a:ext cx="8362950" cy="441325"/>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 name="矩形 7"/>
          <p:cNvSpPr/>
          <p:nvPr/>
        </p:nvSpPr>
        <p:spPr>
          <a:xfrm>
            <a:off x="0" y="6738938"/>
            <a:ext cx="12209463" cy="127000"/>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9" name="矩形 8"/>
          <p:cNvSpPr/>
          <p:nvPr/>
        </p:nvSpPr>
        <p:spPr>
          <a:xfrm>
            <a:off x="10896600" y="466725"/>
            <a:ext cx="1295400" cy="441325"/>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FFC000"/>
              </a:solidFill>
            </a:endParaRPr>
          </a:p>
        </p:txBody>
      </p:sp>
      <p:sp>
        <p:nvSpPr>
          <p:cNvPr id="10" name="矩形 9"/>
          <p:cNvSpPr/>
          <p:nvPr/>
        </p:nvSpPr>
        <p:spPr>
          <a:xfrm>
            <a:off x="0" y="0"/>
            <a:ext cx="2424113" cy="90805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zh-CN" sz="2400"/>
              <a:t>第四课时</a:t>
            </a:r>
            <a:endParaRPr lang="zh-CN" altLang="en-US" sz="2400" b="1" dirty="0">
              <a:latin typeface="黑体" panose="02010609060101010101" pitchFamily="2" charset="-122"/>
              <a:ea typeface="黑体" panose="02010609060101010101" pitchFamily="2" charset="-122"/>
            </a:endParaRPr>
          </a:p>
        </p:txBody>
      </p:sp>
      <p:sp>
        <p:nvSpPr>
          <p:cNvPr id="12" name="同侧圆角矩形 11">
            <a:hlinkClick r:id="rId14" action="ppaction://hlinksldjump" tooltip="点击进入"/>
          </p:cNvPr>
          <p:cNvSpPr/>
          <p:nvPr/>
        </p:nvSpPr>
        <p:spPr>
          <a:xfrm>
            <a:off x="2833688" y="485775"/>
            <a:ext cx="1822450" cy="392113"/>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1600" dirty="0">
                <a:solidFill>
                  <a:schemeClr val="bg1"/>
                </a:solidFill>
                <a:latin typeface="微软雅黑" panose="020B0503020204020204" pitchFamily="34" charset="-122"/>
                <a:ea typeface="微软雅黑" panose="020B0503020204020204" pitchFamily="34" charset="-122"/>
              </a:rPr>
              <a:t>基础知识回顾</a:t>
            </a:r>
          </a:p>
        </p:txBody>
      </p:sp>
      <p:sp>
        <p:nvSpPr>
          <p:cNvPr id="13" name="灯片编号占位符 3"/>
          <p:cNvSpPr txBox="1"/>
          <p:nvPr/>
        </p:nvSpPr>
        <p:spPr>
          <a:xfrm>
            <a:off x="10968038" y="492125"/>
            <a:ext cx="1223962" cy="400050"/>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en-US" altLang="zh-CN" dirty="0">
                <a:solidFill>
                  <a:schemeClr val="bg1">
                    <a:lumMod val="95000"/>
                  </a:schemeClr>
                </a:solidFill>
              </a:rPr>
              <a:t>-</a:t>
            </a:r>
            <a:fld id="{B04D2A41-3F4B-427B-9532-432E66EFB0C9}"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5" action="ppaction://hlinksldjump" tooltip="点击进入"/>
          </p:cNvPr>
          <p:cNvSpPr/>
          <p:nvPr/>
        </p:nvSpPr>
        <p:spPr>
          <a:xfrm>
            <a:off x="5641975" y="485775"/>
            <a:ext cx="1824038" cy="392113"/>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1600" dirty="0">
                <a:solidFill>
                  <a:schemeClr val="bg1"/>
                </a:solidFill>
                <a:latin typeface="微软雅黑" panose="020B0503020204020204" pitchFamily="34" charset="-122"/>
                <a:ea typeface="微软雅黑" panose="020B0503020204020204" pitchFamily="34" charset="-122"/>
              </a:rPr>
              <a:t>综合能力提升</a:t>
            </a:r>
          </a:p>
        </p:txBody>
      </p:sp>
      <p:sp>
        <p:nvSpPr>
          <p:cNvPr id="21" name="标题 1"/>
          <p:cNvSpPr txBox="1"/>
          <p:nvPr/>
        </p:nvSpPr>
        <p:spPr>
          <a:xfrm>
            <a:off x="2719388" y="0"/>
            <a:ext cx="9105900" cy="466725"/>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pPr fontAlgn="auto">
              <a:spcAft>
                <a:spcPts val="0"/>
              </a:spcAft>
              <a:defRPr/>
            </a:pPr>
            <a:r>
              <a:t>　</a:t>
            </a:r>
            <a:r>
              <a:rPr lang="en-US"/>
              <a:t>Integrated skills &amp; Study skills</a:t>
            </a:r>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lnSpc>
          <a:spcPct val="90000"/>
        </a:lnSpc>
        <a:spcBef>
          <a:spcPct val="0"/>
        </a:spcBef>
        <a:spcAft>
          <a:spcPct val="0"/>
        </a:spcAft>
        <a:defRPr lang="zh-CN" altLang="zh-CN" sz="2000" b="1" kern="1200">
          <a:solidFill>
            <a:schemeClr val="tx1"/>
          </a:solidFill>
          <a:latin typeface="+mj-lt"/>
          <a:ea typeface="+mj-ea"/>
          <a:cs typeface="+mj-cs"/>
        </a:defRPr>
      </a:lvl1pPr>
      <a:lvl2pPr algn="l" rtl="0" eaLnBrk="0" fontAlgn="base" hangingPunct="0">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2pPr>
      <a:lvl3pPr algn="l" rtl="0" eaLnBrk="0" fontAlgn="base" hangingPunct="0">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3pPr>
      <a:lvl4pPr algn="l" rtl="0" eaLnBrk="0" fontAlgn="base" hangingPunct="0">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4pPr>
      <a:lvl5pPr algn="l" rtl="0" eaLnBrk="0" fontAlgn="base" hangingPunct="0">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5pPr>
      <a:lvl6pPr marL="457200" algn="l" rtl="0" fontAlgn="base">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6pPr>
      <a:lvl7pPr marL="914400" algn="l" rtl="0" fontAlgn="base">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7pPr>
      <a:lvl8pPr marL="1371600" algn="l" rtl="0" fontAlgn="base">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8pPr>
      <a:lvl9pPr marL="1828800" algn="l" rtl="0" fontAlgn="base">
        <a:lnSpc>
          <a:spcPct val="90000"/>
        </a:lnSpc>
        <a:spcBef>
          <a:spcPct val="0"/>
        </a:spcBef>
        <a:spcAft>
          <a:spcPct val="0"/>
        </a:spcAft>
        <a:defRPr sz="2000" b="1">
          <a:solidFill>
            <a:schemeClr val="tx1"/>
          </a:solidFill>
          <a:latin typeface="Calibri Light" panose="020F0302020204030204"/>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bwMode="auto">
          <a:xfrm>
            <a:off x="0" y="2387600"/>
            <a:ext cx="12192000" cy="1841500"/>
          </a:xfrm>
          <a:noFill/>
          <a:ln>
            <a:miter lim="800000"/>
          </a:ln>
        </p:spPr>
        <p:txBody>
          <a:bodyPr vert="horz" wrap="square" lIns="91440" tIns="45720" rIns="91440" bIns="45720" numCol="1" anchorCtr="0" compatLnSpc="1"/>
          <a:lstStyle/>
          <a:p>
            <a:pPr eaLnBrk="1" hangingPunct="1"/>
            <a:r>
              <a:rPr lang="en-US" sz="8000" dirty="0" smtClean="0">
                <a:latin typeface="Times New Roman" panose="02020603050405020304" pitchFamily="18" charset="0"/>
                <a:ea typeface="Adobe 黑体 Std R"/>
                <a:cs typeface="Times New Roman" panose="02020603050405020304" pitchFamily="18" charset="0"/>
              </a:rPr>
              <a:t>Abilities</a:t>
            </a:r>
            <a:endParaRPr sz="8000" dirty="0" smtClean="0">
              <a:latin typeface="Times New Roman" panose="02020603050405020304" pitchFamily="18" charset="0"/>
              <a:ea typeface="Adobe 黑体 Std R"/>
              <a:cs typeface="Times New Roman" panose="02020603050405020304" pitchFamily="18" charset="0"/>
            </a:endParaRPr>
          </a:p>
        </p:txBody>
      </p:sp>
      <p:sp>
        <p:nvSpPr>
          <p:cNvPr id="5" name="矩形 4"/>
          <p:cNvSpPr/>
          <p:nvPr/>
        </p:nvSpPr>
        <p:spPr>
          <a:xfrm>
            <a:off x="0" y="1148834"/>
            <a:ext cx="12192000" cy="769441"/>
          </a:xfrm>
          <a:prstGeom prst="rect">
            <a:avLst/>
          </a:prstGeom>
        </p:spPr>
        <p:txBody>
          <a:bodyPr wrap="square">
            <a:spAutoFit/>
          </a:bodyPr>
          <a:lstStyle/>
          <a:p>
            <a:pPr algn="ctr"/>
            <a:r>
              <a:rPr lang="en-US" altLang="zh-CN" sz="4400" dirty="0">
                <a:latin typeface="Times New Roman" panose="02020603050405020304" pitchFamily="18" charset="0"/>
                <a:ea typeface="Adobe 黑体 Std R"/>
                <a:cs typeface="Times New Roman" panose="02020603050405020304" pitchFamily="18" charset="0"/>
              </a:rPr>
              <a:t>Unit 7</a:t>
            </a:r>
            <a:endParaRPr lang="zh-CN" altLang="en-US" sz="4400" dirty="0">
              <a:latin typeface="Times New Roman" panose="02020603050405020304" pitchFamily="18" charset="0"/>
              <a:cs typeface="Times New Roman" panose="02020603050405020304" pitchFamily="18" charset="0"/>
            </a:endParaRPr>
          </a:p>
        </p:txBody>
      </p:sp>
      <p:sp>
        <p:nvSpPr>
          <p:cNvPr id="6" name="矩形 5"/>
          <p:cNvSpPr/>
          <p:nvPr/>
        </p:nvSpPr>
        <p:spPr>
          <a:xfrm>
            <a:off x="0" y="4663558"/>
            <a:ext cx="12192000" cy="584775"/>
          </a:xfrm>
          <a:prstGeom prst="rect">
            <a:avLst/>
          </a:prstGeom>
        </p:spPr>
        <p:txBody>
          <a:bodyPr wrap="square">
            <a:spAutoFit/>
          </a:bodyPr>
          <a:lstStyle/>
          <a:p>
            <a:pPr algn="ctr"/>
            <a:r>
              <a:rPr lang="zh-CN" altLang="en-US" sz="3200" b="1" dirty="0" smtClean="0">
                <a:latin typeface="微软雅黑" panose="020B0503020204020204" pitchFamily="34" charset="-122"/>
                <a:ea typeface="微软雅黑" panose="020B0503020204020204" pitchFamily="34" charset="-122"/>
                <a:cs typeface="Adobe 黑体 Std R"/>
              </a:rPr>
              <a:t>第</a:t>
            </a:r>
            <a:r>
              <a:rPr lang="en-US" altLang="zh-CN" sz="3200" b="1" dirty="0" smtClean="0">
                <a:latin typeface="微软雅黑" panose="020B0503020204020204" pitchFamily="34" charset="-122"/>
                <a:ea typeface="微软雅黑" panose="020B0503020204020204" pitchFamily="34" charset="-122"/>
                <a:cs typeface="Adobe 黑体 Std R"/>
              </a:rPr>
              <a:t>4</a:t>
            </a:r>
            <a:r>
              <a:rPr lang="zh-CN" altLang="en-US" sz="3200" b="1" dirty="0" smtClean="0">
                <a:latin typeface="微软雅黑" panose="020B0503020204020204" pitchFamily="34" charset="-122"/>
                <a:ea typeface="微软雅黑" panose="020B0503020204020204" pitchFamily="34" charset="-122"/>
                <a:cs typeface="Adobe 黑体 Std R"/>
              </a:rPr>
              <a:t>课</a:t>
            </a:r>
            <a:r>
              <a:rPr lang="zh-CN" altLang="en-US" sz="3200" b="1" dirty="0">
                <a:latin typeface="微软雅黑" panose="020B0503020204020204" pitchFamily="34" charset="-122"/>
                <a:ea typeface="微软雅黑" panose="020B0503020204020204" pitchFamily="34" charset="-122"/>
                <a:cs typeface="Adobe 黑体 Std R"/>
              </a:rPr>
              <a:t>时</a:t>
            </a:r>
            <a:endParaRPr lang="zh-CN" altLang="en-US" sz="3200" b="1" dirty="0">
              <a:latin typeface="微软雅黑" panose="020B0503020204020204" pitchFamily="34" charset="-122"/>
              <a:ea typeface="微软雅黑" panose="020B0503020204020204" pitchFamily="34" charset="-122"/>
            </a:endParaRPr>
          </a:p>
        </p:txBody>
      </p:sp>
      <p:sp>
        <p:nvSpPr>
          <p:cNvPr id="7" name="矩形 6"/>
          <p:cNvSpPr/>
          <p:nvPr/>
        </p:nvSpPr>
        <p:spPr>
          <a:xfrm>
            <a:off x="0" y="5897220"/>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矩形 1"/>
          <p:cNvSpPr>
            <a:spLocks noChangeAspect="1"/>
          </p:cNvSpPr>
          <p:nvPr/>
        </p:nvSpPr>
        <p:spPr bwMode="auto">
          <a:xfrm>
            <a:off x="2032000" y="2511425"/>
            <a:ext cx="8128000" cy="2089150"/>
          </a:xfrm>
          <a:prstGeom prst="rect">
            <a:avLst/>
          </a:prstGeom>
          <a:noFill/>
          <a:ln w="9525">
            <a:noFill/>
            <a:miter lim="800000"/>
          </a:ln>
        </p:spPr>
        <p:txBody>
          <a:bodyPr>
            <a:spAutoFit/>
          </a:bodyPr>
          <a:lstStyle/>
          <a:p>
            <a:pPr indent="266700">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On February 10th,2017,Wang Yuan made a short speech on good quality education(  </a:t>
            </a:r>
            <a:r>
              <a:rPr lang="zh-CN" altLang="zh-CN" sz="2200">
                <a:solidFill>
                  <a:srgbClr val="000000"/>
                </a:solidFill>
                <a:latin typeface="Times New Roman" panose="02020603050405020304" pitchFamily="18" charset="0"/>
                <a:cs typeface="Times New Roman" panose="02020603050405020304" pitchFamily="18" charset="0"/>
              </a:rPr>
              <a:t>优质教育</a:t>
            </a:r>
            <a:r>
              <a:rPr lang="en-US" altLang="zh-CN" sz="2200">
                <a:solidFill>
                  <a:srgbClr val="000000"/>
                </a:solidFill>
                <a:latin typeface="Times New Roman" panose="02020603050405020304" pitchFamily="18" charset="0"/>
                <a:cs typeface="Times New Roman" panose="02020603050405020304" pitchFamily="18" charset="0"/>
              </a:rPr>
              <a:t>  ) in English at the United Nations in front of 500 people from around the world.It</a:t>
            </a:r>
            <a:r>
              <a:rPr lang="en-US" altLang="zh-CN" sz="2200">
                <a:solidFill>
                  <a:srgbClr val="000000"/>
                </a:solidFill>
                <a:latin typeface="宋体" panose="02010600030101010101" pitchFamily="2" charset="-122"/>
                <a:ea typeface="NEU-BZ-S9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great.As for middle school students,we should learn from Wang Yuan,and put our hearts into what we are doing to make a difference in our daily lives.</a:t>
            </a:r>
            <a:endParaRPr lang="zh-CN" altLang="zh-CN" sz="2200">
              <a:solidFill>
                <a:srgbClr val="000000"/>
              </a:solidFill>
              <a:latin typeface="NEU-BZ-S92"/>
              <a:ea typeface="NEU-BZ-S92"/>
              <a:cs typeface="NEU-BZ-S9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901825"/>
            <a:ext cx="8128000" cy="3305175"/>
          </a:xfrm>
          <a:prstGeom prst="rect">
            <a:avLst/>
          </a:prstGeom>
        </p:spPr>
        <p:txBody>
          <a:bodyPr>
            <a:spAutoFit/>
          </a:bodyPr>
          <a:lstStyle/>
          <a:p>
            <a:pPr>
              <a:lnSpc>
                <a:spcPct val="120000"/>
              </a:lnSpc>
              <a:tabLst>
                <a:tab pos="1028700" algn="l"/>
                <a:tab pos="1849120" algn="l"/>
                <a:tab pos="2536825" algn="l"/>
                <a:tab pos="3220720" algn="l"/>
              </a:tabLst>
            </a:pPr>
            <a:r>
              <a:rPr lang="en-US" altLang="zh-CN" sz="2200">
                <a:solidFill>
                  <a:srgbClr val="000000"/>
                </a:solidFill>
                <a:latin typeface="NEU-BZ-S92"/>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)1.Wang Yuan was </a:t>
            </a:r>
            <a:r>
              <a:rPr lang="en-US" altLang="zh-CN" sz="2200">
                <a:latin typeface="Times New Roman" panose="02020603050405020304" pitchFamily="18" charset="0"/>
                <a:cs typeface="Times New Roman" panose="02020603050405020304" pitchFamily="18" charset="0"/>
              </a:rPr>
              <a:t>born </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a:t>
            </a:r>
            <a:r>
              <a:rPr lang="en-US" altLang="zh-CN" sz="2200">
                <a:latin typeface="宋体" panose="02010600030101010101" pitchFamily="2" charset="-122"/>
                <a:ea typeface="NEU-BZ-S92"/>
                <a:cs typeface="Times New Roman" panose="02020603050405020304" pitchFamily="18" charset="0"/>
              </a:rPr>
              <a:t> </a:t>
            </a:r>
            <a:endParaRPr lang="zh-CN" altLang="zh-CN" sz="2200">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ea typeface="NEU-BZ-S92"/>
                <a:cs typeface="Times New Roman" panose="02020603050405020304" pitchFamily="18" charset="0"/>
              </a:rPr>
              <a:t>A.on November 8th,2013</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B.on November 18th,2001</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C.on November 8th,2000</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D.on November 8th,2013</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)2.Wang Yuan</a:t>
            </a:r>
            <a:r>
              <a:rPr lang="en-US" altLang="zh-CN" sz="2200">
                <a:solidFill>
                  <a:srgbClr val="000000"/>
                </a:solidFill>
                <a:latin typeface="宋体" panose="02010600030101010101" pitchFamily="2" charset="-122"/>
                <a:ea typeface="NEU-BZ-S92"/>
                <a:cs typeface="NEU-BZ-S92"/>
              </a:rPr>
              <a:t>’</a:t>
            </a:r>
            <a:r>
              <a:rPr lang="en-US" altLang="zh-CN" sz="2200">
                <a:solidFill>
                  <a:srgbClr val="000000"/>
                </a:solidFill>
                <a:latin typeface="Times New Roman" panose="02020603050405020304" pitchFamily="18" charset="0"/>
                <a:cs typeface="Times New Roman" panose="02020603050405020304" pitchFamily="18" charset="0"/>
              </a:rPr>
              <a:t>s English name is </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a:t>
            </a:r>
            <a:r>
              <a:rPr lang="en-US" altLang="zh-CN" sz="2200">
                <a:latin typeface="宋体" panose="02010600030101010101" pitchFamily="2" charset="-122"/>
                <a:ea typeface="NEU-BZ-S92"/>
                <a:cs typeface="NEU-BZ-S92"/>
              </a:rPr>
              <a:t> </a:t>
            </a:r>
            <a:endParaRPr lang="zh-CN" altLang="zh-CN" sz="2200">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A.Jay	B.Roy</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C.Lay	D.Kay</a:t>
            </a:r>
            <a:endParaRPr lang="zh-CN" altLang="zh-CN" sz="2200">
              <a:solidFill>
                <a:srgbClr val="000000"/>
              </a:solidFill>
              <a:latin typeface="NEU-BZ-S92"/>
              <a:ea typeface="NEU-BZ-S92"/>
              <a:cs typeface="NEU-BZ-S92"/>
            </a:endParaRPr>
          </a:p>
        </p:txBody>
      </p:sp>
      <p:sp>
        <p:nvSpPr>
          <p:cNvPr id="3" name="矩形 2"/>
          <p:cNvSpPr/>
          <p:nvPr/>
        </p:nvSpPr>
        <p:spPr>
          <a:xfrm>
            <a:off x="2335213" y="2073275"/>
            <a:ext cx="390525"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4" name="矩形 3"/>
          <p:cNvSpPr/>
          <p:nvPr/>
        </p:nvSpPr>
        <p:spPr>
          <a:xfrm>
            <a:off x="2228850" y="4071938"/>
            <a:ext cx="390525" cy="301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917575"/>
            <a:ext cx="8128000" cy="5715000"/>
          </a:xfrm>
          <a:prstGeom prst="rect">
            <a:avLst/>
          </a:prstGeom>
        </p:spPr>
        <p:txBody>
          <a:bodyPr>
            <a:spAutoFit/>
          </a:bodyPr>
          <a:lstStyle/>
          <a:p>
            <a:pPr>
              <a:lnSpc>
                <a:spcPct val="120000"/>
              </a:lnSpc>
              <a:tabLst>
                <a:tab pos="1028700" algn="l"/>
                <a:tab pos="1849120" algn="l"/>
                <a:tab pos="2536825" algn="l"/>
                <a:tab pos="3220720" algn="l"/>
              </a:tabLst>
            </a:pPr>
            <a:r>
              <a:rPr lang="en-US" altLang="zh-CN" sz="2200">
                <a:solidFill>
                  <a:srgbClr val="000000"/>
                </a:solidFill>
                <a:latin typeface="NEU-BZ-S92"/>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)3.Wang Yuan is a talented boy.He can </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,sing</a:t>
            </a:r>
            <a:r>
              <a:rPr lang="en-US" altLang="zh-CN" sz="2200">
                <a:solidFill>
                  <a:srgbClr val="000000"/>
                </a:solidFill>
                <a:latin typeface="Times New Roman" panose="02020603050405020304" pitchFamily="18" charset="0"/>
                <a:cs typeface="Times New Roman" panose="02020603050405020304" pitchFamily="18" charset="0"/>
              </a:rPr>
              <a:t> and play the piano.</a:t>
            </a:r>
            <a:r>
              <a:rPr lang="en-US" altLang="zh-CN" sz="2200">
                <a:solidFill>
                  <a:srgbClr val="000000"/>
                </a:solidFill>
                <a:latin typeface="宋体" panose="02010600030101010101" pitchFamily="2" charset="-122"/>
                <a:ea typeface="NEU-BZ-S92"/>
                <a:cs typeface="Times New Roman" panose="02020603050405020304" pitchFamily="18" charset="0"/>
              </a:rPr>
              <a:t> </a:t>
            </a:r>
            <a:endParaRPr lang="zh-CN" altLang="zh-CN" sz="220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ea typeface="NEU-BZ-S92"/>
                <a:cs typeface="Times New Roman" panose="02020603050405020304" pitchFamily="18" charset="0"/>
              </a:rPr>
              <a:t>A.play the drums	B.drive</a:t>
            </a:r>
            <a:endParaRPr lang="zh-CN" altLang="zh-CN" sz="220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C.paint	D.dance</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)4.Wang Yuan made a short speech in </a:t>
            </a:r>
            <a:r>
              <a:rPr lang="zh-CN" altLang="zh-CN" sz="2200" u="sng">
                <a:latin typeface="Times New Roman" panose="02020603050405020304" pitchFamily="18" charset="0"/>
                <a:cs typeface="Times New Roman" panose="02020603050405020304" pitchFamily="18" charset="0"/>
              </a:rPr>
              <a:t>　　　　</a:t>
            </a:r>
            <a:r>
              <a:rPr lang="en-US" altLang="zh-CN" sz="2200">
                <a:latin typeface="Times New Roman" panose="02020603050405020304" pitchFamily="18" charset="0"/>
                <a:cs typeface="Times New Roman" panose="02020603050405020304" pitchFamily="18" charset="0"/>
              </a:rPr>
              <a:t>in 2017.</a:t>
            </a:r>
            <a:r>
              <a:rPr lang="en-US" altLang="zh-CN" sz="2200">
                <a:latin typeface="宋体" panose="02010600030101010101" pitchFamily="2" charset="-122"/>
                <a:ea typeface="NEU-BZ-S92"/>
                <a:cs typeface="NEU-BZ-S92"/>
              </a:rPr>
              <a:t> </a:t>
            </a:r>
            <a:endParaRPr lang="zh-CN" altLang="zh-CN" sz="2200">
              <a:latin typeface="NEU-BZ-S92"/>
              <a:ea typeface="NEU-BZ-S92"/>
              <a:cs typeface="NEU-BZ-S92"/>
            </a:endParaRPr>
          </a:p>
          <a:p>
            <a:pPr>
              <a:lnSpc>
                <a:spcPct val="120000"/>
              </a:lnSpc>
              <a:tabLst>
                <a:tab pos="1028700" algn="l"/>
                <a:tab pos="1849120" algn="l"/>
                <a:tab pos="2536825" algn="l"/>
                <a:tab pos="3220720" algn="l"/>
              </a:tabLst>
            </a:pPr>
            <a:r>
              <a:rPr lang="en-US" altLang="zh-CN" sz="2200">
                <a:latin typeface="Times New Roman" panose="02020603050405020304" pitchFamily="18" charset="0"/>
                <a:cs typeface="Times New Roman" panose="02020603050405020304" pitchFamily="18" charset="0"/>
              </a:rPr>
              <a:t>A.Chongqing</a:t>
            </a:r>
            <a:endParaRPr lang="zh-CN" altLang="zh-CN" sz="2200">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B.Beijing</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C.Shanghai</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D.the United Nations</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)5.What can you learn from the passage?</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A.Working hard can make a difference.</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B.Being a star can make a lot of money.</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C.Wang Yuan sings well but can</a:t>
            </a:r>
            <a:r>
              <a:rPr lang="en-US" altLang="zh-CN" sz="2200">
                <a:solidFill>
                  <a:srgbClr val="000000"/>
                </a:solidFill>
                <a:latin typeface="宋体" panose="02010600030101010101" pitchFamily="2" charset="-122"/>
                <a:ea typeface="NEU-BZ-S92"/>
                <a:cs typeface="NEU-BZ-S92"/>
              </a:rPr>
              <a:t>’</a:t>
            </a:r>
            <a:r>
              <a:rPr lang="en-US" altLang="zh-CN" sz="2200">
                <a:solidFill>
                  <a:srgbClr val="000000"/>
                </a:solidFill>
                <a:latin typeface="Times New Roman" panose="02020603050405020304" pitchFamily="18" charset="0"/>
                <a:cs typeface="Times New Roman" panose="02020603050405020304" pitchFamily="18" charset="0"/>
              </a:rPr>
              <a:t>t write songs.</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D.Four people are in the band.</a:t>
            </a:r>
            <a:endParaRPr lang="zh-CN" altLang="zh-CN" sz="2200">
              <a:solidFill>
                <a:srgbClr val="000000"/>
              </a:solidFill>
              <a:latin typeface="NEU-BZ-S92"/>
              <a:ea typeface="NEU-BZ-S92"/>
              <a:cs typeface="NEU-BZ-S92"/>
            </a:endParaRPr>
          </a:p>
        </p:txBody>
      </p:sp>
      <p:sp>
        <p:nvSpPr>
          <p:cNvPr id="3" name="矩形 2"/>
          <p:cNvSpPr/>
          <p:nvPr/>
        </p:nvSpPr>
        <p:spPr>
          <a:xfrm>
            <a:off x="2424113" y="1050925"/>
            <a:ext cx="390525" cy="268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4" name="矩形 3"/>
          <p:cNvSpPr/>
          <p:nvPr/>
        </p:nvSpPr>
        <p:spPr>
          <a:xfrm>
            <a:off x="2252663" y="2649538"/>
            <a:ext cx="392112"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5" name="矩形 4"/>
          <p:cNvSpPr/>
          <p:nvPr/>
        </p:nvSpPr>
        <p:spPr>
          <a:xfrm>
            <a:off x="2252663" y="4657725"/>
            <a:ext cx="392112"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436688" y="1479550"/>
            <a:ext cx="9504362" cy="4911725"/>
          </a:xfrm>
          <a:prstGeom prst="rect">
            <a:avLst/>
          </a:prstGeom>
        </p:spPr>
        <p:txBody>
          <a:bodyPr>
            <a:spAutoFit/>
          </a:bodyPr>
          <a:lstStyle/>
          <a:p>
            <a:pPr>
              <a:lnSpc>
                <a:spcPct val="120000"/>
              </a:lnSpc>
              <a:tabLst>
                <a:tab pos="1028700" algn="l"/>
                <a:tab pos="1849120" algn="l"/>
                <a:tab pos="2536825" algn="l"/>
                <a:tab pos="3220720" algn="l"/>
              </a:tabLst>
            </a:pPr>
            <a:r>
              <a:rPr lang="zh-CN" altLang="zh-CN" sz="2200">
                <a:solidFill>
                  <a:srgbClr val="000000"/>
                </a:solidFill>
                <a:latin typeface="NEU-BZ-S92"/>
              </a:rPr>
              <a:t>Ⅳ</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ea typeface="黑体" panose="02010609060101010101" pitchFamily="2" charset="-122"/>
                <a:cs typeface="Times New Roman" panose="02020603050405020304" pitchFamily="18" charset="0"/>
              </a:rPr>
              <a:t>用方框中所给词的适当形式完成短文</a:t>
            </a:r>
            <a:endParaRPr lang="zh-CN" altLang="zh-CN" sz="220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all,fail,but,sleep,dead,place,nobody,up,dog,another</a:t>
            </a:r>
            <a:endParaRPr lang="zh-CN" altLang="zh-CN" sz="2200">
              <a:solidFill>
                <a:srgbClr val="000000"/>
              </a:solidFill>
              <a:latin typeface="NEU-BZ-S92"/>
              <a:ea typeface="NEU-BZ-S92"/>
              <a:cs typeface="NEU-BZ-S92"/>
            </a:endParaRPr>
          </a:p>
          <a:p>
            <a:pPr algn="ctr">
              <a:lnSpc>
                <a:spcPct val="120000"/>
              </a:lnSpc>
              <a:tabLst>
                <a:tab pos="1028700" algn="l"/>
                <a:tab pos="1849120" algn="l"/>
                <a:tab pos="2536825" algn="l"/>
                <a:tab pos="3220720" algn="l"/>
              </a:tabLst>
            </a:pPr>
            <a:r>
              <a:rPr lang="en-US" altLang="zh-CN" sz="2200" b="1">
                <a:solidFill>
                  <a:srgbClr val="000000"/>
                </a:solidFill>
                <a:latin typeface="Times New Roman" panose="02020603050405020304" pitchFamily="18" charset="0"/>
                <a:cs typeface="Times New Roman" panose="02020603050405020304" pitchFamily="18" charset="0"/>
              </a:rPr>
              <a:t>Faithful</a:t>
            </a:r>
            <a:r>
              <a:rPr lang="en-US" altLang="zh-CN" sz="2200">
                <a:solidFill>
                  <a:srgbClr val="000000"/>
                </a:solidFill>
                <a:latin typeface="Times New Roman" panose="02020603050405020304" pitchFamily="18" charset="0"/>
                <a:cs typeface="Times New Roman" panose="02020603050405020304" pitchFamily="18" charset="0"/>
              </a:rPr>
              <a:t>(  </a:t>
            </a:r>
            <a:r>
              <a:rPr lang="zh-CN" altLang="zh-CN" sz="2200">
                <a:solidFill>
                  <a:srgbClr val="000000"/>
                </a:solidFill>
                <a:ea typeface="黑体" panose="02010609060101010101" pitchFamily="2" charset="-122"/>
              </a:rPr>
              <a:t>忠诚的</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ea typeface="黑体" panose="02010609060101010101" pitchFamily="2" charset="-122"/>
              </a:rPr>
              <a:t> </a:t>
            </a:r>
            <a:r>
              <a:rPr lang="en-US" altLang="zh-CN" sz="2200" b="1">
                <a:solidFill>
                  <a:srgbClr val="000000"/>
                </a:solidFill>
                <a:latin typeface="Times New Roman" panose="02020603050405020304" pitchFamily="18" charset="0"/>
                <a:cs typeface="Times New Roman" panose="02020603050405020304" pitchFamily="18" charset="0"/>
              </a:rPr>
              <a:t>to</a:t>
            </a:r>
            <a:r>
              <a:rPr lang="en-US" altLang="zh-CN" sz="2200">
                <a:solidFill>
                  <a:srgbClr val="000000"/>
                </a:solidFill>
                <a:ea typeface="黑体" panose="02010609060101010101" pitchFamily="2" charset="-122"/>
              </a:rPr>
              <a:t> </a:t>
            </a:r>
            <a:r>
              <a:rPr lang="en-US" altLang="zh-CN" sz="2200" b="1">
                <a:solidFill>
                  <a:srgbClr val="000000"/>
                </a:solidFill>
                <a:latin typeface="Times New Roman" panose="02020603050405020304" pitchFamily="18" charset="0"/>
                <a:cs typeface="Times New Roman" panose="02020603050405020304" pitchFamily="18" charset="0"/>
              </a:rPr>
              <a:t>death</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   Some time ago,a fire broke out(  </a:t>
            </a:r>
            <a:r>
              <a:rPr lang="zh-CN" altLang="zh-CN" sz="2200">
                <a:solidFill>
                  <a:srgbClr val="000000"/>
                </a:solidFill>
                <a:latin typeface="Times New Roman" panose="02020603050405020304" pitchFamily="18" charset="0"/>
                <a:cs typeface="Times New Roman" panose="02020603050405020304" pitchFamily="18" charset="0"/>
              </a:rPr>
              <a:t>爆发</a:t>
            </a:r>
            <a:r>
              <a:rPr lang="en-US" altLang="zh-CN" sz="2200">
                <a:solidFill>
                  <a:srgbClr val="000000"/>
                </a:solidFill>
                <a:latin typeface="Times New Roman" panose="02020603050405020304" pitchFamily="18" charset="0"/>
                <a:cs typeface="Times New Roman" panose="02020603050405020304" pitchFamily="18" charset="0"/>
              </a:rPr>
              <a:t>  ) in a building late at night.Nearly all the families were 1.</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sleeping</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inside the house.After the firemen came,they rushed into the burning building and saved the people to the safe 2.</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place(  s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a:cs typeface="NEU-BZ-S92"/>
              </a:rPr>
              <a:t> </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rPr>
              <a:t>  The crowds thought 3.</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rPr>
              <a:t>all</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rPr>
              <a:t> the people were safe.But it was not so.Two little orphan(  </a:t>
            </a:r>
            <a:r>
              <a:rPr lang="zh-CN" altLang="zh-CN" sz="2200">
                <a:solidFill>
                  <a:srgbClr val="000000"/>
                </a:solidFill>
                <a:latin typeface="Times New Roman" panose="02020603050405020304" pitchFamily="18" charset="0"/>
                <a:cs typeface="Times New Roman" panose="02020603050405020304" pitchFamily="18" charset="0"/>
              </a:rPr>
              <a:t>孤儿</a:t>
            </a:r>
            <a:r>
              <a:rPr lang="en-US" altLang="zh-CN" sz="2200">
                <a:solidFill>
                  <a:srgbClr val="000000"/>
                </a:solidFill>
                <a:latin typeface="Times New Roman" panose="02020603050405020304" pitchFamily="18" charset="0"/>
              </a:rPr>
              <a:t>  ) girls were still asleep alone at the very top of the building,in a small room.4.</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rPr>
              <a:t>Nobody</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rPr>
              <a:t> thought of them.Luckily,they lived with a dog.The dog tried to wake them up,but 5.</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rPr>
              <a:t>failed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rPr>
              <a:t>.He ran to the window and barked(  </a:t>
            </a:r>
            <a:r>
              <a:rPr lang="zh-CN" altLang="zh-CN" sz="2200">
                <a:solidFill>
                  <a:srgbClr val="000000"/>
                </a:solidFill>
                <a:latin typeface="Times New Roman" panose="02020603050405020304" pitchFamily="18" charset="0"/>
                <a:cs typeface="Times New Roman" panose="02020603050405020304" pitchFamily="18" charset="0"/>
              </a:rPr>
              <a:t>吠叫</a:t>
            </a:r>
            <a:r>
              <a:rPr lang="en-US" altLang="zh-CN" sz="2200">
                <a:solidFill>
                  <a:srgbClr val="000000"/>
                </a:solidFill>
                <a:latin typeface="Times New Roman" panose="02020603050405020304" pitchFamily="18" charset="0"/>
              </a:rPr>
              <a:t>  ) loudly for help.6.</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rPr>
              <a:t>But</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rPr>
              <a:t> no one noticed him.Then he climbed down the ladder(  </a:t>
            </a:r>
            <a:r>
              <a:rPr lang="zh-CN" altLang="zh-CN" sz="2200">
                <a:solidFill>
                  <a:srgbClr val="000000"/>
                </a:solidFill>
                <a:latin typeface="Times New Roman" panose="02020603050405020304" pitchFamily="18" charset="0"/>
                <a:cs typeface="Times New Roman" panose="02020603050405020304" pitchFamily="18" charset="0"/>
              </a:rPr>
              <a:t>梯子</a:t>
            </a:r>
            <a:r>
              <a:rPr lang="en-US" altLang="zh-CN" sz="2200">
                <a:solidFill>
                  <a:srgbClr val="000000"/>
                </a:solidFill>
                <a:latin typeface="Times New Roman" panose="02020603050405020304" pitchFamily="18" charset="0"/>
              </a:rPr>
              <a:t>  ) and tried to pull a fireman to the ladder.The fireman </a:t>
            </a:r>
            <a:endParaRPr lang="zh-CN" altLang="en-US" sz="2200">
              <a:latin typeface="Calibri" panose="020F0502020204030204" pitchFamily="34" charset="0"/>
            </a:endParaRPr>
          </a:p>
        </p:txBody>
      </p:sp>
      <p:sp>
        <p:nvSpPr>
          <p:cNvPr id="3" name="矩形 2"/>
          <p:cNvSpPr/>
          <p:nvPr/>
        </p:nvSpPr>
        <p:spPr>
          <a:xfrm>
            <a:off x="3484563" y="3243263"/>
            <a:ext cx="1135062"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4" name="直接连接符 3"/>
          <p:cNvCxnSpPr/>
          <p:nvPr/>
        </p:nvCxnSpPr>
        <p:spPr>
          <a:xfrm>
            <a:off x="3484563" y="3529013"/>
            <a:ext cx="1135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8332788" y="3603625"/>
            <a:ext cx="1436687"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7" name="直接连接符 6"/>
          <p:cNvCxnSpPr/>
          <p:nvPr/>
        </p:nvCxnSpPr>
        <p:spPr>
          <a:xfrm>
            <a:off x="8332788" y="3889375"/>
            <a:ext cx="14366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229100" y="4000500"/>
            <a:ext cx="511175"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0" name="直接连接符 9"/>
          <p:cNvCxnSpPr/>
          <p:nvPr/>
        </p:nvCxnSpPr>
        <p:spPr>
          <a:xfrm>
            <a:off x="4229100" y="4286250"/>
            <a:ext cx="511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3289300" y="4845050"/>
            <a:ext cx="1041400"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3" name="直接连接符 12"/>
          <p:cNvCxnSpPr/>
          <p:nvPr/>
        </p:nvCxnSpPr>
        <p:spPr>
          <a:xfrm>
            <a:off x="3289300" y="5130800"/>
            <a:ext cx="1041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4740275" y="5227638"/>
            <a:ext cx="1022350"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6" name="直接连接符 15"/>
          <p:cNvCxnSpPr/>
          <p:nvPr/>
        </p:nvCxnSpPr>
        <p:spPr>
          <a:xfrm>
            <a:off x="4740275" y="5513388"/>
            <a:ext cx="1022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3617913" y="5614988"/>
            <a:ext cx="611187"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9" name="直接连接符 18"/>
          <p:cNvCxnSpPr/>
          <p:nvPr/>
        </p:nvCxnSpPr>
        <p:spPr>
          <a:xfrm>
            <a:off x="3617913" y="5900738"/>
            <a:ext cx="6111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矩形 1"/>
          <p:cNvSpPr>
            <a:spLocks noChangeAspect="1"/>
          </p:cNvSpPr>
          <p:nvPr/>
        </p:nvSpPr>
        <p:spPr bwMode="auto">
          <a:xfrm>
            <a:off x="2032000" y="1497013"/>
            <a:ext cx="8128000" cy="4117975"/>
          </a:xfrm>
          <a:prstGeom prst="rect">
            <a:avLst/>
          </a:prstGeom>
          <a:noFill/>
          <a:ln w="9525">
            <a:noFill/>
            <a:miter lim="800000"/>
          </a:ln>
        </p:spPr>
        <p:txBody>
          <a:bodyPr>
            <a:spAutoFit/>
          </a:bodyPr>
          <a:lstStyle/>
          <a:p>
            <a:pPr indent="266700">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kicked him away,thinking he was mad.Then the dog ran to 7.</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another</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fireman,jumped on him,ran to the ladder,barking all the time and looking back as if he was asking the fireman to follow him.</a:t>
            </a:r>
            <a:r>
              <a:rPr lang="en-US" altLang="zh-CN" sz="2200">
                <a:solidFill>
                  <a:srgbClr val="000000"/>
                </a:solidFill>
                <a:latin typeface="宋体" panose="02010600030101010101" pitchFamily="2" charset="-122"/>
                <a:ea typeface="NEU-BZ-S92"/>
                <a:cs typeface="Times New Roman" panose="02020603050405020304" pitchFamily="18" charset="0"/>
              </a:rPr>
              <a:t> </a:t>
            </a:r>
            <a:endParaRPr lang="zh-CN" altLang="zh-CN" sz="2200">
              <a:solidFill>
                <a:srgbClr val="000000"/>
              </a:solidFill>
              <a:latin typeface="NEU-BZ-S92"/>
              <a:ea typeface="NEU-BZ-S92"/>
              <a:cs typeface="Times New Roman" panose="02020603050405020304" pitchFamily="18" charset="0"/>
            </a:endParaRPr>
          </a:p>
          <a:p>
            <a:pPr indent="266700">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This fireman realized there must be someone in the little room,as the dog was acting so strangely.So he followed the dog 8.</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up</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the ladder.There he saw the two girls and saved them.</a:t>
            </a:r>
            <a:r>
              <a:rPr lang="en-US" altLang="zh-CN" sz="2200">
                <a:solidFill>
                  <a:srgbClr val="000000"/>
                </a:solidFill>
                <a:latin typeface="宋体" panose="02010600030101010101" pitchFamily="2" charset="-122"/>
                <a:ea typeface="NEU-BZ-S92"/>
                <a:cs typeface="NEU-BZ-S92"/>
              </a:rPr>
              <a:t> </a:t>
            </a:r>
            <a:endParaRPr lang="zh-CN" altLang="zh-CN" sz="2200">
              <a:solidFill>
                <a:srgbClr val="000000"/>
              </a:solidFill>
              <a:latin typeface="NEU-BZ-S92"/>
              <a:ea typeface="NEU-BZ-S92"/>
              <a:cs typeface="NEU-BZ-S92"/>
            </a:endParaRPr>
          </a:p>
          <a:p>
            <a:pPr indent="266700">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Where was the 9.</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dog</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 brave fireman rushed into the room to look for him and found him lying near the window,choked(  </a:t>
            </a:r>
            <a:r>
              <a:rPr lang="zh-CN" altLang="zh-CN" sz="2200">
                <a:solidFill>
                  <a:srgbClr val="000000"/>
                </a:solidFill>
                <a:latin typeface="Times New Roman" panose="02020603050405020304" pitchFamily="18" charset="0"/>
                <a:cs typeface="Times New Roman" panose="02020603050405020304" pitchFamily="18" charset="0"/>
              </a:rPr>
              <a:t>窒息</a:t>
            </a:r>
            <a:r>
              <a:rPr lang="en-US" altLang="zh-CN" sz="2200">
                <a:solidFill>
                  <a:srgbClr val="000000"/>
                </a:solidFill>
                <a:latin typeface="Times New Roman" panose="02020603050405020304" pitchFamily="18" charset="0"/>
                <a:cs typeface="Times New Roman" panose="02020603050405020304" pitchFamily="18" charset="0"/>
              </a:rPr>
              <a:t>  ) with smoke.He brought him down with care,but he was already 10.</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dead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.He had given his life for his friends.What a faithful friend!</a:t>
            </a:r>
            <a:r>
              <a:rPr lang="en-US" altLang="zh-CN" sz="2200">
                <a:solidFill>
                  <a:srgbClr val="000000"/>
                </a:solidFill>
                <a:latin typeface="宋体" panose="02010600030101010101" pitchFamily="2" charset="-122"/>
                <a:ea typeface="NEU-BZ-S92"/>
                <a:cs typeface="NEU-BZ-S92"/>
              </a:rPr>
              <a:t> </a:t>
            </a:r>
            <a:endParaRPr lang="zh-CN" altLang="zh-CN" sz="2200">
              <a:solidFill>
                <a:srgbClr val="000000"/>
              </a:solidFill>
              <a:latin typeface="NEU-BZ-S92"/>
              <a:ea typeface="NEU-BZ-S92"/>
              <a:cs typeface="NEU-BZ-S92"/>
            </a:endParaRPr>
          </a:p>
        </p:txBody>
      </p:sp>
      <p:sp>
        <p:nvSpPr>
          <p:cNvPr id="3" name="矩形 2"/>
          <p:cNvSpPr/>
          <p:nvPr/>
        </p:nvSpPr>
        <p:spPr>
          <a:xfrm>
            <a:off x="2032000" y="2003425"/>
            <a:ext cx="1060450"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4" name="直接连接符 3"/>
          <p:cNvCxnSpPr/>
          <p:nvPr/>
        </p:nvCxnSpPr>
        <p:spPr>
          <a:xfrm>
            <a:off x="2032000" y="2289175"/>
            <a:ext cx="10604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8766175" y="3243263"/>
            <a:ext cx="392113"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7" name="直接连接符 6"/>
          <p:cNvCxnSpPr/>
          <p:nvPr/>
        </p:nvCxnSpPr>
        <p:spPr>
          <a:xfrm>
            <a:off x="8766175" y="3529013"/>
            <a:ext cx="3921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4446588" y="4037013"/>
            <a:ext cx="690562"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9" name="直接连接符 8"/>
          <p:cNvCxnSpPr/>
          <p:nvPr/>
        </p:nvCxnSpPr>
        <p:spPr>
          <a:xfrm>
            <a:off x="4446588" y="4322763"/>
            <a:ext cx="6905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1836738" y="5210175"/>
            <a:ext cx="1060450"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2" name="直接连接符 11"/>
          <p:cNvCxnSpPr/>
          <p:nvPr/>
        </p:nvCxnSpPr>
        <p:spPr>
          <a:xfrm>
            <a:off x="1836738" y="5495925"/>
            <a:ext cx="10604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矩形 1"/>
          <p:cNvSpPr>
            <a:spLocks noChangeAspect="1"/>
          </p:cNvSpPr>
          <p:nvPr/>
        </p:nvSpPr>
        <p:spPr bwMode="auto">
          <a:xfrm>
            <a:off x="2032000" y="2106613"/>
            <a:ext cx="8128000" cy="2898775"/>
          </a:xfrm>
          <a:prstGeom prst="rect">
            <a:avLst/>
          </a:prstGeom>
          <a:noFill/>
          <a:ln w="9525">
            <a:noFill/>
            <a:miter lim="800000"/>
          </a:ln>
        </p:spPr>
        <p:txBody>
          <a:bodyPr>
            <a:spAutoFit/>
          </a:bodyPr>
          <a:lstStyle/>
          <a:p>
            <a:pPr>
              <a:lnSpc>
                <a:spcPct val="120000"/>
              </a:lnSpc>
              <a:tabLst>
                <a:tab pos="1028700" algn="l"/>
                <a:tab pos="1849120" algn="l"/>
                <a:tab pos="2536825" algn="l"/>
                <a:tab pos="3220720" algn="l"/>
              </a:tabLst>
            </a:pPr>
            <a:r>
              <a:rPr lang="zh-CN" altLang="zh-CN" sz="2200" dirty="0">
                <a:solidFill>
                  <a:srgbClr val="000000"/>
                </a:solidFill>
                <a:latin typeface="NEU-BZ-S9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1.It</a:t>
            </a:r>
            <a:r>
              <a:rPr lang="en-US" altLang="zh-CN" sz="2200" dirty="0">
                <a:solidFill>
                  <a:srgbClr val="000000"/>
                </a:solidFill>
                <a:latin typeface="宋体" panose="02010600030101010101" pitchFamily="2" charset="-122"/>
                <a:ea typeface="NEU-BZ-S92"/>
                <a:cs typeface="NEU-BZ-S92"/>
              </a:rPr>
              <a:t>’</a:t>
            </a:r>
            <a:r>
              <a:rPr lang="en-US" altLang="zh-CN" sz="2200" dirty="0">
                <a:solidFill>
                  <a:srgbClr val="000000"/>
                </a:solidFill>
                <a:latin typeface="Times New Roman" panose="02020603050405020304" pitchFamily="18" charset="0"/>
                <a:cs typeface="Times New Roman" panose="02020603050405020304" pitchFamily="18" charset="0"/>
              </a:rPr>
              <a:t>s the first day of the new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term</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学期</a:t>
            </a:r>
            <a:r>
              <a:rPr lang="en-US" altLang="zh-CN" sz="2200" dirty="0">
                <a:solidFill>
                  <a:srgbClr val="000000"/>
                </a:solidFill>
                <a:latin typeface="Times New Roman" panose="02020603050405020304" pitchFamily="18" charset="0"/>
                <a:cs typeface="Times New Roman" panose="02020603050405020304" pitchFamily="18" charset="0"/>
              </a:rPr>
              <a:t>  ).We are happy to see each other again.</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2.You are so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careless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粗心的</a:t>
            </a:r>
            <a:r>
              <a:rPr lang="en-US" altLang="zh-CN" sz="2200" dirty="0">
                <a:solidFill>
                  <a:srgbClr val="000000"/>
                </a:solidFill>
                <a:latin typeface="Times New Roman" panose="02020603050405020304" pitchFamily="18" charset="0"/>
                <a:cs typeface="Times New Roman" panose="02020603050405020304" pitchFamily="18" charset="0"/>
              </a:rPr>
              <a:t>  ).You made so many mistakes.</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3.This is an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article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文章</a:t>
            </a:r>
            <a:r>
              <a:rPr lang="en-US" altLang="zh-CN" sz="2200" dirty="0">
                <a:solidFill>
                  <a:srgbClr val="000000"/>
                </a:solidFill>
                <a:latin typeface="Times New Roman" panose="02020603050405020304" pitchFamily="18" charset="0"/>
                <a:cs typeface="Times New Roman" panose="02020603050405020304" pitchFamily="18" charset="0"/>
              </a:rPr>
              <a:t>  ) by a girl from the USA.</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4.The girl started to play the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violin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小提琴</a:t>
            </a:r>
            <a:r>
              <a:rPr lang="en-US" altLang="zh-CN" sz="2200" dirty="0">
                <a:solidFill>
                  <a:srgbClr val="000000"/>
                </a:solidFill>
                <a:latin typeface="Times New Roman" panose="02020603050405020304" pitchFamily="18" charset="0"/>
                <a:cs typeface="Times New Roman" panose="02020603050405020304" pitchFamily="18" charset="0"/>
              </a:rPr>
              <a:t>  ) at the age of six.</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5.Can you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show</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演示</a:t>
            </a:r>
            <a:r>
              <a:rPr lang="en-US" altLang="zh-CN" sz="2200" dirty="0">
                <a:solidFill>
                  <a:srgbClr val="000000"/>
                </a:solidFill>
                <a:latin typeface="Times New Roman" panose="02020603050405020304" pitchFamily="18" charset="0"/>
                <a:cs typeface="Times New Roman" panose="02020603050405020304" pitchFamily="18" charset="0"/>
              </a:rPr>
              <a:t>  ) me how to make a pumpkin lantern?</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p:txBody>
      </p:sp>
      <p:sp>
        <p:nvSpPr>
          <p:cNvPr id="3" name="矩形 2"/>
          <p:cNvSpPr/>
          <p:nvPr/>
        </p:nvSpPr>
        <p:spPr>
          <a:xfrm>
            <a:off x="5705475" y="2616200"/>
            <a:ext cx="876300" cy="301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4" name="直接连接符 3"/>
          <p:cNvCxnSpPr/>
          <p:nvPr/>
        </p:nvCxnSpPr>
        <p:spPr>
          <a:xfrm>
            <a:off x="5705475" y="2903538"/>
            <a:ext cx="876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736975" y="3405188"/>
            <a:ext cx="1087438"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7" name="直接连接符 6"/>
          <p:cNvCxnSpPr/>
          <p:nvPr/>
        </p:nvCxnSpPr>
        <p:spPr>
          <a:xfrm>
            <a:off x="3736975" y="3690938"/>
            <a:ext cx="10874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629025" y="3827463"/>
            <a:ext cx="966788"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0" name="直接连接符 9"/>
          <p:cNvCxnSpPr/>
          <p:nvPr/>
        </p:nvCxnSpPr>
        <p:spPr>
          <a:xfrm>
            <a:off x="3629025" y="4113213"/>
            <a:ext cx="9667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5510213" y="4229100"/>
            <a:ext cx="876300"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3" name="直接连接符 12"/>
          <p:cNvCxnSpPr/>
          <p:nvPr/>
        </p:nvCxnSpPr>
        <p:spPr>
          <a:xfrm>
            <a:off x="5510213" y="4514850"/>
            <a:ext cx="876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3433763" y="4621213"/>
            <a:ext cx="966787"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6" name="直接连接符 15"/>
          <p:cNvCxnSpPr/>
          <p:nvPr/>
        </p:nvCxnSpPr>
        <p:spPr>
          <a:xfrm>
            <a:off x="3433763" y="4906963"/>
            <a:ext cx="9667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矩形 1"/>
          <p:cNvSpPr>
            <a:spLocks noChangeAspect="1"/>
          </p:cNvSpPr>
          <p:nvPr/>
        </p:nvSpPr>
        <p:spPr bwMode="auto">
          <a:xfrm>
            <a:off x="2032000" y="1293813"/>
            <a:ext cx="8128000" cy="4524375"/>
          </a:xfrm>
          <a:prstGeom prst="rect">
            <a:avLst/>
          </a:prstGeom>
          <a:noFill/>
          <a:ln w="9525">
            <a:noFill/>
            <a:miter lim="800000"/>
          </a:ln>
        </p:spPr>
        <p:txBody>
          <a:bodyPr>
            <a:spAutoFit/>
          </a:bodyPr>
          <a:lstStyle/>
          <a:p>
            <a:pPr>
              <a:lnSpc>
                <a:spcPct val="120000"/>
              </a:lnSpc>
              <a:tabLst>
                <a:tab pos="1028700" algn="l"/>
                <a:tab pos="1849120" algn="l"/>
                <a:tab pos="2536825" algn="l"/>
                <a:tab pos="3220720" algn="l"/>
              </a:tabLst>
            </a:pPr>
            <a:r>
              <a:rPr lang="zh-CN" altLang="zh-CN" sz="2200" dirty="0">
                <a:solidFill>
                  <a:srgbClr val="000000"/>
                </a:solidFill>
                <a:latin typeface="NEU-BZ-S9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ea typeface="黑体" panose="02010609060101010101" pitchFamily="2" charset="-122"/>
                <a:cs typeface="Times New Roman" panose="02020603050405020304" pitchFamily="18" charset="0"/>
              </a:rPr>
              <a:t>根据汉语意思完成句子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ea typeface="黑体" panose="02010609060101010101" pitchFamily="2" charset="-122"/>
              </a:rPr>
              <a:t>每空一词</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这次考试她肯定考得好。</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She</a:t>
            </a:r>
            <a:r>
              <a:rPr lang="en-US" altLang="zh-CN" sz="2200" dirty="0">
                <a:solidFill>
                  <a:srgbClr val="000000"/>
                </a:solidFill>
                <a:latin typeface="宋体" panose="02010600030101010101" pitchFamily="2" charset="-122"/>
                <a:ea typeface="NEU-BZ-S92"/>
                <a:cs typeface="NEU-BZ-S92"/>
              </a:rPr>
              <a:t>’</a:t>
            </a:r>
            <a:r>
              <a:rPr lang="en-US" altLang="zh-CN" sz="2200" dirty="0">
                <a:solidFill>
                  <a:srgbClr val="000000"/>
                </a:solidFill>
                <a:latin typeface="Times New Roman" panose="02020603050405020304" pitchFamily="18" charset="0"/>
                <a:cs typeface="Times New Roman" panose="02020603050405020304" pitchFamily="18" charset="0"/>
              </a:rPr>
              <a:t>s certain to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well</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the examination.</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我将尽力努力学习英语。</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I will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try</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my</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best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to study English hard.</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他十三岁那年就离家出走了。</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He ran away from home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age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of</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thirteen.</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cs typeface="Times New Roman" panose="02020603050405020304" pitchFamily="18" charset="0"/>
              </a:rPr>
              <a:t>顺便问一下</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你带凯蒂一起去吗</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By</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way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,will you take Katie with you?</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000000"/>
                </a:solidFill>
                <a:latin typeface="Times New Roman" panose="02020603050405020304" pitchFamily="18" charset="0"/>
                <a:cs typeface="Times New Roman" panose="02020603050405020304" pitchFamily="18" charset="0"/>
              </a:rPr>
              <a:t>没问题</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这个月晚些时候再说吧。</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No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problem</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.We will make it later in the month.</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p:txBody>
      </p:sp>
      <p:sp>
        <p:nvSpPr>
          <p:cNvPr id="3" name="矩形 2"/>
          <p:cNvSpPr/>
          <p:nvPr/>
        </p:nvSpPr>
        <p:spPr>
          <a:xfrm>
            <a:off x="4243388" y="2195513"/>
            <a:ext cx="2614612"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4" name="直接连接符 3"/>
          <p:cNvCxnSpPr/>
          <p:nvPr/>
        </p:nvCxnSpPr>
        <p:spPr>
          <a:xfrm>
            <a:off x="4243388" y="2481263"/>
            <a:ext cx="26146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932113" y="3014663"/>
            <a:ext cx="2770187"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7" name="直接连接符 6"/>
          <p:cNvCxnSpPr/>
          <p:nvPr/>
        </p:nvCxnSpPr>
        <p:spPr>
          <a:xfrm>
            <a:off x="2932113" y="3300413"/>
            <a:ext cx="27701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5073650" y="3803650"/>
            <a:ext cx="3455988"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0" name="直接连接符 9"/>
          <p:cNvCxnSpPr/>
          <p:nvPr/>
        </p:nvCxnSpPr>
        <p:spPr>
          <a:xfrm>
            <a:off x="5073650" y="4089400"/>
            <a:ext cx="34559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2281238" y="4638675"/>
            <a:ext cx="2771775"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3" name="直接连接符 12"/>
          <p:cNvCxnSpPr/>
          <p:nvPr/>
        </p:nvCxnSpPr>
        <p:spPr>
          <a:xfrm>
            <a:off x="2281238" y="4924425"/>
            <a:ext cx="27717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2281238" y="5413375"/>
            <a:ext cx="2170112"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6" name="直接连接符 15"/>
          <p:cNvCxnSpPr/>
          <p:nvPr/>
        </p:nvCxnSpPr>
        <p:spPr>
          <a:xfrm>
            <a:off x="2281238" y="5699125"/>
            <a:ext cx="21701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矩形 1"/>
          <p:cNvSpPr>
            <a:spLocks noChangeAspect="1"/>
          </p:cNvSpPr>
          <p:nvPr/>
        </p:nvSpPr>
        <p:spPr bwMode="auto">
          <a:xfrm>
            <a:off x="2032000" y="1293813"/>
            <a:ext cx="8128000" cy="4524375"/>
          </a:xfrm>
          <a:prstGeom prst="rect">
            <a:avLst/>
          </a:prstGeom>
          <a:noFill/>
          <a:ln w="9525">
            <a:noFill/>
            <a:miter lim="800000"/>
          </a:ln>
        </p:spPr>
        <p:txBody>
          <a:bodyPr>
            <a:spAutoFit/>
          </a:bodyPr>
          <a:lstStyle/>
          <a:p>
            <a:pPr>
              <a:lnSpc>
                <a:spcPct val="120000"/>
              </a:lnSpc>
              <a:tabLst>
                <a:tab pos="1028700" algn="l"/>
                <a:tab pos="1849120" algn="l"/>
                <a:tab pos="2536825" algn="l"/>
                <a:tab pos="3220720" algn="l"/>
              </a:tabLst>
            </a:pPr>
            <a:r>
              <a:rPr lang="zh-CN" altLang="zh-CN" sz="2200">
                <a:solidFill>
                  <a:srgbClr val="000000"/>
                </a:solidFill>
                <a:latin typeface="NEU-BZ-S9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ea typeface="黑体" panose="02010609060101010101" pitchFamily="2" charset="-122"/>
                <a:cs typeface="Times New Roman" panose="02020603050405020304" pitchFamily="18" charset="0"/>
              </a:rPr>
              <a:t>按要求完成句子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ea typeface="黑体" panose="02010609060101010101" pitchFamily="2" charset="-122"/>
              </a:rPr>
              <a:t>每空一词</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1.She could swim when she was five.(  </a:t>
            </a:r>
            <a:r>
              <a:rPr lang="zh-CN" altLang="zh-CN" sz="2200">
                <a:solidFill>
                  <a:srgbClr val="000000"/>
                </a:solidFill>
                <a:latin typeface="Times New Roman" panose="02020603050405020304" pitchFamily="18" charset="0"/>
                <a:cs typeface="Times New Roman" panose="02020603050405020304" pitchFamily="18" charset="0"/>
              </a:rPr>
              <a:t>改为同义句</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She could swim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at</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the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age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of</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five.</a:t>
            </a:r>
            <a:r>
              <a:rPr lang="en-US" altLang="zh-CN" sz="2200">
                <a:solidFill>
                  <a:srgbClr val="000000"/>
                </a:solidFill>
                <a:latin typeface="宋体" panose="02010600030101010101" pitchFamily="2" charset="-122"/>
                <a:ea typeface="NEU-BZ-S92"/>
                <a:cs typeface="NEU-BZ-S92"/>
              </a:rPr>
              <a:t> </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2.He is good at maths.(  </a:t>
            </a:r>
            <a:r>
              <a:rPr lang="zh-CN" altLang="zh-CN" sz="2200">
                <a:solidFill>
                  <a:srgbClr val="000000"/>
                </a:solidFill>
                <a:latin typeface="Times New Roman" panose="02020603050405020304" pitchFamily="18" charset="0"/>
                <a:cs typeface="Times New Roman" panose="02020603050405020304" pitchFamily="18" charset="0"/>
              </a:rPr>
              <a:t>改为同义句</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He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does</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well</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in</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maths.</a:t>
            </a:r>
            <a:r>
              <a:rPr lang="en-US" altLang="zh-CN" sz="2200">
                <a:solidFill>
                  <a:srgbClr val="000000"/>
                </a:solidFill>
                <a:latin typeface="宋体" panose="02010600030101010101" pitchFamily="2" charset="-122"/>
                <a:ea typeface="NEU-BZ-S92"/>
                <a:cs typeface="NEU-BZ-S92"/>
              </a:rPr>
              <a:t> </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3.Simon always does his best to learn Chinese.(  </a:t>
            </a:r>
            <a:r>
              <a:rPr lang="zh-CN" altLang="zh-CN" sz="2200">
                <a:solidFill>
                  <a:srgbClr val="000000"/>
                </a:solidFill>
                <a:latin typeface="Times New Roman" panose="02020603050405020304" pitchFamily="18" charset="0"/>
                <a:cs typeface="Times New Roman" panose="02020603050405020304" pitchFamily="18" charset="0"/>
              </a:rPr>
              <a:t>改为一般疑问句</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Does</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Simon always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do</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his best to learn Chinese?</a:t>
            </a:r>
            <a:r>
              <a:rPr lang="en-US" altLang="zh-CN" sz="2200">
                <a:solidFill>
                  <a:srgbClr val="000000"/>
                </a:solidFill>
                <a:latin typeface="宋体" panose="02010600030101010101" pitchFamily="2" charset="-122"/>
                <a:ea typeface="NEU-BZ-S92"/>
                <a:cs typeface="NEU-BZ-S92"/>
              </a:rPr>
              <a:t> </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4.He can learn things quickly.(  </a:t>
            </a:r>
            <a:r>
              <a:rPr lang="zh-CN" altLang="zh-CN" sz="2200">
                <a:solidFill>
                  <a:srgbClr val="000000"/>
                </a:solidFill>
                <a:latin typeface="Times New Roman" panose="02020603050405020304" pitchFamily="18" charset="0"/>
                <a:cs typeface="Times New Roman" panose="02020603050405020304" pitchFamily="18" charset="0"/>
              </a:rPr>
              <a:t>改为一般疑问句</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Can</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he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learn things quickly?</a:t>
            </a:r>
            <a:r>
              <a:rPr lang="en-US" altLang="zh-CN" sz="2200">
                <a:solidFill>
                  <a:srgbClr val="000000"/>
                </a:solidFill>
                <a:latin typeface="宋体" panose="02010600030101010101" pitchFamily="2" charset="-122"/>
                <a:ea typeface="NEU-BZ-S92"/>
                <a:cs typeface="NEU-BZ-S92"/>
              </a:rPr>
              <a:t> </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5.Lily is very brave.(  </a:t>
            </a:r>
            <a:r>
              <a:rPr lang="zh-CN" altLang="zh-CN" sz="2200">
                <a:solidFill>
                  <a:srgbClr val="000000"/>
                </a:solidFill>
                <a:latin typeface="Times New Roman" panose="02020603050405020304" pitchFamily="18" charset="0"/>
                <a:cs typeface="Times New Roman" panose="02020603050405020304" pitchFamily="18" charset="0"/>
              </a:rPr>
              <a:t>改为感叹句</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How</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brave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Lily is!</a:t>
            </a:r>
            <a:r>
              <a:rPr lang="en-US" altLang="zh-CN" sz="2200">
                <a:solidFill>
                  <a:srgbClr val="000000"/>
                </a:solidFill>
                <a:latin typeface="宋体" panose="02010600030101010101" pitchFamily="2" charset="-122"/>
                <a:ea typeface="NEU-BZ-S92"/>
                <a:cs typeface="NEU-BZ-S92"/>
              </a:rPr>
              <a:t> </a:t>
            </a:r>
            <a:endParaRPr lang="zh-CN" altLang="zh-CN" sz="2200">
              <a:solidFill>
                <a:srgbClr val="000000"/>
              </a:solidFill>
              <a:latin typeface="NEU-BZ-S92"/>
              <a:ea typeface="NEU-BZ-S92"/>
              <a:cs typeface="NEU-BZ-S92"/>
            </a:endParaRPr>
          </a:p>
        </p:txBody>
      </p:sp>
      <p:sp>
        <p:nvSpPr>
          <p:cNvPr id="3" name="矩形 2"/>
          <p:cNvSpPr/>
          <p:nvPr/>
        </p:nvSpPr>
        <p:spPr>
          <a:xfrm>
            <a:off x="4075113" y="2171700"/>
            <a:ext cx="3540125"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4" name="直接连接符 3"/>
          <p:cNvCxnSpPr/>
          <p:nvPr/>
        </p:nvCxnSpPr>
        <p:spPr>
          <a:xfrm>
            <a:off x="4075113" y="2457450"/>
            <a:ext cx="35401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690813" y="2978150"/>
            <a:ext cx="2832100"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7" name="直接连接符 6"/>
          <p:cNvCxnSpPr/>
          <p:nvPr/>
        </p:nvCxnSpPr>
        <p:spPr>
          <a:xfrm>
            <a:off x="2690813" y="3263900"/>
            <a:ext cx="28321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300288" y="3784600"/>
            <a:ext cx="768350"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0" name="直接连接符 9"/>
          <p:cNvCxnSpPr/>
          <p:nvPr/>
        </p:nvCxnSpPr>
        <p:spPr>
          <a:xfrm>
            <a:off x="2300288" y="4070350"/>
            <a:ext cx="768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5006975" y="3784600"/>
            <a:ext cx="768350"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3" name="直接连接符 12"/>
          <p:cNvCxnSpPr/>
          <p:nvPr/>
        </p:nvCxnSpPr>
        <p:spPr>
          <a:xfrm>
            <a:off x="5006975" y="4070350"/>
            <a:ext cx="768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2300288" y="4589463"/>
            <a:ext cx="1646237"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5" name="直接连接符 14"/>
          <p:cNvCxnSpPr/>
          <p:nvPr/>
        </p:nvCxnSpPr>
        <p:spPr>
          <a:xfrm>
            <a:off x="2300288" y="4875213"/>
            <a:ext cx="1646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2300288" y="5408613"/>
            <a:ext cx="2066925"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8" name="直接连接符 17"/>
          <p:cNvCxnSpPr/>
          <p:nvPr/>
        </p:nvCxnSpPr>
        <p:spPr>
          <a:xfrm>
            <a:off x="2300288" y="5694363"/>
            <a:ext cx="20669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4"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698625"/>
            <a:ext cx="8128000" cy="3706813"/>
          </a:xfrm>
          <a:prstGeom prst="rect">
            <a:avLst/>
          </a:prstGeom>
        </p:spPr>
        <p:txBody>
          <a:bodyPr>
            <a:spAutoFit/>
          </a:bodyPr>
          <a:lstStyle/>
          <a:p>
            <a:pPr>
              <a:lnSpc>
                <a:spcPct val="120000"/>
              </a:lnSpc>
              <a:tabLst>
                <a:tab pos="1028700" algn="l"/>
                <a:tab pos="1849120" algn="l"/>
                <a:tab pos="2536825" algn="l"/>
                <a:tab pos="3220720" algn="l"/>
              </a:tabLst>
            </a:pPr>
            <a:r>
              <a:rPr lang="zh-CN" altLang="zh-CN" sz="2200" dirty="0">
                <a:solidFill>
                  <a:srgbClr val="000000"/>
                </a:solidFill>
                <a:latin typeface="NEU-BZ-S9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)1.I can play </a:t>
            </a:r>
            <a:r>
              <a:rPr lang="zh-CN" altLang="zh-CN" sz="2200" u="sng" dirty="0">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piano</a:t>
            </a:r>
            <a:r>
              <a:rPr lang="en-US" altLang="zh-CN" sz="2200" dirty="0">
                <a:solidFill>
                  <a:srgbClr val="000000"/>
                </a:solidFill>
                <a:latin typeface="Times New Roman" panose="02020603050405020304" pitchFamily="18" charset="0"/>
                <a:cs typeface="Times New Roman" panose="02020603050405020304" pitchFamily="18" charset="0"/>
              </a:rPr>
              <a:t> well but I can</a:t>
            </a:r>
            <a:r>
              <a:rPr lang="en-US" altLang="zh-CN" sz="2200" dirty="0">
                <a:solidFill>
                  <a:srgbClr val="000000"/>
                </a:solidFill>
                <a:latin typeface="宋体" panose="02010600030101010101" pitchFamily="2" charset="-122"/>
                <a:ea typeface="NEU-BZ-S92"/>
                <a:cs typeface="NEU-BZ-S92"/>
              </a:rPr>
              <a:t>’</a:t>
            </a:r>
            <a:r>
              <a:rPr lang="en-US" altLang="zh-CN" sz="2200" dirty="0">
                <a:solidFill>
                  <a:srgbClr val="000000"/>
                </a:solidFill>
                <a:latin typeface="Times New Roman" panose="02020603050405020304" pitchFamily="18" charset="0"/>
                <a:cs typeface="Times New Roman" panose="02020603050405020304" pitchFamily="18" charset="0"/>
              </a:rPr>
              <a:t>t play </a:t>
            </a:r>
            <a:r>
              <a:rPr lang="zh-CN" altLang="zh-CN" sz="2200" u="sng"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chess well.</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A.the;the</a:t>
            </a:r>
            <a:r>
              <a:rPr lang="en-US" altLang="zh-CN" sz="2200" dirty="0">
                <a:solidFill>
                  <a:srgbClr val="000000"/>
                </a:solidFill>
                <a:latin typeface="Times New Roman" panose="02020603050405020304" pitchFamily="18" charset="0"/>
                <a:cs typeface="Times New Roman" panose="02020603050405020304" pitchFamily="18" charset="0"/>
              </a:rPr>
              <a:t>	B./;/</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C.the</a:t>
            </a:r>
            <a:r>
              <a:rPr lang="en-US" altLang="zh-CN" sz="2200" dirty="0">
                <a:solidFill>
                  <a:srgbClr val="000000"/>
                </a:solidFill>
                <a:latin typeface="Times New Roman" panose="02020603050405020304" pitchFamily="18" charset="0"/>
                <a:cs typeface="Times New Roman" panose="02020603050405020304" pitchFamily="18" charset="0"/>
              </a:rPr>
              <a:t>;/	D./;the</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)2.You did your best </a:t>
            </a:r>
            <a:r>
              <a:rPr lang="zh-CN" altLang="zh-CN" sz="2200" u="sng" dirty="0">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the</a:t>
            </a:r>
            <a:r>
              <a:rPr lang="en-US" altLang="zh-CN" sz="2200" dirty="0">
                <a:solidFill>
                  <a:srgbClr val="000000"/>
                </a:solidFill>
                <a:latin typeface="Times New Roman" panose="02020603050405020304" pitchFamily="18" charset="0"/>
                <a:cs typeface="Times New Roman" panose="02020603050405020304" pitchFamily="18" charset="0"/>
              </a:rPr>
              <a:t> game but in the end you lost the game.</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A.won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B.win</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C.winning</a:t>
            </a:r>
            <a:r>
              <a:rPr lang="en-US" altLang="zh-CN" sz="2200" dirty="0">
                <a:solidFill>
                  <a:srgbClr val="000000"/>
                </a:solidFill>
                <a:latin typeface="Times New Roman" panose="02020603050405020304" pitchFamily="18" charset="0"/>
                <a:cs typeface="Times New Roman" panose="02020603050405020304" pitchFamily="18" charset="0"/>
              </a:rPr>
              <a:t>	D.to win</a:t>
            </a:r>
            <a:endParaRPr lang="zh-CN" altLang="zh-CN" sz="2200" dirty="0">
              <a:solidFill>
                <a:srgbClr val="000000"/>
              </a:solidFill>
              <a:latin typeface="NEU-BZ-S92"/>
              <a:ea typeface="NEU-BZ-S92"/>
              <a:cs typeface="NEU-BZ-S92"/>
            </a:endParaRPr>
          </a:p>
        </p:txBody>
      </p:sp>
      <p:sp>
        <p:nvSpPr>
          <p:cNvPr id="3" name="矩形 2"/>
          <p:cNvSpPr/>
          <p:nvPr/>
        </p:nvSpPr>
        <p:spPr>
          <a:xfrm>
            <a:off x="2232025" y="2243138"/>
            <a:ext cx="390525" cy="301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4" name="矩形 3"/>
          <p:cNvSpPr/>
          <p:nvPr/>
        </p:nvSpPr>
        <p:spPr>
          <a:xfrm>
            <a:off x="2232025" y="3832225"/>
            <a:ext cx="390525"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887413"/>
            <a:ext cx="8128000" cy="5313362"/>
          </a:xfrm>
          <a:prstGeom prst="rect">
            <a:avLst/>
          </a:prstGeom>
        </p:spPr>
        <p:txBody>
          <a:bodyPr>
            <a:spAutoFit/>
          </a:bodyPr>
          <a:lstStyle/>
          <a:p>
            <a:pPr>
              <a:lnSpc>
                <a:spcPct val="120000"/>
              </a:lnSpc>
              <a:tabLst>
                <a:tab pos="1028700" algn="l"/>
                <a:tab pos="1849120" algn="l"/>
                <a:tab pos="2536825" algn="l"/>
                <a:tab pos="3220720" algn="l"/>
              </a:tabLst>
            </a:pPr>
            <a:r>
              <a:rPr lang="en-US" altLang="zh-CN" sz="2200" dirty="0">
                <a:solidFill>
                  <a:srgbClr val="000000"/>
                </a:solidFill>
                <a:latin typeface="NEU-BZ-S92"/>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)3.Peter will </a:t>
            </a:r>
            <a:r>
              <a:rPr lang="zh-CN" altLang="zh-CN" sz="2200" u="sng" dirty="0">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you </a:t>
            </a:r>
            <a:r>
              <a:rPr lang="zh-CN" altLang="zh-CN" sz="2200" u="sng" dirty="0">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the building and you can meet everyone.</a:t>
            </a:r>
            <a:r>
              <a:rPr lang="en-US" altLang="zh-CN" sz="2200" dirty="0">
                <a:latin typeface="宋体" panose="02010600030101010101" pitchFamily="2" charset="-122"/>
                <a:ea typeface="NEU-BZ-S92"/>
                <a:cs typeface="Times New Roman" panose="02020603050405020304" pitchFamily="18" charset="0"/>
              </a:rPr>
              <a:t> </a:t>
            </a:r>
            <a:endParaRPr lang="zh-CN" altLang="zh-CN" sz="2200" dirty="0">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ea typeface="NEU-BZ-S92"/>
                <a:cs typeface="Times New Roman" panose="02020603050405020304" pitchFamily="18" charset="0"/>
              </a:rPr>
              <a:t>A.lend;to</a:t>
            </a:r>
            <a:r>
              <a:rPr lang="en-US" altLang="zh-CN" sz="2200" dirty="0">
                <a:solidFill>
                  <a:srgbClr val="000000"/>
                </a:solidFill>
                <a:latin typeface="Times New Roman" panose="02020603050405020304" pitchFamily="18" charset="0"/>
                <a:ea typeface="NEU-BZ-S92"/>
                <a:cs typeface="Times New Roman" panose="02020603050405020304" pitchFamily="18" charset="0"/>
              </a:rPr>
              <a:t>	</a:t>
            </a:r>
            <a:r>
              <a:rPr lang="en-US" altLang="zh-CN" sz="2200" dirty="0" err="1">
                <a:solidFill>
                  <a:srgbClr val="000000"/>
                </a:solidFill>
                <a:latin typeface="Times New Roman" panose="02020603050405020304" pitchFamily="18" charset="0"/>
                <a:ea typeface="NEU-BZ-S92"/>
                <a:cs typeface="Times New Roman" panose="02020603050405020304" pitchFamily="18" charset="0"/>
              </a:rPr>
              <a:t>B.show;around</a:t>
            </a:r>
            <a:endParaRPr lang="zh-CN" altLang="zh-CN" sz="2200" dirty="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C.compare;with</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D.brush;off</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)4.My brother hopes he can </a:t>
            </a:r>
            <a:r>
              <a:rPr lang="zh-CN" altLang="zh-CN" sz="2200" u="sng" dirty="0">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school basketball team.</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A.get</a:t>
            </a:r>
            <a:r>
              <a:rPr lang="en-US" altLang="zh-CN" sz="2200" dirty="0">
                <a:solidFill>
                  <a:srgbClr val="000000"/>
                </a:solidFill>
                <a:latin typeface="Times New Roman" panose="02020603050405020304" pitchFamily="18" charset="0"/>
                <a:cs typeface="Times New Roman" panose="02020603050405020304" pitchFamily="18" charset="0"/>
              </a:rPr>
              <a:t> up	</a:t>
            </a:r>
            <a:r>
              <a:rPr lang="en-US" altLang="zh-CN" sz="2200" dirty="0" err="1">
                <a:solidFill>
                  <a:srgbClr val="000000"/>
                </a:solidFill>
                <a:latin typeface="Times New Roman" panose="02020603050405020304" pitchFamily="18" charset="0"/>
                <a:cs typeface="Times New Roman" panose="02020603050405020304" pitchFamily="18" charset="0"/>
              </a:rPr>
              <a:t>B.get</a:t>
            </a:r>
            <a:r>
              <a:rPr lang="en-US" altLang="zh-CN" sz="2200" dirty="0">
                <a:solidFill>
                  <a:srgbClr val="000000"/>
                </a:solidFill>
                <a:latin typeface="Times New Roman" panose="02020603050405020304" pitchFamily="18" charset="0"/>
                <a:cs typeface="Times New Roman" panose="02020603050405020304" pitchFamily="18" charset="0"/>
              </a:rPr>
              <a:t> into</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C.get</a:t>
            </a:r>
            <a:r>
              <a:rPr lang="en-US" altLang="zh-CN" sz="2200" dirty="0">
                <a:solidFill>
                  <a:srgbClr val="000000"/>
                </a:solidFill>
                <a:latin typeface="Times New Roman" panose="02020603050405020304" pitchFamily="18" charset="0"/>
                <a:cs typeface="Times New Roman" panose="02020603050405020304" pitchFamily="18" charset="0"/>
              </a:rPr>
              <a:t> to	</a:t>
            </a:r>
            <a:r>
              <a:rPr lang="en-US" altLang="zh-CN" sz="2200" dirty="0" err="1">
                <a:solidFill>
                  <a:srgbClr val="000000"/>
                </a:solidFill>
                <a:latin typeface="Times New Roman" panose="02020603050405020304" pitchFamily="18" charset="0"/>
                <a:cs typeface="Times New Roman" panose="02020603050405020304" pitchFamily="18" charset="0"/>
              </a:rPr>
              <a:t>D.get</a:t>
            </a:r>
            <a:r>
              <a:rPr lang="en-US" altLang="zh-CN" sz="2200" dirty="0">
                <a:solidFill>
                  <a:srgbClr val="000000"/>
                </a:solidFill>
                <a:latin typeface="Times New Roman" panose="02020603050405020304" pitchFamily="18" charset="0"/>
                <a:cs typeface="Times New Roman" panose="02020603050405020304" pitchFamily="18" charset="0"/>
              </a:rPr>
              <a:t> on</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)5.—</a:t>
            </a:r>
            <a:r>
              <a:rPr lang="en-US" altLang="zh-CN" sz="2200" dirty="0" err="1">
                <a:solidFill>
                  <a:srgbClr val="000000"/>
                </a:solidFill>
                <a:latin typeface="Times New Roman" panose="02020603050405020304" pitchFamily="18" charset="0"/>
                <a:cs typeface="Times New Roman" panose="02020603050405020304" pitchFamily="18" charset="0"/>
              </a:rPr>
              <a:t>Sorry,Frank.I</a:t>
            </a:r>
            <a:r>
              <a:rPr lang="en-US" altLang="zh-CN" sz="2200" dirty="0" err="1">
                <a:solidFill>
                  <a:srgbClr val="000000"/>
                </a:solidFill>
                <a:latin typeface="宋体" panose="02010600030101010101" pitchFamily="2" charset="-122"/>
                <a:ea typeface="NEU-BZ-S92"/>
                <a:cs typeface="NEU-BZ-S92"/>
              </a:rPr>
              <a:t>’</a:t>
            </a:r>
            <a:r>
              <a:rPr lang="en-US" altLang="zh-CN" sz="2200" dirty="0" err="1">
                <a:solidFill>
                  <a:srgbClr val="000000"/>
                </a:solidFill>
                <a:latin typeface="Times New Roman" panose="02020603050405020304" pitchFamily="18" charset="0"/>
                <a:cs typeface="Times New Roman" panose="02020603050405020304" pitchFamily="18" charset="0"/>
              </a:rPr>
              <a:t>m</a:t>
            </a:r>
            <a:r>
              <a:rPr lang="en-US" altLang="zh-CN" sz="2200" dirty="0">
                <a:solidFill>
                  <a:srgbClr val="000000"/>
                </a:solidFill>
                <a:latin typeface="Times New Roman" panose="02020603050405020304" pitchFamily="18" charset="0"/>
                <a:cs typeface="Times New Roman" panose="02020603050405020304" pitchFamily="18" charset="0"/>
              </a:rPr>
              <a:t> busy </a:t>
            </a:r>
            <a:r>
              <a:rPr lang="en-US" altLang="zh-CN" sz="2200" dirty="0" err="1">
                <a:solidFill>
                  <a:srgbClr val="000000"/>
                </a:solidFill>
                <a:latin typeface="Times New Roman" panose="02020603050405020304" pitchFamily="18" charset="0"/>
                <a:cs typeface="Times New Roman" panose="02020603050405020304" pitchFamily="18" charset="0"/>
              </a:rPr>
              <a:t>today.I</a:t>
            </a:r>
            <a:r>
              <a:rPr lang="en-US" altLang="zh-CN" sz="2200" dirty="0">
                <a:solidFill>
                  <a:srgbClr val="000000"/>
                </a:solidFill>
                <a:latin typeface="Times New Roman" panose="02020603050405020304" pitchFamily="18" charset="0"/>
                <a:cs typeface="Times New Roman" panose="02020603050405020304" pitchFamily="18" charset="0"/>
              </a:rPr>
              <a:t> can</a:t>
            </a:r>
            <a:r>
              <a:rPr lang="en-US" altLang="zh-CN" sz="2200" dirty="0">
                <a:solidFill>
                  <a:srgbClr val="000000"/>
                </a:solidFill>
                <a:latin typeface="宋体" panose="02010600030101010101" pitchFamily="2" charset="-122"/>
                <a:ea typeface="NEU-BZ-S92"/>
                <a:cs typeface="NEU-BZ-S92"/>
              </a:rPr>
              <a:t>’</a:t>
            </a:r>
            <a:r>
              <a:rPr lang="en-US" altLang="zh-CN" sz="2200" dirty="0">
                <a:solidFill>
                  <a:srgbClr val="000000"/>
                </a:solidFill>
                <a:latin typeface="Times New Roman" panose="02020603050405020304" pitchFamily="18" charset="0"/>
                <a:cs typeface="Times New Roman" panose="02020603050405020304" pitchFamily="18" charset="0"/>
              </a:rPr>
              <a:t>t go swimming with you.</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u="sng" dirty="0">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a:cs typeface="NEU-BZ-S92"/>
              </a:rPr>
              <a:t> </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A.My</a:t>
            </a:r>
            <a:r>
              <a:rPr lang="en-US" altLang="zh-CN" sz="2200" dirty="0">
                <a:solidFill>
                  <a:srgbClr val="000000"/>
                </a:solidFill>
                <a:latin typeface="Times New Roman" panose="02020603050405020304" pitchFamily="18" charset="0"/>
                <a:cs typeface="Times New Roman" panose="02020603050405020304" pitchFamily="18" charset="0"/>
              </a:rPr>
              <a:t> pleasure	</a:t>
            </a:r>
            <a:r>
              <a:rPr lang="en-US" altLang="zh-CN" sz="2200" dirty="0" err="1">
                <a:solidFill>
                  <a:srgbClr val="000000"/>
                </a:solidFill>
                <a:latin typeface="Times New Roman" panose="02020603050405020304" pitchFamily="18" charset="0"/>
                <a:cs typeface="Times New Roman" panose="02020603050405020304" pitchFamily="18" charset="0"/>
              </a:rPr>
              <a:t>B.You</a:t>
            </a:r>
            <a:r>
              <a:rPr lang="en-US" altLang="zh-CN" sz="2200" dirty="0" err="1">
                <a:solidFill>
                  <a:srgbClr val="000000"/>
                </a:solidFill>
                <a:latin typeface="宋体" panose="02010600030101010101" pitchFamily="2" charset="-122"/>
                <a:ea typeface="NEU-BZ-S92"/>
                <a:cs typeface="NEU-BZ-S92"/>
              </a:rPr>
              <a:t>’</a:t>
            </a:r>
            <a:r>
              <a:rPr lang="en-US" altLang="zh-CN" sz="2200" dirty="0" err="1">
                <a:solidFill>
                  <a:srgbClr val="000000"/>
                </a:solidFill>
                <a:latin typeface="Times New Roman" panose="02020603050405020304" pitchFamily="18" charset="0"/>
                <a:cs typeface="Times New Roman" panose="02020603050405020304" pitchFamily="18" charset="0"/>
              </a:rPr>
              <a:t>re</a:t>
            </a:r>
            <a:r>
              <a:rPr lang="en-US" altLang="zh-CN" sz="2200" dirty="0">
                <a:solidFill>
                  <a:srgbClr val="000000"/>
                </a:solidFill>
                <a:latin typeface="Times New Roman" panose="02020603050405020304" pitchFamily="18" charset="0"/>
                <a:cs typeface="Times New Roman" panose="02020603050405020304" pitchFamily="18" charset="0"/>
              </a:rPr>
              <a:t> welcome</a:t>
            </a:r>
            <a:endParaRPr lang="zh-CN" altLang="zh-CN" sz="2200" dirty="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dirty="0" err="1">
                <a:solidFill>
                  <a:srgbClr val="000000"/>
                </a:solidFill>
                <a:latin typeface="Times New Roman" panose="02020603050405020304" pitchFamily="18" charset="0"/>
                <a:cs typeface="Times New Roman" panose="02020603050405020304" pitchFamily="18" charset="0"/>
              </a:rPr>
              <a:t>C.That</a:t>
            </a:r>
            <a:r>
              <a:rPr lang="en-US" altLang="zh-CN" sz="2200" dirty="0" err="1">
                <a:solidFill>
                  <a:srgbClr val="000000"/>
                </a:solidFill>
                <a:latin typeface="宋体" panose="02010600030101010101" pitchFamily="2" charset="-122"/>
                <a:ea typeface="NEU-BZ-S92"/>
                <a:cs typeface="NEU-BZ-S92"/>
              </a:rPr>
              <a:t>’</a:t>
            </a:r>
            <a:r>
              <a:rPr lang="en-US" altLang="zh-CN" sz="2200" dirty="0" err="1">
                <a:solidFill>
                  <a:srgbClr val="000000"/>
                </a:solidFill>
                <a:latin typeface="Times New Roman" panose="02020603050405020304" pitchFamily="18" charset="0"/>
                <a:cs typeface="Times New Roman" panose="02020603050405020304" pitchFamily="18" charset="0"/>
              </a:rPr>
              <a:t>s</a:t>
            </a:r>
            <a:r>
              <a:rPr lang="en-US" altLang="zh-CN" sz="2200" dirty="0">
                <a:solidFill>
                  <a:srgbClr val="000000"/>
                </a:solidFill>
                <a:latin typeface="Times New Roman" panose="02020603050405020304" pitchFamily="18" charset="0"/>
                <a:cs typeface="Times New Roman" panose="02020603050405020304" pitchFamily="18" charset="0"/>
              </a:rPr>
              <a:t> all	</a:t>
            </a:r>
            <a:r>
              <a:rPr lang="en-US" altLang="zh-CN" sz="2200" dirty="0" err="1">
                <a:solidFill>
                  <a:srgbClr val="000000"/>
                </a:solidFill>
                <a:latin typeface="Times New Roman" panose="02020603050405020304" pitchFamily="18" charset="0"/>
                <a:cs typeface="Times New Roman" panose="02020603050405020304" pitchFamily="18" charset="0"/>
              </a:rPr>
              <a:t>D.Never</a:t>
            </a:r>
            <a:r>
              <a:rPr lang="en-US" altLang="zh-CN" sz="2200" dirty="0">
                <a:solidFill>
                  <a:srgbClr val="000000"/>
                </a:solidFill>
                <a:latin typeface="Times New Roman" panose="02020603050405020304" pitchFamily="18" charset="0"/>
                <a:cs typeface="Times New Roman" panose="02020603050405020304" pitchFamily="18" charset="0"/>
              </a:rPr>
              <a:t> mind</a:t>
            </a:r>
            <a:endParaRPr lang="zh-CN" altLang="zh-CN" sz="2200" dirty="0">
              <a:solidFill>
                <a:srgbClr val="000000"/>
              </a:solidFill>
              <a:latin typeface="NEU-BZ-S92"/>
              <a:ea typeface="NEU-BZ-S92"/>
              <a:cs typeface="NEU-BZ-S92"/>
            </a:endParaRPr>
          </a:p>
        </p:txBody>
      </p:sp>
      <p:sp>
        <p:nvSpPr>
          <p:cNvPr id="3" name="矩形 2"/>
          <p:cNvSpPr/>
          <p:nvPr/>
        </p:nvSpPr>
        <p:spPr>
          <a:xfrm>
            <a:off x="2389188" y="1052513"/>
            <a:ext cx="390525"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4" name="矩形 3"/>
          <p:cNvSpPr/>
          <p:nvPr/>
        </p:nvSpPr>
        <p:spPr>
          <a:xfrm>
            <a:off x="2265363" y="2641600"/>
            <a:ext cx="390525"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
        <p:nvSpPr>
          <p:cNvPr id="5" name="矩形 4"/>
          <p:cNvSpPr/>
          <p:nvPr/>
        </p:nvSpPr>
        <p:spPr>
          <a:xfrm>
            <a:off x="2265363" y="4205288"/>
            <a:ext cx="390525"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矩形 1"/>
          <p:cNvSpPr>
            <a:spLocks noChangeAspect="1"/>
          </p:cNvSpPr>
          <p:nvPr/>
        </p:nvSpPr>
        <p:spPr bwMode="auto">
          <a:xfrm>
            <a:off x="2032000" y="887413"/>
            <a:ext cx="8128000" cy="5746750"/>
          </a:xfrm>
          <a:prstGeom prst="rect">
            <a:avLst/>
          </a:prstGeom>
          <a:noFill/>
          <a:ln w="9525">
            <a:noFill/>
            <a:miter lim="800000"/>
          </a:ln>
        </p:spPr>
        <p:txBody>
          <a:bodyPr>
            <a:spAutoFit/>
          </a:bodyPr>
          <a:lstStyle/>
          <a:p>
            <a:pPr>
              <a:lnSpc>
                <a:spcPct val="120000"/>
              </a:lnSpc>
              <a:tabLst>
                <a:tab pos="1028700" algn="l"/>
                <a:tab pos="1849120" algn="l"/>
                <a:tab pos="2536825" algn="l"/>
                <a:tab pos="3220720" algn="l"/>
              </a:tabLst>
            </a:pPr>
            <a:r>
              <a:rPr lang="zh-CN" altLang="zh-CN" sz="2200">
                <a:solidFill>
                  <a:srgbClr val="000000"/>
                </a:solidFill>
                <a:latin typeface="NEU-BZ-S9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ea typeface="黑体" panose="02010609060101010101" pitchFamily="2" charset="-122"/>
                <a:cs typeface="Times New Roman" panose="02020603050405020304" pitchFamily="18" charset="0"/>
              </a:rPr>
              <a:t>补全对话</a:t>
            </a:r>
            <a:endParaRPr lang="zh-CN" altLang="zh-CN" sz="220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T:Who would you like to recommend for the Youth Award?</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Y:1.</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T:Why do you recommend him?</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Y:2.</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T:What else?</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Y:He also helps teachers do many things.</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T:3.</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Y:Of course he is.He often makes lots of good ideas for us.</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T:4.</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Y:Yes,he does.He plans everything well.</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T:Do all partners agree with you?</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Y:5.</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T:Thank you very much.</a:t>
            </a:r>
            <a:endParaRPr lang="zh-CN" altLang="zh-CN" sz="2200">
              <a:solidFill>
                <a:srgbClr val="000000"/>
              </a:solidFill>
              <a:latin typeface="NEU-BZ-S92"/>
              <a:ea typeface="NEU-BZ-S92"/>
              <a:cs typeface="NEU-BZ-S92"/>
            </a:endParaRPr>
          </a:p>
        </p:txBody>
      </p:sp>
      <p:sp>
        <p:nvSpPr>
          <p:cNvPr id="3" name="矩形 2"/>
          <p:cNvSpPr/>
          <p:nvPr/>
        </p:nvSpPr>
        <p:spPr>
          <a:xfrm>
            <a:off x="2738438" y="1811338"/>
            <a:ext cx="392112"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4" name="直接连接符 3"/>
          <p:cNvCxnSpPr/>
          <p:nvPr/>
        </p:nvCxnSpPr>
        <p:spPr>
          <a:xfrm>
            <a:off x="2738438" y="2097088"/>
            <a:ext cx="3921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2738438" y="2652713"/>
            <a:ext cx="392112"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6" name="直接连接符 5"/>
          <p:cNvCxnSpPr/>
          <p:nvPr/>
        </p:nvCxnSpPr>
        <p:spPr>
          <a:xfrm>
            <a:off x="2738438" y="2938463"/>
            <a:ext cx="3921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2738438" y="3819525"/>
            <a:ext cx="392112" cy="300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8" name="直接连接符 7"/>
          <p:cNvCxnSpPr/>
          <p:nvPr/>
        </p:nvCxnSpPr>
        <p:spPr>
          <a:xfrm>
            <a:off x="2738438" y="4105275"/>
            <a:ext cx="3921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738438" y="4649788"/>
            <a:ext cx="392112" cy="300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0" name="直接连接符 9"/>
          <p:cNvCxnSpPr/>
          <p:nvPr/>
        </p:nvCxnSpPr>
        <p:spPr>
          <a:xfrm>
            <a:off x="2738438" y="4935538"/>
            <a:ext cx="3921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2738438" y="5816600"/>
            <a:ext cx="392112" cy="301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a:p>
        </p:txBody>
      </p:sp>
      <p:cxnSp>
        <p:nvCxnSpPr>
          <p:cNvPr id="12" name="直接连接符 11"/>
          <p:cNvCxnSpPr/>
          <p:nvPr/>
        </p:nvCxnSpPr>
        <p:spPr>
          <a:xfrm>
            <a:off x="2738438" y="6103938"/>
            <a:ext cx="3921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9"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spect="1"/>
          </p:cNvSpPr>
          <p:nvPr/>
        </p:nvSpPr>
        <p:spPr bwMode="auto">
          <a:xfrm>
            <a:off x="2032000" y="2106613"/>
            <a:ext cx="8128000" cy="2898775"/>
          </a:xfrm>
          <a:prstGeom prst="rect">
            <a:avLst/>
          </a:prstGeom>
          <a:noFill/>
          <a:ln w="9525">
            <a:noFill/>
            <a:miter lim="800000"/>
          </a:ln>
        </p:spPr>
        <p:txBody>
          <a:bodyPr>
            <a:spAutoFit/>
          </a:bodyPr>
          <a:lstStyle/>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A.Yes,they quite agree to my recommendation.</a:t>
            </a:r>
            <a:endParaRPr lang="zh-CN" altLang="zh-CN" sz="2200">
              <a:solidFill>
                <a:srgbClr val="000000"/>
              </a:solidFill>
              <a:latin typeface="NEU-BZ-S92"/>
              <a:ea typeface="NEU-BZ-S92"/>
              <a:cs typeface="Times New Roman" panose="02020603050405020304" pitchFamily="18" charset="0"/>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B.Does he work very carefully?</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C.Zhang Jun.</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D.Because he is a helpful and polite boy.</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E.Is he thoughtful?</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F.Who is Zhang Jun?</a:t>
            </a:r>
            <a:endParaRPr lang="zh-CN" altLang="zh-CN" sz="2200">
              <a:solidFill>
                <a:srgbClr val="000000"/>
              </a:solidFill>
              <a:latin typeface="NEU-BZ-S92"/>
              <a:ea typeface="NEU-BZ-S92"/>
              <a:cs typeface="NEU-BZ-S92"/>
            </a:endParaRPr>
          </a:p>
          <a:p>
            <a:pPr>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G.You</a:t>
            </a:r>
            <a:r>
              <a:rPr lang="en-US" altLang="zh-CN" sz="2200">
                <a:solidFill>
                  <a:srgbClr val="000000"/>
                </a:solidFill>
                <a:latin typeface="宋体" panose="02010600030101010101" pitchFamily="2" charset="-122"/>
                <a:ea typeface="NEU-BZ-S92"/>
                <a:cs typeface="NEU-BZ-S92"/>
              </a:rPr>
              <a:t>’</a:t>
            </a:r>
            <a:r>
              <a:rPr lang="en-US" altLang="zh-CN" sz="2200">
                <a:solidFill>
                  <a:srgbClr val="000000"/>
                </a:solidFill>
                <a:latin typeface="Times New Roman" panose="02020603050405020304" pitchFamily="18" charset="0"/>
                <a:cs typeface="Times New Roman" panose="02020603050405020304" pitchFamily="18" charset="0"/>
              </a:rPr>
              <a:t>re welcome.</a:t>
            </a:r>
            <a:endParaRPr lang="zh-CN" altLang="zh-CN" sz="2200">
              <a:solidFill>
                <a:srgbClr val="000000"/>
              </a:solidFill>
              <a:latin typeface="NEU-BZ-S92"/>
              <a:ea typeface="NEU-BZ-S92"/>
              <a:cs typeface="NEU-BZ-S9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矩形 1"/>
          <p:cNvSpPr>
            <a:spLocks noChangeAspect="1"/>
          </p:cNvSpPr>
          <p:nvPr/>
        </p:nvSpPr>
        <p:spPr bwMode="auto">
          <a:xfrm>
            <a:off x="735013" y="963613"/>
            <a:ext cx="1744662" cy="500062"/>
          </a:xfrm>
          <a:prstGeom prst="rect">
            <a:avLst/>
          </a:prstGeom>
          <a:noFill/>
          <a:ln w="9525">
            <a:noFill/>
            <a:miter lim="800000"/>
          </a:ln>
        </p:spPr>
        <p:txBody>
          <a:bodyPr wrap="none">
            <a:spAutoFit/>
          </a:bodyPr>
          <a:lstStyle/>
          <a:p>
            <a:pPr>
              <a:lnSpc>
                <a:spcPct val="120000"/>
              </a:lnSpc>
              <a:tabLst>
                <a:tab pos="1028700" algn="l"/>
                <a:tab pos="1849120" algn="l"/>
                <a:tab pos="2536825" algn="l"/>
                <a:tab pos="3220720" algn="l"/>
              </a:tabLst>
            </a:pPr>
            <a:r>
              <a:rPr lang="zh-CN" altLang="zh-CN" sz="2200">
                <a:solidFill>
                  <a:srgbClr val="000000"/>
                </a:solidFill>
                <a:latin typeface="NEU-BZ-S9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ea typeface="黑体" panose="02010609060101010101" pitchFamily="2" charset="-122"/>
                <a:cs typeface="Times New Roman" panose="02020603050405020304" pitchFamily="18" charset="0"/>
              </a:rPr>
              <a:t>阅读理解</a:t>
            </a:r>
            <a:r>
              <a:rPr lang="en-US" altLang="zh-CN" sz="2200">
                <a:solidFill>
                  <a:srgbClr val="000000"/>
                </a:solidFill>
                <a:ea typeface="黑体" panose="02010609060101010101" pitchFamily="2" charset="-122"/>
                <a:cs typeface="Times New Roman" panose="02020603050405020304" pitchFamily="18" charset="0"/>
              </a:rPr>
              <a:t> </a:t>
            </a:r>
            <a:endParaRPr lang="zh-CN" altLang="zh-CN" sz="2200">
              <a:solidFill>
                <a:srgbClr val="000000"/>
              </a:solidFill>
              <a:latin typeface="NEU-BZ-S92"/>
              <a:ea typeface="NEU-BZ-S92"/>
              <a:cs typeface="Times New Roman" panose="02020603050405020304" pitchFamily="18" charset="0"/>
            </a:endParaRPr>
          </a:p>
        </p:txBody>
      </p:sp>
      <p:graphicFrame>
        <p:nvGraphicFramePr>
          <p:cNvPr id="1029" name="Object 5"/>
          <p:cNvGraphicFramePr>
            <a:graphicFrameLocks noChangeAspect="1"/>
          </p:cNvGraphicFramePr>
          <p:nvPr/>
        </p:nvGraphicFramePr>
        <p:xfrm>
          <a:off x="2032000" y="963613"/>
          <a:ext cx="8128000" cy="1981200"/>
        </p:xfrm>
        <a:graphic>
          <a:graphicData uri="http://schemas.openxmlformats.org/presentationml/2006/ole">
            <mc:AlternateContent xmlns:mc="http://schemas.openxmlformats.org/markup-compatibility/2006">
              <mc:Choice xmlns:v="urn:schemas-microsoft-com:vml" Requires="v">
                <p:oleObj spid="_x0000_s1028" name="Document" r:id="rId3" imgW="3839210" imgH="937260" progId="Word.Document.12">
                  <p:embed/>
                </p:oleObj>
              </mc:Choice>
              <mc:Fallback>
                <p:oleObj name="Document" r:id="rId3" imgW="3839210" imgH="937260" progId="Word.Document.12">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2000" y="963613"/>
                        <a:ext cx="8128000" cy="198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1" name="矩形 3"/>
          <p:cNvSpPr>
            <a:spLocks noChangeAspect="1"/>
          </p:cNvSpPr>
          <p:nvPr/>
        </p:nvSpPr>
        <p:spPr bwMode="auto">
          <a:xfrm>
            <a:off x="2032000" y="2944813"/>
            <a:ext cx="8128000" cy="3714750"/>
          </a:xfrm>
          <a:prstGeom prst="rect">
            <a:avLst/>
          </a:prstGeom>
          <a:noFill/>
          <a:ln w="9525">
            <a:noFill/>
            <a:miter lim="800000"/>
          </a:ln>
        </p:spPr>
        <p:txBody>
          <a:bodyPr>
            <a:spAutoFit/>
          </a:bodyPr>
          <a:lstStyle/>
          <a:p>
            <a:pPr indent="266700">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Dear friend,do you know the boy in the picture?He is Wang Yuan,a member of the Chinese boy band,TFBOYS.Do you want to know more about him?Follow me,please.</a:t>
            </a:r>
            <a:endParaRPr lang="zh-CN" altLang="zh-CN" sz="2200">
              <a:solidFill>
                <a:srgbClr val="000000"/>
              </a:solidFill>
              <a:latin typeface="NEU-BZ-S92"/>
              <a:ea typeface="NEU-BZ-S92"/>
              <a:cs typeface="Times New Roman" panose="02020603050405020304" pitchFamily="18" charset="0"/>
            </a:endParaRPr>
          </a:p>
          <a:p>
            <a:pPr indent="266700">
              <a:lnSpc>
                <a:spcPct val="120000"/>
              </a:lnSpc>
              <a:tabLst>
                <a:tab pos="1028700" algn="l"/>
                <a:tab pos="1849120" algn="l"/>
                <a:tab pos="2536825" algn="l"/>
                <a:tab pos="3220720" algn="l"/>
              </a:tabLst>
            </a:pPr>
            <a:r>
              <a:rPr lang="en-US" altLang="zh-CN" sz="2200">
                <a:solidFill>
                  <a:srgbClr val="000000"/>
                </a:solidFill>
                <a:latin typeface="Times New Roman" panose="02020603050405020304" pitchFamily="18" charset="0"/>
                <a:cs typeface="Times New Roman" panose="02020603050405020304" pitchFamily="18" charset="0"/>
              </a:rPr>
              <a:t>Wang Yuan was born on November 8th,2000 in Chongqing.His English name is Roy.He is a senior high school student now.He is good at singing,dancing and playing the piano.He can also write songs alone.He and two other boys formed the boy band TFBOYS in 2013.They are very popular with the young girls and boys in China now.</a:t>
            </a:r>
            <a:endParaRPr lang="zh-CN" altLang="zh-CN" sz="2200">
              <a:solidFill>
                <a:srgbClr val="000000"/>
              </a:solidFill>
              <a:latin typeface="NEU-BZ-S92"/>
              <a:ea typeface="NEU-BZ-S92"/>
              <a:cs typeface="NEU-BZ-S9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英语正文模板</Template>
  <TotalTime>0</TotalTime>
  <Words>365</Words>
  <Application>Microsoft Office PowerPoint</Application>
  <PresentationFormat>宽屏</PresentationFormat>
  <Paragraphs>103</Paragraphs>
  <Slides>14</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25" baseType="lpstr">
      <vt:lpstr>Adobe 黑体 Std R</vt:lpstr>
      <vt:lpstr>NEU-BZ-S92</vt:lpstr>
      <vt:lpstr>黑体</vt:lpstr>
      <vt:lpstr>宋体</vt:lpstr>
      <vt:lpstr>微软雅黑</vt:lpstr>
      <vt:lpstr>Arial</vt:lpstr>
      <vt:lpstr>Calibri</vt:lpstr>
      <vt:lpstr>Calibri Light</vt:lpstr>
      <vt:lpstr>Times New Roman</vt:lpstr>
      <vt:lpstr>WWW.2PPT.COM
</vt:lpstr>
      <vt:lpstr>Document</vt:lpstr>
      <vt:lpstr>Abilities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2017-12-11T05:51:00Z</dcterms:created>
  <dcterms:modified xsi:type="dcterms:W3CDTF">2023-01-16T19:01:51Z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A3BE2763CD0A46C69BC0C5E74982F2B4</vt:lpwstr>
  </property>
  <property fmtid="{A09F084E-AD41-489F-8076-AA5BE3082BCA}" pid="100">
    <vt:ui4>5</vt:ui4>
  </property>
  <property fmtid="{64440492-4C8B-11D1-8B70-080036B11A03}" pid="11">
    <vt:lpwstr>www.2ppt.com-爱PPT提供资源下载</vt:lpwstr>
  </property>
</Properties>
</file>