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7" d="100"/>
          <a:sy n="107" d="100"/>
        </p:scale>
        <p:origin x="-8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A1B70E-80CD-42F4-A218-6EFE3947F066}"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399723-E18C-40C8-BB71-45EFB036FAF2}"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FDC7A24-6009-4D8E-8D8A-3C9C586A32C3}" type="slidenum">
              <a:rPr lang="zh-CN" altLang="en-US" smtClean="0">
                <a:solidFill>
                  <a:prstClr val="black"/>
                </a:solidFill>
              </a:rPr>
              <a:t>4</a:t>
            </a:fld>
            <a:endParaRPr lang="zh-CN"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pPr>
              <a:defRPr/>
            </a:pPr>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lvl1pPr>
              <a:defRPr smtClean="0"/>
            </a:lvl1pPr>
          </a:lstStyle>
          <a:p>
            <a:pPr>
              <a:defRPr/>
            </a:pPr>
            <a:fld id="{99138D4D-C24E-4566-BB29-410BFFF386AB}"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lvl1pPr>
              <a:defRPr smtClean="0"/>
            </a:lvl1pPr>
          </a:lstStyle>
          <a:p>
            <a:pPr>
              <a:defRPr/>
            </a:pPr>
            <a:fld id="{EB2893FF-38B3-4C3D-82AC-18D7F302C577}"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62738" y="274638"/>
            <a:ext cx="2066925" cy="58229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3138" cy="582295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lvl1pPr>
              <a:defRPr smtClean="0"/>
            </a:lvl1pPr>
          </a:lstStyle>
          <a:p>
            <a:pPr>
              <a:defRPr/>
            </a:pPr>
            <a:fld id="{B4095C23-93A0-40FE-918C-7ABF48268007}"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lvl1pPr>
              <a:defRPr smtClean="0"/>
            </a:lvl1pPr>
          </a:lstStyle>
          <a:p>
            <a:pPr>
              <a:defRPr/>
            </a:pPr>
            <a:fld id="{F7C86ED7-5B13-4E98-B09C-7136672DF5EB}"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endParaRPr lang="zh-CN" altLang="en-US">
              <a:solidFill>
                <a:srgbClr val="000000">
                  <a:tint val="75000"/>
                </a:srgbClr>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12"/>
          </p:nvPr>
        </p:nvSpPr>
        <p:spPr/>
        <p:txBody>
          <a:bodyPr/>
          <a:lstStyle>
            <a:lvl1pPr>
              <a:defRPr smtClean="0"/>
            </a:lvl1pPr>
          </a:lstStyle>
          <a:p>
            <a:pPr>
              <a:defRPr/>
            </a:pPr>
            <a:fld id="{CF02446E-826B-4CE0-808D-5E79CD6566C5}"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00063" y="15716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91063" y="15716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pPr>
              <a:defRPr/>
            </a:pPr>
            <a:endParaRPr lang="zh-CN" altLang="en-US">
              <a:solidFill>
                <a:srgbClr val="000000">
                  <a:tint val="75000"/>
                </a:srgbClr>
              </a:solidFill>
            </a:endParaRPr>
          </a:p>
        </p:txBody>
      </p:sp>
      <p:sp>
        <p:nvSpPr>
          <p:cNvPr id="6" name="页脚占位符 5"/>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7" name="灯片编号占位符 6"/>
          <p:cNvSpPr>
            <a:spLocks noGrp="1"/>
          </p:cNvSpPr>
          <p:nvPr>
            <p:ph type="sldNum" sz="quarter" idx="12"/>
          </p:nvPr>
        </p:nvSpPr>
        <p:spPr/>
        <p:txBody>
          <a:bodyPr/>
          <a:lstStyle>
            <a:lvl1pPr>
              <a:defRPr smtClean="0"/>
            </a:lvl1pPr>
          </a:lstStyle>
          <a:p>
            <a:pPr>
              <a:defRPr/>
            </a:pPr>
            <a:fld id="{54F46A8B-DC4F-4DF4-AA05-694852D2CDCA}"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pPr>
              <a:defRPr/>
            </a:pPr>
            <a:endParaRPr lang="zh-CN" altLang="en-US">
              <a:solidFill>
                <a:srgbClr val="000000">
                  <a:tint val="75000"/>
                </a:srgbClr>
              </a:solidFill>
            </a:endParaRPr>
          </a:p>
        </p:txBody>
      </p:sp>
      <p:sp>
        <p:nvSpPr>
          <p:cNvPr id="8" name="页脚占位符 7"/>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9" name="灯片编号占位符 8"/>
          <p:cNvSpPr>
            <a:spLocks noGrp="1"/>
          </p:cNvSpPr>
          <p:nvPr>
            <p:ph type="sldNum" sz="quarter" idx="12"/>
          </p:nvPr>
        </p:nvSpPr>
        <p:spPr/>
        <p:txBody>
          <a:bodyPr/>
          <a:lstStyle>
            <a:lvl1pPr>
              <a:defRPr smtClean="0"/>
            </a:lvl1pPr>
          </a:lstStyle>
          <a:p>
            <a:pPr>
              <a:defRPr/>
            </a:pPr>
            <a:fld id="{D989093E-05E9-47FC-8982-7C051A4A003E}"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pPr>
              <a:defRPr/>
            </a:pPr>
            <a:endParaRPr lang="zh-CN" altLang="en-US">
              <a:solidFill>
                <a:srgbClr val="000000">
                  <a:tint val="75000"/>
                </a:srgbClr>
              </a:solidFill>
            </a:endParaRPr>
          </a:p>
        </p:txBody>
      </p:sp>
      <p:sp>
        <p:nvSpPr>
          <p:cNvPr id="4" name="页脚占位符 3"/>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5" name="灯片编号占位符 4"/>
          <p:cNvSpPr>
            <a:spLocks noGrp="1"/>
          </p:cNvSpPr>
          <p:nvPr>
            <p:ph type="sldNum" sz="quarter" idx="12"/>
          </p:nvPr>
        </p:nvSpPr>
        <p:spPr/>
        <p:txBody>
          <a:bodyPr/>
          <a:lstStyle>
            <a:lvl1pPr>
              <a:defRPr smtClean="0"/>
            </a:lvl1pPr>
          </a:lstStyle>
          <a:p>
            <a:pPr>
              <a:defRPr/>
            </a:pPr>
            <a:fld id="{D0C97B31-D976-4A54-B85A-52FD0CBDBCDF}"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pPr>
              <a:defRPr/>
            </a:pPr>
            <a:endParaRPr lang="zh-CN" altLang="en-US">
              <a:solidFill>
                <a:srgbClr val="000000">
                  <a:tint val="75000"/>
                </a:srgbClr>
              </a:solidFill>
            </a:endParaRPr>
          </a:p>
        </p:txBody>
      </p:sp>
      <p:sp>
        <p:nvSpPr>
          <p:cNvPr id="3" name="页脚占位符 2"/>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4" name="灯片编号占位符 3"/>
          <p:cNvSpPr>
            <a:spLocks noGrp="1"/>
          </p:cNvSpPr>
          <p:nvPr>
            <p:ph type="sldNum" sz="quarter" idx="12"/>
          </p:nvPr>
        </p:nvSpPr>
        <p:spPr/>
        <p:txBody>
          <a:bodyPr/>
          <a:lstStyle>
            <a:lvl1pPr>
              <a:defRPr smtClean="0"/>
            </a:lvl1pPr>
          </a:lstStyle>
          <a:p>
            <a:pPr>
              <a:defRPr/>
            </a:pPr>
            <a:fld id="{5AED8CBD-1F17-44DA-B524-0D64741D8B52}"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endParaRPr lang="zh-CN" altLang="en-US">
              <a:solidFill>
                <a:srgbClr val="000000">
                  <a:tint val="75000"/>
                </a:srgbClr>
              </a:solidFill>
            </a:endParaRPr>
          </a:p>
        </p:txBody>
      </p:sp>
      <p:sp>
        <p:nvSpPr>
          <p:cNvPr id="6" name="页脚占位符 5"/>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7" name="灯片编号占位符 6"/>
          <p:cNvSpPr>
            <a:spLocks noGrp="1"/>
          </p:cNvSpPr>
          <p:nvPr>
            <p:ph type="sldNum" sz="quarter" idx="12"/>
          </p:nvPr>
        </p:nvSpPr>
        <p:spPr/>
        <p:txBody>
          <a:bodyPr/>
          <a:lstStyle>
            <a:lvl1pPr>
              <a:defRPr smtClean="0"/>
            </a:lvl1pPr>
          </a:lstStyle>
          <a:p>
            <a:pPr>
              <a:defRPr/>
            </a:pPr>
            <a:fld id="{F70BAD0A-E477-4309-B8F0-58642895975D}"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endParaRPr lang="zh-CN" altLang="en-US">
              <a:solidFill>
                <a:srgbClr val="000000">
                  <a:tint val="75000"/>
                </a:srgbClr>
              </a:solidFill>
            </a:endParaRPr>
          </a:p>
        </p:txBody>
      </p:sp>
      <p:sp>
        <p:nvSpPr>
          <p:cNvPr id="6" name="页脚占位符 5"/>
          <p:cNvSpPr>
            <a:spLocks noGrp="1"/>
          </p:cNvSpPr>
          <p:nvPr>
            <p:ph type="ftr" sz="quarter" idx="11"/>
          </p:nvPr>
        </p:nvSpPr>
        <p:spPr/>
        <p:txBody>
          <a:bodyPr/>
          <a:lstStyle>
            <a:lvl1pPr>
              <a:defRPr/>
            </a:lvl1pPr>
          </a:lstStyle>
          <a:p>
            <a:pPr>
              <a:defRPr/>
            </a:pPr>
            <a:endParaRPr lang="zh-CN" altLang="en-US">
              <a:solidFill>
                <a:srgbClr val="000000">
                  <a:tint val="75000"/>
                </a:srgbClr>
              </a:solidFill>
            </a:endParaRPr>
          </a:p>
        </p:txBody>
      </p:sp>
      <p:sp>
        <p:nvSpPr>
          <p:cNvPr id="7" name="灯片编号占位符 6"/>
          <p:cNvSpPr>
            <a:spLocks noGrp="1"/>
          </p:cNvSpPr>
          <p:nvPr>
            <p:ph type="sldNum" sz="quarter" idx="12"/>
          </p:nvPr>
        </p:nvSpPr>
        <p:spPr/>
        <p:txBody>
          <a:bodyPr/>
          <a:lstStyle>
            <a:lvl1pPr>
              <a:defRPr smtClean="0"/>
            </a:lvl1pPr>
          </a:lstStyle>
          <a:p>
            <a:pPr>
              <a:defRPr/>
            </a:pPr>
            <a:fld id="{0DCD2C74-CD26-491E-A1C4-78234F35012B}" type="slidenum">
              <a:rPr lang="zh-CN" altLang="en-US">
                <a:solidFill>
                  <a:srgbClr val="000000">
                    <a:tint val="75000"/>
                  </a:srgbClr>
                </a:solidFill>
              </a:rPr>
              <a:t>‹#›</a:t>
            </a:fld>
            <a:endParaRPr lang="zh-CN" altLang="en-US">
              <a:solidFill>
                <a:srgbClr val="000000">
                  <a:tint val="75000"/>
                </a:srgbClr>
              </a:solidFill>
            </a:endParaRPr>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217090" name="标题占位符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217091" name="文本占位符 2"/>
          <p:cNvSpPr>
            <a:spLocks noGrp="1"/>
          </p:cNvSpPr>
          <p:nvPr>
            <p:ph type="body" idx="1"/>
          </p:nvPr>
        </p:nvSpPr>
        <p:spPr bwMode="auto">
          <a:xfrm>
            <a:off x="500063" y="157162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endParaRPr lang="zh-CN" altLang="en-US">
              <a:solidFill>
                <a:srgbClr val="000000">
                  <a:tint val="75000"/>
                </a:srgbClr>
              </a:solidFill>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solidFill>
                <a:srgbClr val="000000">
                  <a:tint val="75000"/>
                </a:srgbClr>
              </a:solidFill>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3E4903DF-9D1D-4E95-8B86-3E52E1C3CD3A}" type="slidenum">
              <a:rPr lang="zh-CN" altLang="en-US">
                <a:solidFill>
                  <a:srgbClr val="000000">
                    <a:tint val="75000"/>
                  </a:srgbClr>
                </a:solidFill>
              </a:rPr>
              <a:t>‹#›</a:t>
            </a:fld>
            <a:endParaRPr lang="zh-CN" altLang="en-US">
              <a:solidFill>
                <a:srgbClr val="000000">
                  <a:tint val="75000"/>
                </a:srgbClr>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random/>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5pPr>
      <a:lvl6pPr marL="25146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6pPr>
      <a:lvl7pPr marL="29718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7pPr>
      <a:lvl8pPr marL="3429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8pPr>
      <a:lvl9pPr marL="3886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ctrTitle" idx="4294967295"/>
          </p:nvPr>
        </p:nvSpPr>
        <p:spPr>
          <a:xfrm>
            <a:off x="0" y="1412776"/>
            <a:ext cx="9144000" cy="1470025"/>
          </a:xfrm>
        </p:spPr>
        <p:txBody>
          <a:bodyPr/>
          <a:lstStyle/>
          <a:p>
            <a:pPr eaLnBrk="1" hangingPunct="1"/>
            <a:r>
              <a:rPr lang="en-US" altLang="zh-CN" sz="4800" b="1" dirty="0">
                <a:solidFill>
                  <a:schemeClr val="accent2">
                    <a:lumMod val="75000"/>
                  </a:schemeClr>
                </a:solidFill>
                <a:effectLst>
                  <a:outerShdw blurRad="38100" dist="38100" dir="2700000" algn="tl">
                    <a:srgbClr val="C0C0C0"/>
                  </a:outerShdw>
                </a:effectLst>
              </a:rPr>
              <a:t>Unit 6 </a:t>
            </a:r>
            <a:r>
              <a:rPr lang="en-US" altLang="zh-CN" sz="4800" b="1" dirty="0" smtClean="0">
                <a:solidFill>
                  <a:schemeClr val="accent2">
                    <a:lumMod val="75000"/>
                  </a:schemeClr>
                </a:solidFill>
                <a:effectLst>
                  <a:outerShdw blurRad="38100" dist="38100" dir="2700000" algn="tl">
                    <a:srgbClr val="C0C0C0"/>
                  </a:outerShdw>
                </a:effectLst>
              </a:rPr>
              <a:t/>
            </a:r>
            <a:br>
              <a:rPr lang="en-US" altLang="zh-CN" sz="4800" b="1" dirty="0" smtClean="0">
                <a:solidFill>
                  <a:schemeClr val="accent2">
                    <a:lumMod val="75000"/>
                  </a:schemeClr>
                </a:solidFill>
                <a:effectLst>
                  <a:outerShdw blurRad="38100" dist="38100" dir="2700000" algn="tl">
                    <a:srgbClr val="C0C0C0"/>
                  </a:outerShdw>
                </a:effectLst>
              </a:rPr>
            </a:br>
            <a:r>
              <a:rPr lang="en-US" altLang="zh-CN" sz="4800" b="1" dirty="0" smtClean="0">
                <a:solidFill>
                  <a:schemeClr val="accent2">
                    <a:lumMod val="75000"/>
                  </a:schemeClr>
                </a:solidFill>
                <a:effectLst>
                  <a:outerShdw blurRad="38100" dist="38100" dir="2700000" algn="tl">
                    <a:srgbClr val="C0C0C0"/>
                  </a:outerShdw>
                </a:effectLst>
              </a:rPr>
              <a:t>An </a:t>
            </a:r>
            <a:r>
              <a:rPr lang="en-US" altLang="zh-CN" sz="4800" b="1" dirty="0">
                <a:solidFill>
                  <a:schemeClr val="accent2">
                    <a:lumMod val="75000"/>
                  </a:schemeClr>
                </a:solidFill>
                <a:effectLst>
                  <a:outerShdw blurRad="38100" dist="38100" dir="2700000" algn="tl">
                    <a:srgbClr val="C0C0C0"/>
                  </a:outerShdw>
                </a:effectLst>
              </a:rPr>
              <a:t>old man tried to move the mountains.</a:t>
            </a:r>
          </a:p>
        </p:txBody>
      </p:sp>
      <p:sp>
        <p:nvSpPr>
          <p:cNvPr id="219139" name="Rectangle 3"/>
          <p:cNvSpPr>
            <a:spLocks noGrp="1" noChangeArrowheads="1"/>
          </p:cNvSpPr>
          <p:nvPr>
            <p:ph type="subTitle" idx="4294967295"/>
          </p:nvPr>
        </p:nvSpPr>
        <p:spPr>
          <a:xfrm>
            <a:off x="1247824" y="3645024"/>
            <a:ext cx="6400800" cy="597793"/>
          </a:xfrm>
        </p:spPr>
        <p:txBody>
          <a:bodyPr/>
          <a:lstStyle/>
          <a:p>
            <a:pPr marL="0" indent="0" algn="ctr" eaLnBrk="1" hangingPunct="1">
              <a:buFont typeface="Arial" panose="020B0604020202020204" pitchFamily="34" charset="0"/>
              <a:buNone/>
            </a:pPr>
            <a:r>
              <a:rPr lang="en-US" altLang="zh-CN" sz="4000" b="1" dirty="0">
                <a:solidFill>
                  <a:schemeClr val="accent2">
                    <a:lumMod val="75000"/>
                  </a:schemeClr>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Section A 1a —2d</a:t>
            </a:r>
          </a:p>
        </p:txBody>
      </p:sp>
      <p:sp>
        <p:nvSpPr>
          <p:cNvPr id="6" name="矩形 5"/>
          <p:cNvSpPr/>
          <p:nvPr/>
        </p:nvSpPr>
        <p:spPr>
          <a:xfrm>
            <a:off x="2733497" y="5445224"/>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C0504D">
                  <a:lumMod val="75000"/>
                </a:srgbClr>
              </a:solidFill>
              <a:latin typeface="微软雅黑" panose="020B0503020204020204" pitchFamily="34" charset="-122"/>
              <a:ea typeface="微软雅黑" panose="020B0503020204020204" pitchFamily="34" charset="-122"/>
            </a:endParaRP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idx="4294967295"/>
          </p:nvPr>
        </p:nvSpPr>
        <p:spPr/>
        <p:txBody>
          <a:bodyPr/>
          <a:lstStyle/>
          <a:p>
            <a:pPr eaLnBrk="1" hangingPunct="1"/>
            <a:r>
              <a:rPr lang="en-US" altLang="zh-CN" sz="3200" dirty="0"/>
              <a:t>Key Points</a:t>
            </a:r>
          </a:p>
        </p:txBody>
      </p:sp>
      <p:sp>
        <p:nvSpPr>
          <p:cNvPr id="228355" name="Rectangle 3"/>
          <p:cNvSpPr>
            <a:spLocks noGrp="1" noChangeArrowheads="1"/>
          </p:cNvSpPr>
          <p:nvPr>
            <p:ph type="body" idx="4294967295"/>
          </p:nvPr>
        </p:nvSpPr>
        <p:spPr>
          <a:xfrm>
            <a:off x="467544" y="1268760"/>
            <a:ext cx="8424936" cy="4824412"/>
          </a:xfrm>
        </p:spPr>
        <p:txBody>
          <a:bodyPr/>
          <a:lstStyle/>
          <a:p>
            <a:pPr eaLnBrk="1" hangingPunct="1">
              <a:lnSpc>
                <a:spcPct val="80000"/>
              </a:lnSpc>
              <a:buFont typeface="Arial" panose="020B0604020202020204" pitchFamily="34" charset="0"/>
              <a:buNone/>
            </a:pPr>
            <a:r>
              <a:rPr lang="en-US" altLang="zh-CN" sz="2800" dirty="0"/>
              <a:t>1. a little bit + adjective</a:t>
            </a:r>
          </a:p>
          <a:p>
            <a:pPr eaLnBrk="1" hangingPunct="1">
              <a:lnSpc>
                <a:spcPct val="80000"/>
              </a:lnSpc>
              <a:buFont typeface="Arial" panose="020B0604020202020204" pitchFamily="34" charset="0"/>
              <a:buNone/>
            </a:pPr>
            <a:r>
              <a:rPr lang="en-US" altLang="zh-CN" sz="2800" dirty="0" err="1"/>
              <a:t>eg</a:t>
            </a:r>
            <a:r>
              <a:rPr lang="en-US" altLang="zh-CN" sz="2800" dirty="0"/>
              <a:t>. I was a little bit busy at that time yesterday.</a:t>
            </a:r>
          </a:p>
          <a:p>
            <a:pPr eaLnBrk="1" hangingPunct="1">
              <a:lnSpc>
                <a:spcPct val="80000"/>
              </a:lnSpc>
              <a:buFont typeface="Arial" panose="020B0604020202020204" pitchFamily="34" charset="0"/>
              <a:buNone/>
            </a:pPr>
            <a:r>
              <a:rPr lang="zh-CN" altLang="en-US" sz="2800" dirty="0"/>
              <a:t>昨天那个时候我有一点儿忙。</a:t>
            </a:r>
          </a:p>
          <a:p>
            <a:pPr eaLnBrk="1" hangingPunct="1">
              <a:lnSpc>
                <a:spcPct val="80000"/>
              </a:lnSpc>
              <a:buFont typeface="Arial" panose="020B0604020202020204" pitchFamily="34" charset="0"/>
              <a:buNone/>
            </a:pPr>
            <a:r>
              <a:rPr lang="en-US" altLang="zh-CN" sz="2800" dirty="0"/>
              <a:t>2. give </a:t>
            </a:r>
            <a:r>
              <a:rPr lang="en-US" altLang="zh-CN" sz="2800" dirty="0" err="1"/>
              <a:t>up+</a:t>
            </a:r>
            <a:r>
              <a:rPr lang="en-US" altLang="zh-CN" sz="2800" i="1" dirty="0" err="1"/>
              <a:t>n</a:t>
            </a:r>
            <a:r>
              <a:rPr lang="en-US" altLang="zh-CN" sz="2800" dirty="0"/>
              <a:t>./</a:t>
            </a:r>
            <a:r>
              <a:rPr lang="en-US" altLang="zh-CN" sz="2800" i="1" dirty="0"/>
              <a:t>pron</a:t>
            </a:r>
            <a:r>
              <a:rPr lang="en-US" altLang="zh-CN" sz="2800" dirty="0"/>
              <a:t>./</a:t>
            </a:r>
            <a:r>
              <a:rPr lang="en-US" altLang="zh-CN" sz="2800" i="1" dirty="0"/>
              <a:t>v.</a:t>
            </a:r>
            <a:r>
              <a:rPr lang="en-US" altLang="zh-CN" sz="2800" dirty="0"/>
              <a:t>-</a:t>
            </a:r>
            <a:r>
              <a:rPr lang="en-US" altLang="zh-CN" sz="2800" dirty="0" err="1"/>
              <a:t>ing</a:t>
            </a:r>
            <a:r>
              <a:rPr lang="en-US" altLang="zh-CN" sz="2800" dirty="0"/>
              <a:t>…</a:t>
            </a:r>
          </a:p>
          <a:p>
            <a:pPr eaLnBrk="1" hangingPunct="1">
              <a:lnSpc>
                <a:spcPct val="80000"/>
              </a:lnSpc>
              <a:buFont typeface="Arial" panose="020B0604020202020204" pitchFamily="34" charset="0"/>
              <a:buNone/>
            </a:pPr>
            <a:r>
              <a:rPr lang="en-US" altLang="zh-CN" sz="2800" dirty="0" err="1"/>
              <a:t>eg</a:t>
            </a:r>
            <a:r>
              <a:rPr lang="en-US" altLang="zh-CN" sz="2800" dirty="0"/>
              <a:t>. Don’t give up the test. </a:t>
            </a:r>
          </a:p>
          <a:p>
            <a:pPr eaLnBrk="1" hangingPunct="1">
              <a:lnSpc>
                <a:spcPct val="80000"/>
              </a:lnSpc>
              <a:buFont typeface="Arial" panose="020B0604020202020204" pitchFamily="34" charset="0"/>
              <a:buNone/>
            </a:pPr>
            <a:r>
              <a:rPr lang="zh-CN" altLang="en-US" sz="2800" dirty="0"/>
              <a:t>不要放弃考试。</a:t>
            </a:r>
          </a:p>
          <a:p>
            <a:pPr eaLnBrk="1" hangingPunct="1">
              <a:lnSpc>
                <a:spcPct val="80000"/>
              </a:lnSpc>
              <a:buFont typeface="Arial" panose="020B0604020202020204" pitchFamily="34" charset="0"/>
              <a:buNone/>
            </a:pPr>
            <a:r>
              <a:rPr lang="en-US" altLang="zh-CN" sz="2800" dirty="0"/>
              <a:t>Please tell me some similar phrases with “up” which we have learned.</a:t>
            </a:r>
          </a:p>
          <a:p>
            <a:pPr eaLnBrk="1" hangingPunct="1">
              <a:lnSpc>
                <a:spcPct val="80000"/>
              </a:lnSpc>
              <a:buFont typeface="Arial" panose="020B0604020202020204" pitchFamily="34" charset="0"/>
              <a:buNone/>
            </a:pPr>
            <a:r>
              <a:rPr lang="en-US" altLang="zh-CN" sz="2800" dirty="0"/>
              <a:t>3. instead of</a:t>
            </a:r>
          </a:p>
          <a:p>
            <a:pPr eaLnBrk="1" hangingPunct="1">
              <a:lnSpc>
                <a:spcPct val="80000"/>
              </a:lnSpc>
              <a:buFont typeface="Arial" panose="020B0604020202020204" pitchFamily="34" charset="0"/>
              <a:buNone/>
            </a:pPr>
            <a:r>
              <a:rPr lang="en-US" altLang="zh-CN" sz="2800" dirty="0" err="1"/>
              <a:t>eg</a:t>
            </a:r>
            <a:r>
              <a:rPr lang="en-US" altLang="zh-CN" sz="2800" dirty="0"/>
              <a:t>. I went out for a walk instead of staying at home. </a:t>
            </a:r>
          </a:p>
          <a:p>
            <a:pPr eaLnBrk="1" hangingPunct="1">
              <a:lnSpc>
                <a:spcPct val="80000"/>
              </a:lnSpc>
              <a:buFont typeface="Arial" panose="020B0604020202020204" pitchFamily="34" charset="0"/>
              <a:buNone/>
            </a:pPr>
            <a:r>
              <a:rPr lang="zh-CN" altLang="en-US" sz="2800" dirty="0"/>
              <a:t>我出去散步了而不是待在家里。</a:t>
            </a:r>
          </a:p>
          <a:p>
            <a:pPr eaLnBrk="1" hangingPunct="1">
              <a:lnSpc>
                <a:spcPct val="80000"/>
              </a:lnSpc>
              <a:buFont typeface="Arial" panose="020B0604020202020204" pitchFamily="34" charset="0"/>
              <a:buNone/>
            </a:pPr>
            <a:r>
              <a:rPr lang="en-US" altLang="zh-CN" sz="2800" dirty="0"/>
              <a:t>(It means I didn’t stay at home; I went out for a walk instead.)</a:t>
            </a:r>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3"/>
          <p:cNvSpPr>
            <a:spLocks noGrp="1" noChangeArrowheads="1"/>
          </p:cNvSpPr>
          <p:nvPr>
            <p:ph type="body" idx="4294967295"/>
          </p:nvPr>
        </p:nvSpPr>
        <p:spPr>
          <a:xfrm>
            <a:off x="323850" y="3716338"/>
            <a:ext cx="8229600" cy="2447925"/>
          </a:xfrm>
        </p:spPr>
        <p:txBody>
          <a:bodyPr/>
          <a:lstStyle/>
          <a:p>
            <a:pPr eaLnBrk="1" hangingPunct="1">
              <a:lnSpc>
                <a:spcPct val="90000"/>
              </a:lnSpc>
              <a:buFont typeface="Arial" panose="020B0604020202020204" pitchFamily="34" charset="0"/>
              <a:buNone/>
            </a:pPr>
            <a:r>
              <a:rPr lang="en-US" altLang="zh-CN" sz="2400" dirty="0"/>
              <a:t>1. In Yao time, there were 10 suns at the same time in the sky, it caused the earth to burn , people can’t stand the heat (</a:t>
            </a:r>
            <a:r>
              <a:rPr lang="zh-CN" altLang="en-US" sz="2400" dirty="0"/>
              <a:t>热度</a:t>
            </a:r>
            <a:r>
              <a:rPr lang="en-US" altLang="zh-CN" sz="2400" dirty="0"/>
              <a:t>) and crops can’t be grown. Because the extreme hot weather, it was able to injure people in every place. Emperor Yao, the Emperor of China, asked </a:t>
            </a:r>
            <a:r>
              <a:rPr lang="en-US" altLang="zh-CN" sz="2400" dirty="0" err="1"/>
              <a:t>Hou</a:t>
            </a:r>
            <a:r>
              <a:rPr lang="en-US" altLang="zh-CN" sz="2400" dirty="0"/>
              <a:t> Yi to use his archery skill to shoot down all but one of the suns.</a:t>
            </a:r>
            <a:br>
              <a:rPr lang="en-US" altLang="zh-CN" sz="2400" dirty="0"/>
            </a:br>
            <a:endParaRPr lang="en-US" altLang="zh-CN" sz="2400" dirty="0"/>
          </a:p>
          <a:p>
            <a:pPr eaLnBrk="1" hangingPunct="1">
              <a:lnSpc>
                <a:spcPct val="90000"/>
              </a:lnSpc>
              <a:buFont typeface="Arial" panose="020B0604020202020204" pitchFamily="34" charset="0"/>
              <a:buNone/>
            </a:pPr>
            <a:endParaRPr lang="en-US" altLang="zh-CN" sz="2400" dirty="0"/>
          </a:p>
        </p:txBody>
      </p:sp>
      <p:pic>
        <p:nvPicPr>
          <p:cNvPr id="229379" name="Picture 4" descr="22531258_1039876"/>
          <p:cNvPicPr>
            <a:picLocks noChangeAspect="1" noChangeArrowheads="1"/>
          </p:cNvPicPr>
          <p:nvPr/>
        </p:nvPicPr>
        <p:blipFill>
          <a:blip r:embed="rId2"/>
          <a:srcRect/>
          <a:stretch>
            <a:fillRect/>
          </a:stretch>
        </p:blipFill>
        <p:spPr bwMode="auto">
          <a:xfrm>
            <a:off x="1763688" y="620713"/>
            <a:ext cx="5040313"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3"/>
          <p:cNvSpPr>
            <a:spLocks noGrp="1" noChangeArrowheads="1"/>
          </p:cNvSpPr>
          <p:nvPr>
            <p:ph type="body" idx="4294967295"/>
          </p:nvPr>
        </p:nvSpPr>
        <p:spPr>
          <a:xfrm>
            <a:off x="467544" y="2825750"/>
            <a:ext cx="8229600" cy="4032250"/>
          </a:xfrm>
        </p:spPr>
        <p:txBody>
          <a:bodyPr/>
          <a:lstStyle/>
          <a:p>
            <a:pPr eaLnBrk="1" hangingPunct="1">
              <a:lnSpc>
                <a:spcPct val="90000"/>
              </a:lnSpc>
              <a:buFont typeface="Arial" panose="020B0604020202020204" pitchFamily="34" charset="0"/>
              <a:buNone/>
            </a:pPr>
            <a:r>
              <a:rPr lang="en-US" altLang="zh-CN" sz="2600" dirty="0"/>
              <a:t>2. It is said that there were no men when the sky and the earth were separated (</a:t>
            </a:r>
            <a:r>
              <a:rPr lang="zh-CN" altLang="en-US" sz="2600" dirty="0"/>
              <a:t>被分开</a:t>
            </a:r>
            <a:r>
              <a:rPr lang="en-US" altLang="zh-CN" sz="2600" dirty="0"/>
              <a:t>). In an ancient time, the sky could not cover all the things under it, nor could the earth carry all the things on it. A great fire was caught and would not die out; a fierce flood raced about and could not be stopped. Then </a:t>
            </a:r>
            <a:r>
              <a:rPr lang="en-US" altLang="zh-CN" sz="2600" dirty="0" err="1"/>
              <a:t>Nuwa</a:t>
            </a:r>
            <a:r>
              <a:rPr lang="en-US" altLang="zh-CN" sz="2600" dirty="0"/>
              <a:t> melted rocks of five colors and used them to mend the cracks in the sky. Thus the sky was mended, </a:t>
            </a:r>
            <a:r>
              <a:rPr lang="en-US" altLang="zh-CN" sz="2600" dirty="0" err="1"/>
              <a:t>Nuwa's</a:t>
            </a:r>
            <a:r>
              <a:rPr lang="en-US" altLang="zh-CN" sz="2600" dirty="0"/>
              <a:t> deeds benefited the heavens above and the earth below. Her name was remembered by later generations.  </a:t>
            </a:r>
            <a:br>
              <a:rPr lang="en-US" altLang="zh-CN" sz="2600" dirty="0"/>
            </a:br>
            <a:endParaRPr lang="en-US" altLang="zh-CN" sz="2600" dirty="0"/>
          </a:p>
        </p:txBody>
      </p:sp>
      <p:pic>
        <p:nvPicPr>
          <p:cNvPr id="230403" name="Picture 4" descr="6_2"/>
          <p:cNvPicPr>
            <a:picLocks noChangeAspect="1" noChangeArrowheads="1"/>
          </p:cNvPicPr>
          <p:nvPr/>
        </p:nvPicPr>
        <p:blipFill>
          <a:blip r:embed="rId2" cstate="email"/>
          <a:srcRect/>
          <a:stretch>
            <a:fillRect/>
          </a:stretch>
        </p:blipFill>
        <p:spPr bwMode="auto">
          <a:xfrm>
            <a:off x="2411413" y="260350"/>
            <a:ext cx="4176712"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3"/>
          <p:cNvSpPr>
            <a:spLocks noGrp="1" noChangeArrowheads="1"/>
          </p:cNvSpPr>
          <p:nvPr>
            <p:ph type="body" idx="4294967295"/>
          </p:nvPr>
        </p:nvSpPr>
        <p:spPr>
          <a:xfrm>
            <a:off x="524694" y="3420616"/>
            <a:ext cx="8229600" cy="2881312"/>
          </a:xfrm>
        </p:spPr>
        <p:txBody>
          <a:bodyPr/>
          <a:lstStyle/>
          <a:p>
            <a:pPr eaLnBrk="1" hangingPunct="1">
              <a:lnSpc>
                <a:spcPct val="80000"/>
              </a:lnSpc>
              <a:buFont typeface="Arial" panose="020B0604020202020204" pitchFamily="34" charset="0"/>
              <a:buNone/>
            </a:pPr>
            <a:r>
              <a:rPr lang="en-US" altLang="zh-CN" sz="2800" dirty="0"/>
              <a:t>3. Journey to the West is a historical novel that is considered one of the four classics from the Ming Dynasty. It was written by Wu </a:t>
            </a:r>
            <a:r>
              <a:rPr lang="en-US" altLang="zh-CN" sz="2800" dirty="0" err="1"/>
              <a:t>Cheng’en</a:t>
            </a:r>
            <a:r>
              <a:rPr lang="en-US" altLang="zh-CN" sz="2800" dirty="0"/>
              <a:t>. It is about a Buddhist (</a:t>
            </a:r>
            <a:r>
              <a:rPr lang="zh-CN" altLang="en-US" sz="2800" dirty="0"/>
              <a:t>佛教的</a:t>
            </a:r>
            <a:r>
              <a:rPr lang="en-US" altLang="zh-CN" sz="2800" dirty="0"/>
              <a:t>) monk and his disciples, Sun </a:t>
            </a:r>
            <a:r>
              <a:rPr lang="en-US" altLang="zh-CN" sz="2800" dirty="0" err="1"/>
              <a:t>Wukong</a:t>
            </a:r>
            <a:r>
              <a:rPr lang="en-US" altLang="zh-CN" sz="2800" dirty="0"/>
              <a:t>, Zhu </a:t>
            </a:r>
            <a:r>
              <a:rPr lang="en-US" altLang="zh-CN" sz="2800" dirty="0" err="1"/>
              <a:t>Bajie</a:t>
            </a:r>
            <a:r>
              <a:rPr lang="en-US" altLang="zh-CN" sz="2800" dirty="0"/>
              <a:t> and </a:t>
            </a:r>
            <a:r>
              <a:rPr lang="en-US" altLang="zh-CN" sz="2800" dirty="0" err="1"/>
              <a:t>Sha</a:t>
            </a:r>
            <a:r>
              <a:rPr lang="en-US" altLang="zh-CN" sz="2800" dirty="0"/>
              <a:t> </a:t>
            </a:r>
            <a:r>
              <a:rPr lang="en-US" altLang="zh-CN" sz="2800" dirty="0" err="1"/>
              <a:t>wujing</a:t>
            </a:r>
            <a:r>
              <a:rPr lang="en-US" altLang="zh-CN" sz="2800" dirty="0"/>
              <a:t> who are a few animals with human characteristic. They have magical powers to protect them from the evils. They travelled to the west to India to find Buddhist scriptures (</a:t>
            </a:r>
            <a:r>
              <a:rPr lang="zh-CN" altLang="en-US" sz="2800" dirty="0"/>
              <a:t>佛经</a:t>
            </a:r>
            <a:r>
              <a:rPr lang="en-US" altLang="zh-CN" sz="2800" dirty="0"/>
              <a:t>). </a:t>
            </a:r>
          </a:p>
        </p:txBody>
      </p:sp>
      <p:pic>
        <p:nvPicPr>
          <p:cNvPr id="231427" name="Picture 4" descr="middley5m8n5wm"/>
          <p:cNvPicPr>
            <a:picLocks noChangeAspect="1" noChangeArrowheads="1"/>
          </p:cNvPicPr>
          <p:nvPr/>
        </p:nvPicPr>
        <p:blipFill>
          <a:blip r:embed="rId2" cstate="email"/>
          <a:srcRect/>
          <a:stretch>
            <a:fillRect/>
          </a:stretch>
        </p:blipFill>
        <p:spPr bwMode="auto">
          <a:xfrm>
            <a:off x="2195513" y="548680"/>
            <a:ext cx="3960812" cy="259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3"/>
          <p:cNvSpPr>
            <a:spLocks noGrp="1" noChangeArrowheads="1"/>
          </p:cNvSpPr>
          <p:nvPr>
            <p:ph type="body" idx="4294967295"/>
          </p:nvPr>
        </p:nvSpPr>
        <p:spPr>
          <a:xfrm>
            <a:off x="323528" y="2564904"/>
            <a:ext cx="8496944" cy="4103712"/>
          </a:xfrm>
        </p:spPr>
        <p:txBody>
          <a:bodyPr/>
          <a:lstStyle/>
          <a:p>
            <a:pPr eaLnBrk="1" hangingPunct="1">
              <a:lnSpc>
                <a:spcPct val="80000"/>
              </a:lnSpc>
              <a:buFont typeface="Arial" panose="020B0604020202020204" pitchFamily="34" charset="0"/>
              <a:buNone/>
            </a:pPr>
            <a:r>
              <a:rPr lang="en-US" altLang="zh-CN" sz="2000" dirty="0"/>
              <a:t>4. There were two high mountains. Both of the mountains were very high. Just to the north of the mountains lived an old man called Yu Gong. With the two high mountains just in front of his house, his family and he had to walk a long way around the mountains whenever they had something to do on the other side of the mountains.</a:t>
            </a:r>
            <a:br>
              <a:rPr lang="en-US" altLang="zh-CN" sz="2000" dirty="0"/>
            </a:br>
            <a:r>
              <a:rPr lang="zh-CN" altLang="en-US" sz="2000" dirty="0"/>
              <a:t>　　</a:t>
            </a:r>
            <a:r>
              <a:rPr lang="en-US" altLang="zh-CN" sz="2000" dirty="0"/>
              <a:t>One day, Yu Gong called all his family together to talk about how to move the two mountains to other places. A man saw them working and tried to stop them, saying, "You are so silly! You're so old and weak that you can't move the high mountains."</a:t>
            </a:r>
            <a:br>
              <a:rPr lang="en-US" altLang="zh-CN" sz="2000" dirty="0"/>
            </a:br>
            <a:r>
              <a:rPr lang="zh-CN" altLang="en-US" sz="2000" dirty="0"/>
              <a:t>　　</a:t>
            </a:r>
            <a:r>
              <a:rPr lang="en-US" altLang="zh-CN" sz="2000" dirty="0"/>
              <a:t>"You're wrong," Yu Gong said with a sigh. "Look, my sons can continue my work after my death. When my sons die, my grandchildren will continue. So generations after generations, there's no end. But the mountains can't grow higher. Do you still say I can’t move them away?"</a:t>
            </a:r>
            <a:br>
              <a:rPr lang="en-US" altLang="zh-CN" sz="2000" dirty="0"/>
            </a:br>
            <a:r>
              <a:rPr lang="zh-CN" altLang="en-US" sz="2000" dirty="0"/>
              <a:t>　　</a:t>
            </a:r>
            <a:r>
              <a:rPr lang="en-US" altLang="zh-CN" sz="2000" dirty="0"/>
              <a:t>Later the Heaven God, upon learning of Yu Gong’s story, was moved. He then ordered another god to come down and take the two high mountains away</a:t>
            </a:r>
            <a:r>
              <a:rPr lang="en-US" altLang="zh-CN" sz="2000" dirty="0" smtClean="0"/>
              <a:t>.</a:t>
            </a:r>
            <a:endParaRPr lang="en-US" altLang="zh-CN" sz="2000" dirty="0"/>
          </a:p>
        </p:txBody>
      </p:sp>
      <p:pic>
        <p:nvPicPr>
          <p:cNvPr id="232451" name="Picture 4" descr="11ed1746f20g215"/>
          <p:cNvPicPr>
            <a:picLocks noChangeAspect="1" noChangeArrowheads="1"/>
          </p:cNvPicPr>
          <p:nvPr/>
        </p:nvPicPr>
        <p:blipFill>
          <a:blip r:embed="rId2" cstate="email"/>
          <a:srcRect/>
          <a:stretch>
            <a:fillRect/>
          </a:stretch>
        </p:blipFill>
        <p:spPr bwMode="auto">
          <a:xfrm>
            <a:off x="2489870" y="116632"/>
            <a:ext cx="3743325" cy="2321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idx="4294967295"/>
          </p:nvPr>
        </p:nvSpPr>
        <p:spPr>
          <a:xfrm>
            <a:off x="457200" y="44450"/>
            <a:ext cx="8229600" cy="1143000"/>
          </a:xfrm>
        </p:spPr>
        <p:txBody>
          <a:bodyPr/>
          <a:lstStyle/>
          <a:p>
            <a:pPr eaLnBrk="1" hangingPunct="1"/>
            <a:r>
              <a:rPr lang="en-US" altLang="zh-CN" sz="3600" dirty="0"/>
              <a:t>Homework</a:t>
            </a:r>
          </a:p>
        </p:txBody>
      </p:sp>
      <p:graphicFrame>
        <p:nvGraphicFramePr>
          <p:cNvPr id="11406" name="Group 142"/>
          <p:cNvGraphicFramePr>
            <a:graphicFrameLocks noGrp="1"/>
          </p:cNvGraphicFramePr>
          <p:nvPr/>
        </p:nvGraphicFramePr>
        <p:xfrm>
          <a:off x="1547813" y="3141810"/>
          <a:ext cx="5832475" cy="3311526"/>
        </p:xfrm>
        <a:graphic>
          <a:graphicData uri="http://schemas.openxmlformats.org/drawingml/2006/table">
            <a:tbl>
              <a:tblPr/>
              <a:tblGrid>
                <a:gridCol w="1020762">
                  <a:extLst>
                    <a:ext uri="{9D8B030D-6E8A-4147-A177-3AD203B41FA5}">
                      <a16:colId xmlns:a16="http://schemas.microsoft.com/office/drawing/2014/main" val="20000"/>
                    </a:ext>
                  </a:extLst>
                </a:gridCol>
                <a:gridCol w="1457325">
                  <a:extLst>
                    <a:ext uri="{9D8B030D-6E8A-4147-A177-3AD203B41FA5}">
                      <a16:colId xmlns:a16="http://schemas.microsoft.com/office/drawing/2014/main" val="20001"/>
                    </a:ext>
                  </a:extLst>
                </a:gridCol>
                <a:gridCol w="1897063">
                  <a:extLst>
                    <a:ext uri="{9D8B030D-6E8A-4147-A177-3AD203B41FA5}">
                      <a16:colId xmlns:a16="http://schemas.microsoft.com/office/drawing/2014/main" val="20002"/>
                    </a:ext>
                  </a:extLst>
                </a:gridCol>
                <a:gridCol w="1457325">
                  <a:extLst>
                    <a:ext uri="{9D8B030D-6E8A-4147-A177-3AD203B41FA5}">
                      <a16:colId xmlns:a16="http://schemas.microsoft.com/office/drawing/2014/main" val="20003"/>
                    </a:ext>
                  </a:extLst>
                </a:gridCol>
              </a:tblGrid>
              <a:tr h="581025">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pPr>
                      <a:r>
                        <a:rPr kumimoji="0" lang="en-US" altLang="zh-CN" sz="2400" b="0" i="0" u="none" strike="noStrike" cap="none" normalizeH="0" baseline="0" smtClean="0">
                          <a:ln>
                            <a:noFill/>
                          </a:ln>
                          <a:solidFill>
                            <a:schemeClr val="tx1"/>
                          </a:solidFill>
                          <a:effectLst/>
                          <a:latin typeface="Calibri" panose="020F0502020204030204" pitchFamily="34" charset="0"/>
                          <a:ea typeface="楷体_GB2312" pitchFamily="49" charset="-122"/>
                          <a:cs typeface="Times New Roman" panose="02020603050405020304" pitchFamily="18" charset="0"/>
                        </a:rPr>
                        <a:t>Name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pPr>
                      <a:r>
                        <a:rPr kumimoji="0" lang="en-US" altLang="zh-CN" sz="2400" b="0" i="0" u="none" strike="noStrike" cap="none" normalizeH="0" baseline="0" smtClean="0">
                          <a:ln>
                            <a:noFill/>
                          </a:ln>
                          <a:solidFill>
                            <a:schemeClr val="tx1"/>
                          </a:solidFill>
                          <a:effectLst/>
                          <a:latin typeface="Calibri" panose="020F0502020204030204" pitchFamily="34" charset="0"/>
                          <a:ea typeface="楷体_GB2312" pitchFamily="49" charset="-122"/>
                          <a:cs typeface="Times New Roman" panose="02020603050405020304" pitchFamily="18" charset="0"/>
                        </a:rPr>
                        <a:t>Title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pPr>
                      <a:r>
                        <a:rPr kumimoji="0" lang="en-US" altLang="zh-CN" sz="2400" b="0" i="0" u="none" strike="noStrike" cap="none" normalizeH="0" baseline="0" smtClean="0">
                          <a:ln>
                            <a:noFill/>
                          </a:ln>
                          <a:solidFill>
                            <a:schemeClr val="tx1"/>
                          </a:solidFill>
                          <a:effectLst/>
                          <a:latin typeface="Calibri" panose="020F0502020204030204" pitchFamily="34" charset="0"/>
                          <a:ea typeface="楷体_GB2312" pitchFamily="49" charset="-122"/>
                          <a:cs typeface="Times New Roman" panose="02020603050405020304" pitchFamily="18" charset="0"/>
                        </a:rPr>
                        <a:t>Outline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pPr>
                      <a:r>
                        <a:rPr kumimoji="0" lang="en-US" altLang="zh-CN" sz="2400" b="0" i="0" u="none" strike="noStrike" cap="none" normalizeH="0" baseline="0" smtClean="0">
                          <a:ln>
                            <a:noFill/>
                          </a:ln>
                          <a:solidFill>
                            <a:schemeClr val="tx1"/>
                          </a:solidFill>
                          <a:effectLst/>
                          <a:latin typeface="Calibri" panose="020F0502020204030204" pitchFamily="34" charset="0"/>
                          <a:ea typeface="楷体_GB2312" pitchFamily="49" charset="-122"/>
                          <a:cs typeface="Times New Roman" panose="02020603050405020304" pitchFamily="18" charset="0"/>
                        </a:rPr>
                        <a:t>Feeling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82625">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endParaRPr kumimoji="0" lang="zh-CN" altLang="zh-CN" sz="2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endParaRPr kumimoji="0" lang="zh-CN" altLang="zh-CN" sz="2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endParaRPr kumimoji="0" lang="zh-CN" altLang="zh-CN" sz="2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endParaRPr kumimoji="0" lang="zh-CN" altLang="zh-CN" sz="2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81038">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endParaRPr kumimoji="0" lang="zh-CN" altLang="zh-CN" sz="2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endParaRPr kumimoji="0" lang="zh-CN" altLang="zh-CN" sz="2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endParaRPr kumimoji="0" lang="zh-CN" altLang="zh-CN" sz="2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endParaRPr kumimoji="0" lang="zh-CN" altLang="zh-CN" sz="2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84213">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endParaRPr kumimoji="0" lang="zh-CN" altLang="zh-CN" sz="2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endParaRPr kumimoji="0" lang="zh-CN" altLang="zh-CN" sz="2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endParaRPr kumimoji="0" lang="zh-CN" altLang="zh-CN" sz="2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endParaRPr kumimoji="0" lang="zh-CN" altLang="zh-CN" sz="2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82625">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endParaRPr kumimoji="0" lang="zh-CN" altLang="zh-CN" sz="2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endParaRPr kumimoji="0" lang="zh-CN" altLang="zh-CN" sz="2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endParaRPr kumimoji="0" lang="zh-CN" altLang="zh-CN" sz="2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endParaRPr kumimoji="0" lang="zh-CN" altLang="zh-CN" sz="2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33508" name="Rectangle 141"/>
          <p:cNvSpPr>
            <a:spLocks noChangeArrowheads="1"/>
          </p:cNvSpPr>
          <p:nvPr/>
        </p:nvSpPr>
        <p:spPr bwMode="auto">
          <a:xfrm>
            <a:off x="995363" y="1462235"/>
            <a:ext cx="72263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altLang="zh-CN" sz="2400" dirty="0">
                <a:solidFill>
                  <a:srgbClr val="000000"/>
                </a:solidFill>
                <a:latin typeface="Arial" panose="020B0604020202020204" pitchFamily="34" charset="0"/>
              </a:rPr>
              <a:t> </a:t>
            </a:r>
            <a:r>
              <a:rPr lang="en-US" altLang="zh-CN" sz="2400" dirty="0">
                <a:solidFill>
                  <a:srgbClr val="000000"/>
                </a:solidFill>
                <a:latin typeface="Times New Roman" panose="02020603050405020304" pitchFamily="18" charset="0"/>
                <a:ea typeface="楷体_GB2312" pitchFamily="49" charset="-122"/>
                <a:cs typeface="Times New Roman" panose="02020603050405020304" pitchFamily="18" charset="0"/>
              </a:rPr>
              <a:t>Make a survey about your classmates. </a:t>
            </a:r>
          </a:p>
          <a:p>
            <a:pPr fontAlgn="base">
              <a:spcBef>
                <a:spcPct val="0"/>
              </a:spcBef>
              <a:spcAft>
                <a:spcPct val="0"/>
              </a:spcAft>
            </a:pPr>
            <a:r>
              <a:rPr lang="en-US" altLang="zh-CN" sz="2400" dirty="0">
                <a:solidFill>
                  <a:srgbClr val="000000"/>
                </a:solidFill>
                <a:latin typeface="Times New Roman" panose="02020603050405020304" pitchFamily="18" charset="0"/>
                <a:ea typeface="楷体_GB2312" pitchFamily="49" charset="-122"/>
                <a:cs typeface="Times New Roman" panose="02020603050405020304" pitchFamily="18" charset="0"/>
              </a:rPr>
              <a:t>Ask what they know about Chinese folktales.</a:t>
            </a:r>
          </a:p>
          <a:p>
            <a:pPr fontAlgn="base">
              <a:spcBef>
                <a:spcPct val="0"/>
              </a:spcBef>
              <a:spcAft>
                <a:spcPct val="0"/>
              </a:spcAft>
            </a:pPr>
            <a:r>
              <a:rPr lang="en-US" altLang="zh-CN" sz="2400" dirty="0">
                <a:solidFill>
                  <a:srgbClr val="000000"/>
                </a:solidFill>
                <a:latin typeface="Times New Roman" panose="02020603050405020304" pitchFamily="18" charset="0"/>
                <a:ea typeface="楷体_GB2312" pitchFamily="49" charset="-122"/>
                <a:cs typeface="Times New Roman" panose="02020603050405020304" pitchFamily="18" charset="0"/>
              </a:rPr>
              <a:t> Say a few story titles and tell something about the story. </a:t>
            </a:r>
          </a:p>
          <a:p>
            <a:pPr fontAlgn="base">
              <a:spcBef>
                <a:spcPct val="0"/>
              </a:spcBef>
              <a:spcAft>
                <a:spcPct val="0"/>
              </a:spcAft>
            </a:pPr>
            <a:r>
              <a:rPr lang="en-US" altLang="zh-CN" sz="2400" dirty="0">
                <a:solidFill>
                  <a:srgbClr val="000000"/>
                </a:solidFill>
                <a:latin typeface="Times New Roman" panose="02020603050405020304" pitchFamily="18" charset="0"/>
                <a:ea typeface="楷体_GB2312" pitchFamily="49" charset="-122"/>
                <a:cs typeface="Times New Roman" panose="02020603050405020304" pitchFamily="18" charset="0"/>
              </a:rPr>
              <a:t>Then fill in the blanks.</a:t>
            </a:r>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idx="4294967295"/>
          </p:nvPr>
        </p:nvSpPr>
        <p:spPr>
          <a:xfrm>
            <a:off x="457200" y="527051"/>
            <a:ext cx="8229600" cy="1143000"/>
          </a:xfrm>
        </p:spPr>
        <p:txBody>
          <a:bodyPr/>
          <a:lstStyle/>
          <a:p>
            <a:pPr eaLnBrk="1" hangingPunct="1"/>
            <a:r>
              <a:rPr lang="en-US" altLang="zh-CN" sz="3200" dirty="0"/>
              <a:t>1a Match the story titles with the pictures </a:t>
            </a:r>
            <a:br>
              <a:rPr lang="en-US" altLang="zh-CN" sz="3200" dirty="0"/>
            </a:br>
            <a:r>
              <a:rPr lang="en-US" altLang="zh-CN" sz="3200" dirty="0"/>
              <a:t>[a-d].</a:t>
            </a:r>
          </a:p>
        </p:txBody>
      </p:sp>
      <p:pic>
        <p:nvPicPr>
          <p:cNvPr id="220163" name="Picture 4" descr="6_2"/>
          <p:cNvPicPr>
            <a:picLocks noChangeAspect="1" noChangeArrowheads="1"/>
          </p:cNvPicPr>
          <p:nvPr/>
        </p:nvPicPr>
        <p:blipFill>
          <a:blip r:embed="rId2" cstate="email"/>
          <a:srcRect/>
          <a:stretch>
            <a:fillRect/>
          </a:stretch>
        </p:blipFill>
        <p:spPr bwMode="auto">
          <a:xfrm>
            <a:off x="1331913" y="3609976"/>
            <a:ext cx="2519362"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0164" name="Text Box 5"/>
          <p:cNvSpPr txBox="1">
            <a:spLocks noChangeArrowheads="1"/>
          </p:cNvSpPr>
          <p:nvPr/>
        </p:nvSpPr>
        <p:spPr bwMode="auto">
          <a:xfrm>
            <a:off x="1116013" y="5768976"/>
            <a:ext cx="30241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zh-CN" i="1" dirty="0">
                <a:solidFill>
                  <a:srgbClr val="000000"/>
                </a:solidFill>
              </a:rPr>
              <a:t>_____Journey to the West</a:t>
            </a:r>
          </a:p>
        </p:txBody>
      </p:sp>
      <p:pic>
        <p:nvPicPr>
          <p:cNvPr id="220165" name="Picture 6" descr="11ed1746f20g215"/>
          <p:cNvPicPr>
            <a:picLocks noChangeAspect="1" noChangeArrowheads="1"/>
          </p:cNvPicPr>
          <p:nvPr/>
        </p:nvPicPr>
        <p:blipFill>
          <a:blip r:embed="rId3" cstate="email"/>
          <a:srcRect/>
          <a:stretch>
            <a:fillRect/>
          </a:stretch>
        </p:blipFill>
        <p:spPr bwMode="auto">
          <a:xfrm>
            <a:off x="4643438" y="3609976"/>
            <a:ext cx="2328862"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0166" name="Picture 7" descr="middley5m8n5wm"/>
          <p:cNvPicPr>
            <a:picLocks noChangeAspect="1" noChangeArrowheads="1"/>
          </p:cNvPicPr>
          <p:nvPr/>
        </p:nvPicPr>
        <p:blipFill>
          <a:blip r:embed="rId4" cstate="email"/>
          <a:srcRect/>
          <a:stretch>
            <a:fillRect/>
          </a:stretch>
        </p:blipFill>
        <p:spPr bwMode="auto">
          <a:xfrm>
            <a:off x="4643438" y="1665288"/>
            <a:ext cx="2305050" cy="172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0167" name="Picture 8" descr="22531258_1039876"/>
          <p:cNvPicPr>
            <a:picLocks noChangeAspect="1" noChangeArrowheads="1"/>
          </p:cNvPicPr>
          <p:nvPr/>
        </p:nvPicPr>
        <p:blipFill>
          <a:blip r:embed="rId5" cstate="email"/>
          <a:srcRect/>
          <a:stretch>
            <a:fillRect/>
          </a:stretch>
        </p:blipFill>
        <p:spPr bwMode="auto">
          <a:xfrm>
            <a:off x="1331913" y="1736726"/>
            <a:ext cx="2449512" cy="166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0168" name="Text Box 9"/>
          <p:cNvSpPr txBox="1">
            <a:spLocks noChangeArrowheads="1"/>
          </p:cNvSpPr>
          <p:nvPr/>
        </p:nvSpPr>
        <p:spPr bwMode="auto">
          <a:xfrm>
            <a:off x="3851275" y="1736726"/>
            <a:ext cx="431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zh-CN" sz="2000" b="1">
                <a:solidFill>
                  <a:srgbClr val="000000"/>
                </a:solidFill>
              </a:rPr>
              <a:t>a</a:t>
            </a:r>
          </a:p>
        </p:txBody>
      </p:sp>
      <p:sp>
        <p:nvSpPr>
          <p:cNvPr id="220169" name="Text Box 10"/>
          <p:cNvSpPr txBox="1">
            <a:spLocks noChangeArrowheads="1"/>
          </p:cNvSpPr>
          <p:nvPr/>
        </p:nvSpPr>
        <p:spPr bwMode="auto">
          <a:xfrm>
            <a:off x="7019925" y="1665288"/>
            <a:ext cx="431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zh-CN" sz="2000" b="1">
                <a:solidFill>
                  <a:srgbClr val="000000"/>
                </a:solidFill>
              </a:rPr>
              <a:t>b</a:t>
            </a:r>
          </a:p>
        </p:txBody>
      </p:sp>
      <p:sp>
        <p:nvSpPr>
          <p:cNvPr id="220170" name="Text Box 11"/>
          <p:cNvSpPr txBox="1">
            <a:spLocks noChangeArrowheads="1"/>
          </p:cNvSpPr>
          <p:nvPr/>
        </p:nvSpPr>
        <p:spPr bwMode="auto">
          <a:xfrm>
            <a:off x="3851275" y="3644901"/>
            <a:ext cx="431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zh-CN" sz="2000" b="1">
                <a:solidFill>
                  <a:srgbClr val="000000"/>
                </a:solidFill>
              </a:rPr>
              <a:t>c</a:t>
            </a:r>
          </a:p>
        </p:txBody>
      </p:sp>
      <p:sp>
        <p:nvSpPr>
          <p:cNvPr id="220171" name="Text Box 12"/>
          <p:cNvSpPr txBox="1">
            <a:spLocks noChangeArrowheads="1"/>
          </p:cNvSpPr>
          <p:nvPr/>
        </p:nvSpPr>
        <p:spPr bwMode="auto">
          <a:xfrm>
            <a:off x="7019925" y="3609976"/>
            <a:ext cx="431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zh-CN" sz="2000" b="1">
                <a:solidFill>
                  <a:srgbClr val="000000"/>
                </a:solidFill>
              </a:rPr>
              <a:t>d</a:t>
            </a:r>
          </a:p>
        </p:txBody>
      </p:sp>
      <p:sp>
        <p:nvSpPr>
          <p:cNvPr id="220172" name="Text Box 13"/>
          <p:cNvSpPr txBox="1">
            <a:spLocks noChangeArrowheads="1"/>
          </p:cNvSpPr>
          <p:nvPr/>
        </p:nvSpPr>
        <p:spPr bwMode="auto">
          <a:xfrm>
            <a:off x="4716463" y="6202363"/>
            <a:ext cx="35290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zh-CN" i="1" dirty="0">
                <a:solidFill>
                  <a:srgbClr val="000000"/>
                </a:solidFill>
              </a:rPr>
              <a:t>_____</a:t>
            </a:r>
            <a:r>
              <a:rPr lang="en-US" altLang="zh-CN" dirty="0">
                <a:solidFill>
                  <a:srgbClr val="000000"/>
                </a:solidFill>
              </a:rPr>
              <a:t> </a:t>
            </a:r>
            <a:r>
              <a:rPr lang="en-US" altLang="zh-CN" i="1" dirty="0">
                <a:solidFill>
                  <a:srgbClr val="000000"/>
                </a:solidFill>
              </a:rPr>
              <a:t>Nu </a:t>
            </a:r>
            <a:r>
              <a:rPr lang="en-US" altLang="zh-CN" i="1" dirty="0" err="1">
                <a:solidFill>
                  <a:srgbClr val="000000"/>
                </a:solidFill>
              </a:rPr>
              <a:t>Wa</a:t>
            </a:r>
            <a:r>
              <a:rPr lang="en-US" altLang="zh-CN" i="1" dirty="0">
                <a:solidFill>
                  <a:srgbClr val="000000"/>
                </a:solidFill>
              </a:rPr>
              <a:t> Repairs the Sky</a:t>
            </a:r>
          </a:p>
        </p:txBody>
      </p:sp>
      <p:sp>
        <p:nvSpPr>
          <p:cNvPr id="220173" name="Text Box 14"/>
          <p:cNvSpPr txBox="1">
            <a:spLocks noChangeArrowheads="1"/>
          </p:cNvSpPr>
          <p:nvPr/>
        </p:nvSpPr>
        <p:spPr bwMode="auto">
          <a:xfrm>
            <a:off x="1114425" y="6202363"/>
            <a:ext cx="35290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zh-CN" i="1" dirty="0">
                <a:solidFill>
                  <a:srgbClr val="000000"/>
                </a:solidFill>
              </a:rPr>
              <a:t>_____</a:t>
            </a:r>
            <a:r>
              <a:rPr lang="en-US" altLang="zh-CN" dirty="0">
                <a:solidFill>
                  <a:srgbClr val="000000"/>
                </a:solidFill>
              </a:rPr>
              <a:t> </a:t>
            </a:r>
            <a:r>
              <a:rPr lang="en-US" altLang="zh-CN" i="1" dirty="0" err="1">
                <a:solidFill>
                  <a:srgbClr val="000000"/>
                </a:solidFill>
              </a:rPr>
              <a:t>Hou</a:t>
            </a:r>
            <a:r>
              <a:rPr lang="en-US" altLang="zh-CN" i="1" dirty="0">
                <a:solidFill>
                  <a:srgbClr val="000000"/>
                </a:solidFill>
              </a:rPr>
              <a:t> Yi Shoots the Suns</a:t>
            </a:r>
          </a:p>
        </p:txBody>
      </p:sp>
      <p:sp>
        <p:nvSpPr>
          <p:cNvPr id="220174" name="Text Box 15"/>
          <p:cNvSpPr txBox="1">
            <a:spLocks noChangeArrowheads="1"/>
          </p:cNvSpPr>
          <p:nvPr/>
        </p:nvSpPr>
        <p:spPr bwMode="auto">
          <a:xfrm>
            <a:off x="4716463" y="5768976"/>
            <a:ext cx="3816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zh-CN" i="1" dirty="0">
                <a:solidFill>
                  <a:srgbClr val="000000"/>
                </a:solidFill>
              </a:rPr>
              <a:t>_____</a:t>
            </a:r>
            <a:r>
              <a:rPr lang="en-US" altLang="zh-CN" dirty="0">
                <a:solidFill>
                  <a:srgbClr val="000000"/>
                </a:solidFill>
              </a:rPr>
              <a:t> </a:t>
            </a:r>
            <a:r>
              <a:rPr lang="en-US" altLang="zh-CN" i="1" dirty="0">
                <a:solidFill>
                  <a:srgbClr val="000000"/>
                </a:solidFill>
              </a:rPr>
              <a:t>Yu Gong Moves a Mountain</a:t>
            </a:r>
          </a:p>
        </p:txBody>
      </p:sp>
      <p:sp>
        <p:nvSpPr>
          <p:cNvPr id="220175" name="Text Box 17"/>
          <p:cNvSpPr txBox="1">
            <a:spLocks noChangeArrowheads="1"/>
          </p:cNvSpPr>
          <p:nvPr/>
        </p:nvSpPr>
        <p:spPr bwMode="auto">
          <a:xfrm>
            <a:off x="1258888" y="6129338"/>
            <a:ext cx="431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zh-CN" sz="2000" b="1">
                <a:solidFill>
                  <a:srgbClr val="000000"/>
                </a:solidFill>
              </a:rPr>
              <a:t>a</a:t>
            </a:r>
          </a:p>
        </p:txBody>
      </p:sp>
      <p:sp>
        <p:nvSpPr>
          <p:cNvPr id="220176" name="Text Box 18"/>
          <p:cNvSpPr txBox="1">
            <a:spLocks noChangeArrowheads="1"/>
          </p:cNvSpPr>
          <p:nvPr/>
        </p:nvSpPr>
        <p:spPr bwMode="auto">
          <a:xfrm>
            <a:off x="1258888" y="5697538"/>
            <a:ext cx="431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zh-CN" sz="2000" b="1">
                <a:solidFill>
                  <a:srgbClr val="000000"/>
                </a:solidFill>
              </a:rPr>
              <a:t>b</a:t>
            </a:r>
          </a:p>
        </p:txBody>
      </p:sp>
      <p:sp>
        <p:nvSpPr>
          <p:cNvPr id="220177" name="Text Box 19"/>
          <p:cNvSpPr txBox="1">
            <a:spLocks noChangeArrowheads="1"/>
          </p:cNvSpPr>
          <p:nvPr/>
        </p:nvSpPr>
        <p:spPr bwMode="auto">
          <a:xfrm>
            <a:off x="4859338" y="6057901"/>
            <a:ext cx="431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zh-CN" sz="2000" b="1">
                <a:solidFill>
                  <a:srgbClr val="000000"/>
                </a:solidFill>
              </a:rPr>
              <a:t>c</a:t>
            </a:r>
          </a:p>
        </p:txBody>
      </p:sp>
      <p:sp>
        <p:nvSpPr>
          <p:cNvPr id="220178" name="Text Box 20"/>
          <p:cNvSpPr txBox="1">
            <a:spLocks noChangeArrowheads="1"/>
          </p:cNvSpPr>
          <p:nvPr/>
        </p:nvSpPr>
        <p:spPr bwMode="auto">
          <a:xfrm>
            <a:off x="4859338" y="5697538"/>
            <a:ext cx="431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zh-CN" sz="2000" b="1">
                <a:solidFill>
                  <a:srgbClr val="000000"/>
                </a:solidFill>
              </a:rPr>
              <a:t>d</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0176"/>
                                        </p:tgtEl>
                                        <p:attrNameLst>
                                          <p:attrName>style.visibility</p:attrName>
                                        </p:attrNameLst>
                                      </p:cBhvr>
                                      <p:to>
                                        <p:strVal val="visible"/>
                                      </p:to>
                                    </p:set>
                                    <p:animEffect transition="in" filter="blinds(horizontal)">
                                      <p:cBhvr>
                                        <p:cTn id="7" dur="500"/>
                                        <p:tgtEl>
                                          <p:spTgt spid="22017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0178"/>
                                        </p:tgtEl>
                                        <p:attrNameLst>
                                          <p:attrName>style.visibility</p:attrName>
                                        </p:attrNameLst>
                                      </p:cBhvr>
                                      <p:to>
                                        <p:strVal val="visible"/>
                                      </p:to>
                                    </p:set>
                                    <p:animEffect transition="in" filter="blinds(horizontal)">
                                      <p:cBhvr>
                                        <p:cTn id="12" dur="500"/>
                                        <p:tgtEl>
                                          <p:spTgt spid="22017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20175"/>
                                        </p:tgtEl>
                                        <p:attrNameLst>
                                          <p:attrName>style.visibility</p:attrName>
                                        </p:attrNameLst>
                                      </p:cBhvr>
                                      <p:to>
                                        <p:strVal val="visible"/>
                                      </p:to>
                                    </p:set>
                                    <p:animEffect transition="in" filter="blinds(horizontal)">
                                      <p:cBhvr>
                                        <p:cTn id="17" dur="500"/>
                                        <p:tgtEl>
                                          <p:spTgt spid="22017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20177"/>
                                        </p:tgtEl>
                                        <p:attrNameLst>
                                          <p:attrName>style.visibility</p:attrName>
                                        </p:attrNameLst>
                                      </p:cBhvr>
                                      <p:to>
                                        <p:strVal val="visible"/>
                                      </p:to>
                                    </p:set>
                                    <p:animEffect transition="in" filter="blinds(horizontal)">
                                      <p:cBhvr>
                                        <p:cTn id="22" dur="500"/>
                                        <p:tgtEl>
                                          <p:spTgt spid="2201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75" grpId="0"/>
      <p:bldP spid="220176" grpId="0"/>
      <p:bldP spid="220177" grpId="0"/>
      <p:bldP spid="22017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idx="4294967295"/>
          </p:nvPr>
        </p:nvSpPr>
        <p:spPr>
          <a:xfrm>
            <a:off x="395536" y="620688"/>
            <a:ext cx="8229600" cy="1143000"/>
          </a:xfrm>
        </p:spPr>
        <p:txBody>
          <a:bodyPr/>
          <a:lstStyle/>
          <a:p>
            <a:pPr eaLnBrk="1" hangingPunct="1"/>
            <a:r>
              <a:rPr lang="en-US" altLang="zh-CN" sz="3200" dirty="0"/>
              <a:t>1b Listen and check (√) the facts you hear.</a:t>
            </a:r>
          </a:p>
        </p:txBody>
      </p:sp>
      <p:sp>
        <p:nvSpPr>
          <p:cNvPr id="221187" name="Rectangle 3"/>
          <p:cNvSpPr>
            <a:spLocks noGrp="1" noChangeArrowheads="1"/>
          </p:cNvSpPr>
          <p:nvPr>
            <p:ph type="body" idx="4294967295"/>
          </p:nvPr>
        </p:nvSpPr>
        <p:spPr>
          <a:xfrm>
            <a:off x="539552" y="2132856"/>
            <a:ext cx="8229600" cy="2937495"/>
          </a:xfrm>
        </p:spPr>
        <p:txBody>
          <a:bodyPr/>
          <a:lstStyle/>
          <a:p>
            <a:pPr eaLnBrk="1" hangingPunct="1">
              <a:buFont typeface="Arial" panose="020B0604020202020204" pitchFamily="34" charset="0"/>
              <a:buNone/>
            </a:pPr>
            <a:r>
              <a:rPr lang="en-US" altLang="zh-CN" sz="2800" dirty="0"/>
              <a:t>____ The two mountains were very high and big.</a:t>
            </a:r>
          </a:p>
          <a:p>
            <a:pPr eaLnBrk="1" hangingPunct="1">
              <a:buFont typeface="Arial" panose="020B0604020202020204" pitchFamily="34" charset="0"/>
              <a:buNone/>
            </a:pPr>
            <a:endParaRPr lang="en-US" altLang="zh-CN" sz="2800" dirty="0"/>
          </a:p>
          <a:p>
            <a:pPr eaLnBrk="1" hangingPunct="1">
              <a:buFont typeface="Arial" panose="020B0604020202020204" pitchFamily="34" charset="0"/>
              <a:buNone/>
            </a:pPr>
            <a:r>
              <a:rPr lang="en-US" altLang="zh-CN" sz="2800" dirty="0"/>
              <a:t>____ A very old man tried to move the mountains.</a:t>
            </a:r>
          </a:p>
          <a:p>
            <a:pPr eaLnBrk="1" hangingPunct="1">
              <a:buFont typeface="Arial" panose="020B0604020202020204" pitchFamily="34" charset="0"/>
              <a:buNone/>
            </a:pPr>
            <a:endParaRPr lang="en-US" altLang="zh-CN" sz="2800" dirty="0"/>
          </a:p>
          <a:p>
            <a:pPr eaLnBrk="1" hangingPunct="1">
              <a:buFont typeface="Arial" panose="020B0604020202020204" pitchFamily="34" charset="0"/>
              <a:buNone/>
            </a:pPr>
            <a:r>
              <a:rPr lang="en-US" altLang="zh-CN" sz="2800" dirty="0"/>
              <a:t>____ A man told Yu Gong that he could never do it.</a:t>
            </a:r>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idx="4294967295"/>
          </p:nvPr>
        </p:nvSpPr>
        <p:spPr>
          <a:xfrm>
            <a:off x="395536" y="188640"/>
            <a:ext cx="8229600" cy="863700"/>
          </a:xfrm>
        </p:spPr>
        <p:txBody>
          <a:bodyPr/>
          <a:lstStyle/>
          <a:p>
            <a:pPr eaLnBrk="1" hangingPunct="1"/>
            <a:r>
              <a:rPr lang="en-US" altLang="zh-CN" sz="3200" b="1" dirty="0"/>
              <a:t>Summary</a:t>
            </a:r>
            <a:endParaRPr lang="en-US" altLang="zh-CN" sz="3200" dirty="0"/>
          </a:p>
        </p:txBody>
      </p:sp>
      <p:sp>
        <p:nvSpPr>
          <p:cNvPr id="222211" name="Rectangle 3"/>
          <p:cNvSpPr>
            <a:spLocks noGrp="1" noChangeArrowheads="1"/>
          </p:cNvSpPr>
          <p:nvPr>
            <p:ph type="body" idx="4294967295"/>
          </p:nvPr>
        </p:nvSpPr>
        <p:spPr>
          <a:xfrm>
            <a:off x="323528" y="1052736"/>
            <a:ext cx="8568952" cy="5589587"/>
          </a:xfrm>
        </p:spPr>
        <p:txBody>
          <a:bodyPr/>
          <a:lstStyle/>
          <a:p>
            <a:pPr eaLnBrk="1" hangingPunct="1">
              <a:buFont typeface="Arial" panose="020B0604020202020204" pitchFamily="34" charset="0"/>
              <a:buNone/>
            </a:pPr>
            <a:r>
              <a:rPr lang="en-US" altLang="zh-CN" sz="2200" dirty="0"/>
              <a:t>1. </a:t>
            </a:r>
            <a:r>
              <a:rPr lang="zh-CN" altLang="en-US" sz="2200" dirty="0"/>
              <a:t>故事的六要素：时间、地点、人物、起因、经过和结果。这些要素都可以通过</a:t>
            </a:r>
            <a:r>
              <a:rPr lang="en-US" altLang="zh-CN" sz="2200" dirty="0"/>
              <a:t>who, what, when, where, why, how</a:t>
            </a:r>
            <a:r>
              <a:rPr lang="zh-CN" altLang="en-US" sz="2200" dirty="0"/>
              <a:t>等问题来引出。</a:t>
            </a:r>
          </a:p>
          <a:p>
            <a:pPr eaLnBrk="1" hangingPunct="1">
              <a:buFont typeface="Arial" panose="020B0604020202020204" pitchFamily="34" charset="0"/>
              <a:buNone/>
            </a:pPr>
            <a:r>
              <a:rPr lang="zh-CN" altLang="en-US" sz="2200" dirty="0"/>
              <a:t>例如：</a:t>
            </a:r>
          </a:p>
          <a:p>
            <a:pPr eaLnBrk="1" hangingPunct="1">
              <a:buFont typeface="Arial" panose="020B0604020202020204" pitchFamily="34" charset="0"/>
              <a:buNone/>
            </a:pPr>
            <a:r>
              <a:rPr lang="en-US" altLang="zh-CN" sz="2200" dirty="0"/>
              <a:t>(1) When and where did the story happen? (</a:t>
            </a:r>
            <a:r>
              <a:rPr lang="zh-CN" altLang="en-US" sz="2200" dirty="0"/>
              <a:t>时间和地点</a:t>
            </a:r>
            <a:r>
              <a:rPr lang="en-US" altLang="zh-CN" sz="2200" dirty="0"/>
              <a:t>)</a:t>
            </a:r>
          </a:p>
          <a:p>
            <a:pPr eaLnBrk="1" hangingPunct="1">
              <a:buFont typeface="Arial" panose="020B0604020202020204" pitchFamily="34" charset="0"/>
              <a:buNone/>
            </a:pPr>
            <a:r>
              <a:rPr lang="en-US" altLang="zh-CN" sz="2200" dirty="0"/>
              <a:t>(2) Who is the main character? (</a:t>
            </a:r>
            <a:r>
              <a:rPr lang="zh-CN" altLang="en-US" sz="2200" dirty="0"/>
              <a:t>人物</a:t>
            </a:r>
            <a:r>
              <a:rPr lang="en-US" altLang="zh-CN" sz="2200" dirty="0"/>
              <a:t>)</a:t>
            </a:r>
          </a:p>
          <a:p>
            <a:pPr eaLnBrk="1" hangingPunct="1">
              <a:buFont typeface="Arial" panose="020B0604020202020204" pitchFamily="34" charset="0"/>
              <a:buNone/>
            </a:pPr>
            <a:r>
              <a:rPr lang="en-US" altLang="zh-CN" sz="2200" dirty="0"/>
              <a:t>(3) How does the story begin? (</a:t>
            </a:r>
            <a:r>
              <a:rPr lang="zh-CN" altLang="en-US" sz="2200" dirty="0"/>
              <a:t>起因</a:t>
            </a:r>
            <a:r>
              <a:rPr lang="en-US" altLang="zh-CN" sz="2200" dirty="0"/>
              <a:t>)</a:t>
            </a:r>
          </a:p>
          <a:p>
            <a:pPr eaLnBrk="1" hangingPunct="1">
              <a:buFont typeface="Arial" panose="020B0604020202020204" pitchFamily="34" charset="0"/>
              <a:buNone/>
            </a:pPr>
            <a:r>
              <a:rPr lang="en-US" altLang="zh-CN" sz="2200" dirty="0"/>
              <a:t>(4) What happened next? Why did that happen? (</a:t>
            </a:r>
            <a:r>
              <a:rPr lang="zh-CN" altLang="en-US" sz="2200" dirty="0"/>
              <a:t>经过</a:t>
            </a:r>
            <a:r>
              <a:rPr lang="en-US" altLang="zh-CN" sz="2200" dirty="0"/>
              <a:t>)</a:t>
            </a:r>
          </a:p>
          <a:p>
            <a:pPr eaLnBrk="1" hangingPunct="1">
              <a:buFont typeface="Arial" panose="020B0604020202020204" pitchFamily="34" charset="0"/>
              <a:buNone/>
            </a:pPr>
            <a:r>
              <a:rPr lang="en-US" altLang="zh-CN" sz="2200" dirty="0"/>
              <a:t>(5) What is the end of the story? (</a:t>
            </a:r>
            <a:r>
              <a:rPr lang="zh-CN" altLang="en-US" sz="2200" dirty="0"/>
              <a:t>结果</a:t>
            </a:r>
            <a:r>
              <a:rPr lang="en-US" altLang="zh-CN" sz="2200" dirty="0"/>
              <a:t>)</a:t>
            </a:r>
          </a:p>
          <a:p>
            <a:pPr eaLnBrk="1" hangingPunct="1">
              <a:buFont typeface="Arial" panose="020B0604020202020204" pitchFamily="34" charset="0"/>
              <a:buNone/>
            </a:pPr>
            <a:r>
              <a:rPr lang="en-US" altLang="zh-CN" sz="2200" dirty="0"/>
              <a:t>2. </a:t>
            </a:r>
            <a:r>
              <a:rPr lang="zh-CN" altLang="en-US" sz="2200" dirty="0"/>
              <a:t>故事开头的几种描述：</a:t>
            </a:r>
            <a:r>
              <a:rPr lang="en-US" altLang="zh-CN" sz="2200" dirty="0"/>
              <a:t>Once upon a time, long </a:t>
            </a:r>
            <a:r>
              <a:rPr lang="en-US" altLang="zh-CN" sz="2200" dirty="0" err="1"/>
              <a:t>long</a:t>
            </a:r>
            <a:r>
              <a:rPr lang="en-US" altLang="zh-CN" sz="2200" dirty="0"/>
              <a:t> ago, one day…</a:t>
            </a:r>
          </a:p>
          <a:p>
            <a:pPr eaLnBrk="1" hangingPunct="1">
              <a:buFont typeface="Arial" panose="020B0604020202020204" pitchFamily="34" charset="0"/>
              <a:buNone/>
            </a:pPr>
            <a:r>
              <a:rPr lang="en-US" altLang="zh-CN" sz="2200" dirty="0"/>
              <a:t>     </a:t>
            </a:r>
            <a:r>
              <a:rPr lang="zh-CN" altLang="en-US" sz="2200" dirty="0"/>
              <a:t>故事结尾：概括主要内容，阐述道理，感受，评价</a:t>
            </a:r>
            <a:r>
              <a:rPr lang="en-US" altLang="zh-CN" sz="2200" dirty="0">
                <a:latin typeface="宋体" panose="02010600030101010101" pitchFamily="2" charset="-122"/>
              </a:rPr>
              <a:t>……</a:t>
            </a:r>
          </a:p>
          <a:p>
            <a:pPr eaLnBrk="1" hangingPunct="1">
              <a:buFont typeface="Arial" panose="020B0604020202020204" pitchFamily="34" charset="0"/>
              <a:buNone/>
            </a:pPr>
            <a:r>
              <a:rPr lang="en-US" altLang="zh-CN" sz="2200" dirty="0"/>
              <a:t>3. </a:t>
            </a:r>
            <a:r>
              <a:rPr lang="zh-CN" altLang="en-US" sz="2200" dirty="0"/>
              <a:t>注意故事名，书名的书写规范。</a:t>
            </a:r>
          </a:p>
          <a:p>
            <a:pPr eaLnBrk="1" hangingPunct="1">
              <a:buFont typeface="Arial" panose="020B0604020202020204" pitchFamily="34" charset="0"/>
              <a:buNone/>
            </a:pPr>
            <a:r>
              <a:rPr lang="zh-CN" altLang="en-US" sz="2200" dirty="0"/>
              <a:t>（</a:t>
            </a:r>
            <a:r>
              <a:rPr lang="en-US" altLang="zh-CN" sz="2200" dirty="0"/>
              <a:t>1</a:t>
            </a:r>
            <a:r>
              <a:rPr lang="zh-CN" altLang="en-US" sz="2200" dirty="0"/>
              <a:t>）书名、故事名等，单词首字母要大写；</a:t>
            </a:r>
          </a:p>
          <a:p>
            <a:pPr eaLnBrk="1" hangingPunct="1">
              <a:buFont typeface="Arial" panose="020B0604020202020204" pitchFamily="34" charset="0"/>
              <a:buNone/>
            </a:pPr>
            <a:r>
              <a:rPr lang="zh-CN" altLang="en-US" sz="2200" dirty="0"/>
              <a:t>（</a:t>
            </a:r>
            <a:r>
              <a:rPr lang="en-US" altLang="zh-CN" sz="2200" dirty="0"/>
              <a:t>2</a:t>
            </a:r>
            <a:r>
              <a:rPr lang="zh-CN" altLang="en-US" sz="2200" dirty="0"/>
              <a:t>）名称中有介词、虚词、冠词无需大写；</a:t>
            </a:r>
          </a:p>
          <a:p>
            <a:pPr eaLnBrk="1" hangingPunct="1">
              <a:buFont typeface="Arial" panose="020B0604020202020204" pitchFamily="34" charset="0"/>
              <a:buNone/>
            </a:pPr>
            <a:r>
              <a:rPr lang="zh-CN" altLang="en-US" sz="2200" dirty="0"/>
              <a:t>（</a:t>
            </a:r>
            <a:r>
              <a:rPr lang="en-US" altLang="zh-CN" sz="2200" dirty="0"/>
              <a:t>3</a:t>
            </a:r>
            <a:r>
              <a:rPr lang="zh-CN" altLang="en-US" sz="2200" dirty="0"/>
              <a:t>）印刷体中名称要用斜体</a:t>
            </a:r>
          </a:p>
        </p:txBody>
      </p:sp>
    </p:spTree>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idx="4294967295"/>
          </p:nvPr>
        </p:nvSpPr>
        <p:spPr/>
        <p:txBody>
          <a:bodyPr/>
          <a:lstStyle/>
          <a:p>
            <a:pPr eaLnBrk="1" hangingPunct="1"/>
            <a:r>
              <a:rPr lang="en-US" altLang="zh-CN" sz="3200"/>
              <a:t>Make a movie</a:t>
            </a:r>
          </a:p>
        </p:txBody>
      </p:sp>
      <p:sp>
        <p:nvSpPr>
          <p:cNvPr id="223235" name="Rectangle 3"/>
          <p:cNvSpPr>
            <a:spLocks noGrp="1" noChangeArrowheads="1"/>
          </p:cNvSpPr>
          <p:nvPr>
            <p:ph type="body" idx="4294967295"/>
          </p:nvPr>
        </p:nvSpPr>
        <p:spPr/>
        <p:txBody>
          <a:bodyPr/>
          <a:lstStyle/>
          <a:p>
            <a:pPr eaLnBrk="1" hangingPunct="1">
              <a:buFont typeface="Arial" panose="020B0604020202020204" pitchFamily="34" charset="0"/>
              <a:buNone/>
            </a:pPr>
            <a:r>
              <a:rPr lang="en-US" altLang="zh-CN" dirty="0"/>
              <a:t> Imagine you are the director (</a:t>
            </a:r>
            <a:r>
              <a:rPr lang="zh-CN" altLang="en-US" dirty="0"/>
              <a:t>导演</a:t>
            </a:r>
            <a:r>
              <a:rPr lang="en-US" altLang="zh-CN" dirty="0"/>
              <a:t>), you make a movie about this story with your group. Then choose the best group to act it out and that group will win “the Oscar prize” in our class.</a:t>
            </a:r>
          </a:p>
        </p:txBody>
      </p:sp>
    </p:spTree>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idx="4294967295"/>
          </p:nvPr>
        </p:nvSpPr>
        <p:spPr/>
        <p:txBody>
          <a:bodyPr/>
          <a:lstStyle/>
          <a:p>
            <a:pPr eaLnBrk="1" hangingPunct="1"/>
            <a:r>
              <a:rPr lang="en-US" altLang="zh-CN" sz="3200" dirty="0"/>
              <a:t>1c Discuss the questions with your partner.</a:t>
            </a:r>
          </a:p>
        </p:txBody>
      </p:sp>
      <p:sp>
        <p:nvSpPr>
          <p:cNvPr id="224259" name="Rectangle 3"/>
          <p:cNvSpPr>
            <a:spLocks noGrp="1" noChangeArrowheads="1"/>
          </p:cNvSpPr>
          <p:nvPr>
            <p:ph type="body" idx="4294967295"/>
          </p:nvPr>
        </p:nvSpPr>
        <p:spPr/>
        <p:txBody>
          <a:bodyPr/>
          <a:lstStyle/>
          <a:p>
            <a:pPr marL="609600" indent="-609600" eaLnBrk="1" hangingPunct="1">
              <a:buFontTx/>
              <a:buAutoNum type="arabicPeriod"/>
            </a:pPr>
            <a:r>
              <a:rPr lang="en-US" altLang="zh-CN" dirty="0"/>
              <a:t>How does the story begin?</a:t>
            </a:r>
          </a:p>
          <a:p>
            <a:pPr marL="609600" indent="-609600" eaLnBrk="1" hangingPunct="1">
              <a:buFontTx/>
              <a:buAutoNum type="arabicPeriod"/>
            </a:pPr>
            <a:endParaRPr lang="en-US" altLang="zh-CN" dirty="0"/>
          </a:p>
          <a:p>
            <a:pPr marL="609600" indent="-609600" eaLnBrk="1" hangingPunct="1">
              <a:buFontTx/>
              <a:buAutoNum type="arabicPeriod"/>
            </a:pPr>
            <a:r>
              <a:rPr lang="en-US" altLang="zh-CN" dirty="0"/>
              <a:t>What happened next?</a:t>
            </a:r>
          </a:p>
          <a:p>
            <a:pPr marL="609600" indent="-609600" eaLnBrk="1" hangingPunct="1">
              <a:buFontTx/>
              <a:buAutoNum type="arabicPeriod"/>
            </a:pPr>
            <a:endParaRPr lang="en-US" altLang="zh-CN" dirty="0"/>
          </a:p>
          <a:p>
            <a:pPr marL="609600" indent="-609600" eaLnBrk="1" hangingPunct="1">
              <a:buFontTx/>
              <a:buAutoNum type="arabicPeriod"/>
            </a:pPr>
            <a:r>
              <a:rPr lang="en-US" altLang="zh-CN" dirty="0"/>
              <a:t>Where would they put all the earth and stone from the mountains?</a:t>
            </a:r>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idx="4294967295"/>
          </p:nvPr>
        </p:nvSpPr>
        <p:spPr>
          <a:xfrm>
            <a:off x="468313" y="260350"/>
            <a:ext cx="8229600" cy="1143000"/>
          </a:xfrm>
        </p:spPr>
        <p:txBody>
          <a:bodyPr/>
          <a:lstStyle/>
          <a:p>
            <a:pPr algn="l" eaLnBrk="1" hangingPunct="1"/>
            <a:r>
              <a:rPr lang="en-US" altLang="zh-CN" sz="2800"/>
              <a:t>2a Listen and number the pictures [1-4] in order to tell the story.</a:t>
            </a:r>
          </a:p>
        </p:txBody>
      </p:sp>
      <p:sp>
        <p:nvSpPr>
          <p:cNvPr id="225283" name="Rectangle 3"/>
          <p:cNvSpPr>
            <a:spLocks noGrp="1" noChangeArrowheads="1"/>
          </p:cNvSpPr>
          <p:nvPr>
            <p:ph type="body" idx="4294967295"/>
          </p:nvPr>
        </p:nvSpPr>
        <p:spPr/>
        <p:txBody>
          <a:bodyPr/>
          <a:lstStyle/>
          <a:p>
            <a:pPr eaLnBrk="1" hangingPunct="1"/>
            <a:endParaRPr lang="zh-CN" altLang="zh-CN"/>
          </a:p>
        </p:txBody>
      </p:sp>
      <p:pic>
        <p:nvPicPr>
          <p:cNvPr id="225284" name="Picture 4" descr="page-0050"/>
          <p:cNvPicPr>
            <a:picLocks noChangeAspect="1" noChangeArrowheads="1"/>
          </p:cNvPicPr>
          <p:nvPr/>
        </p:nvPicPr>
        <p:blipFill>
          <a:blip r:embed="rId2" cstate="email"/>
          <a:srcRect/>
          <a:stretch>
            <a:fillRect/>
          </a:stretch>
        </p:blipFill>
        <p:spPr bwMode="auto">
          <a:xfrm>
            <a:off x="396875" y="1382713"/>
            <a:ext cx="8278813" cy="4783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idx="4294967295"/>
          </p:nvPr>
        </p:nvSpPr>
        <p:spPr>
          <a:xfrm>
            <a:off x="467544" y="692696"/>
            <a:ext cx="8229600" cy="1143000"/>
          </a:xfrm>
        </p:spPr>
        <p:txBody>
          <a:bodyPr/>
          <a:lstStyle/>
          <a:p>
            <a:pPr algn="l" eaLnBrk="1" hangingPunct="1"/>
            <a:r>
              <a:rPr lang="en-US" altLang="zh-CN" sz="2800" dirty="0"/>
              <a:t>2c Look at the pictures in 2a and tell the story in your own words.</a:t>
            </a:r>
          </a:p>
        </p:txBody>
      </p:sp>
      <p:sp>
        <p:nvSpPr>
          <p:cNvPr id="226307" name="Rectangle 3"/>
          <p:cNvSpPr>
            <a:spLocks noGrp="1" noChangeArrowheads="1"/>
          </p:cNvSpPr>
          <p:nvPr>
            <p:ph type="body" idx="4294967295"/>
          </p:nvPr>
        </p:nvSpPr>
        <p:spPr>
          <a:xfrm>
            <a:off x="539552" y="2204864"/>
            <a:ext cx="8229600" cy="3729583"/>
          </a:xfrm>
        </p:spPr>
        <p:txBody>
          <a:bodyPr/>
          <a:lstStyle/>
          <a:p>
            <a:pPr marL="609600" indent="-609600" eaLnBrk="1" hangingPunct="1">
              <a:buFont typeface="Arial" panose="020B0604020202020204" pitchFamily="34" charset="0"/>
              <a:buNone/>
            </a:pPr>
            <a:r>
              <a:rPr lang="en-US" altLang="zh-CN" dirty="0"/>
              <a:t>Maybe you can use:</a:t>
            </a:r>
          </a:p>
          <a:p>
            <a:pPr marL="609600" indent="-609600" eaLnBrk="1" hangingPunct="1">
              <a:buFontTx/>
              <a:buAutoNum type="arabicPeriod"/>
            </a:pPr>
            <a:r>
              <a:rPr lang="en-US" altLang="zh-CN" dirty="0"/>
              <a:t>Once upon a time</a:t>
            </a:r>
          </a:p>
          <a:p>
            <a:pPr marL="609600" indent="-609600" eaLnBrk="1" hangingPunct="1">
              <a:buFontTx/>
              <a:buAutoNum type="arabicPeriod"/>
            </a:pPr>
            <a:r>
              <a:rPr lang="en-US" altLang="zh-CN" dirty="0"/>
              <a:t>There was an old man…</a:t>
            </a:r>
          </a:p>
          <a:p>
            <a:pPr marL="609600" indent="-609600" eaLnBrk="1" hangingPunct="1">
              <a:buFontTx/>
              <a:buAutoNum type="arabicPeriod"/>
            </a:pPr>
            <a:r>
              <a:rPr lang="en-US" altLang="zh-CN" dirty="0"/>
              <a:t>Move the mountains </a:t>
            </a:r>
          </a:p>
          <a:p>
            <a:pPr marL="609600" indent="-609600" eaLnBrk="1" hangingPunct="1">
              <a:buFontTx/>
              <a:buAutoNum type="arabicPeriod"/>
            </a:pPr>
            <a:r>
              <a:rPr lang="en-US" altLang="zh-CN" dirty="0"/>
              <a:t>Keep trying</a:t>
            </a:r>
          </a:p>
          <a:p>
            <a:pPr marL="609600" indent="-609600" eaLnBrk="1" hangingPunct="1">
              <a:buFontTx/>
              <a:buAutoNum type="arabicPeriod"/>
            </a:pPr>
            <a:r>
              <a:rPr lang="en-US" altLang="zh-CN" dirty="0"/>
              <a:t>Never give up</a:t>
            </a:r>
          </a:p>
          <a:p>
            <a:pPr marL="609600" indent="-609600" eaLnBrk="1" hangingPunct="1">
              <a:buFontTx/>
              <a:buAutoNum type="arabicPeriod"/>
            </a:pPr>
            <a:endParaRPr lang="en-US" altLang="zh-CN" dirty="0"/>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idx="4294967295"/>
          </p:nvPr>
        </p:nvSpPr>
        <p:spPr/>
        <p:txBody>
          <a:bodyPr/>
          <a:lstStyle/>
          <a:p>
            <a:pPr algn="l" eaLnBrk="1" hangingPunct="1"/>
            <a:r>
              <a:rPr lang="en-US" altLang="zh-CN" sz="3200"/>
              <a:t>2d Role-play the conversation.</a:t>
            </a:r>
          </a:p>
        </p:txBody>
      </p:sp>
      <p:sp>
        <p:nvSpPr>
          <p:cNvPr id="227331" name="Rectangle 3"/>
          <p:cNvSpPr>
            <a:spLocks noGrp="1" noChangeArrowheads="1"/>
          </p:cNvSpPr>
          <p:nvPr>
            <p:ph type="body" idx="4294967295"/>
          </p:nvPr>
        </p:nvSpPr>
        <p:spPr/>
        <p:txBody>
          <a:bodyPr/>
          <a:lstStyle/>
          <a:p>
            <a:pPr marL="609600" indent="-609600" eaLnBrk="1" hangingPunct="1">
              <a:buFontTx/>
              <a:buAutoNum type="arabicPeriod"/>
            </a:pPr>
            <a:r>
              <a:rPr lang="en-US" altLang="zh-CN"/>
              <a:t>Role-play it.</a:t>
            </a:r>
          </a:p>
          <a:p>
            <a:pPr marL="609600" indent="-609600" eaLnBrk="1" hangingPunct="1">
              <a:buFontTx/>
              <a:buAutoNum type="arabicPeriod"/>
            </a:pPr>
            <a:r>
              <a:rPr lang="en-US" altLang="zh-CN"/>
              <a:t>What is your opinion about the story?</a:t>
            </a:r>
          </a:p>
          <a:p>
            <a:pPr marL="609600" indent="-609600" eaLnBrk="1" hangingPunct="1">
              <a:buFont typeface="Arial" panose="020B0604020202020204" pitchFamily="34" charset="0"/>
              <a:buNone/>
            </a:pPr>
            <a:r>
              <a:rPr lang="en-US" altLang="zh-CN"/>
              <a:t>      Do you agree Yu Gong’s idea or not?</a:t>
            </a:r>
          </a:p>
          <a:p>
            <a:pPr marL="609600" indent="-609600" eaLnBrk="1" hangingPunct="1">
              <a:buFont typeface="Arial" panose="020B0604020202020204" pitchFamily="34" charset="0"/>
              <a:buNone/>
            </a:pPr>
            <a:r>
              <a:rPr lang="en-US" altLang="zh-CN"/>
              <a:t>      Why?</a:t>
            </a:r>
          </a:p>
        </p:txBody>
      </p:sp>
    </p:spTree>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WWW.2PPT.COM&#10;">
  <a:themeElements>
    <a:clrScheme name="1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1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942</Words>
  <Application>Microsoft Office PowerPoint</Application>
  <PresentationFormat>全屏显示(4:3)</PresentationFormat>
  <Paragraphs>83</Paragraphs>
  <Slides>15</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15</vt:i4>
      </vt:variant>
    </vt:vector>
  </HeadingPairs>
  <TitlesOfParts>
    <vt:vector size="22" baseType="lpstr">
      <vt:lpstr>楷体_GB2312</vt:lpstr>
      <vt:lpstr>宋体</vt:lpstr>
      <vt:lpstr>微软雅黑</vt:lpstr>
      <vt:lpstr>Arial</vt:lpstr>
      <vt:lpstr>Calibri</vt:lpstr>
      <vt:lpstr>Times New Roman</vt:lpstr>
      <vt:lpstr>WWW.2PPT.COM
</vt:lpstr>
      <vt:lpstr>Unit 6  An old man tried to move the mountains.</vt:lpstr>
      <vt:lpstr>1a Match the story titles with the pictures  [a-d].</vt:lpstr>
      <vt:lpstr>1b Listen and check (√) the facts you hear.</vt:lpstr>
      <vt:lpstr>Summary</vt:lpstr>
      <vt:lpstr>Make a movie</vt:lpstr>
      <vt:lpstr>1c Discuss the questions with your partner.</vt:lpstr>
      <vt:lpstr>2a Listen and number the pictures [1-4] in order to tell the story.</vt:lpstr>
      <vt:lpstr>2c Look at the pictures in 2a and tell the story in your own words.</vt:lpstr>
      <vt:lpstr>2d Role-play the conversation.</vt:lpstr>
      <vt:lpstr>Key Points</vt:lpstr>
      <vt:lpstr>PowerPoint 演示文稿</vt:lpstr>
      <vt:lpstr>PowerPoint 演示文稿</vt:lpstr>
      <vt:lpstr>PowerPoint 演示文稿</vt:lpstr>
      <vt:lpstr>PowerPoint 演示文稿</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2017-10-20T05:59:00Z</dcterms:created>
  <dcterms:modified xsi:type="dcterms:W3CDTF">2023-01-16T19:02:33Z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4143BADE26B8499E981EAB1F8BF1CCFA</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