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327" r:id="rId4"/>
    <p:sldId id="312" r:id="rId5"/>
    <p:sldId id="344" r:id="rId6"/>
    <p:sldId id="318" r:id="rId7"/>
    <p:sldId id="311" r:id="rId8"/>
    <p:sldId id="313" r:id="rId9"/>
    <p:sldId id="314" r:id="rId10"/>
    <p:sldId id="315" r:id="rId11"/>
    <p:sldId id="320" r:id="rId12"/>
    <p:sldId id="321" r:id="rId13"/>
    <p:sldId id="386" r:id="rId14"/>
    <p:sldId id="388" r:id="rId15"/>
    <p:sldId id="384" r:id="rId16"/>
    <p:sldId id="346" r:id="rId17"/>
    <p:sldId id="359" r:id="rId18"/>
    <p:sldId id="360" r:id="rId19"/>
    <p:sldId id="362" r:id="rId20"/>
    <p:sldId id="363" r:id="rId21"/>
    <p:sldId id="345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FF0000"/>
    <a:srgbClr val="3399FF"/>
    <a:srgbClr val="FFFF00"/>
    <a:srgbClr val="DBF21A"/>
    <a:srgbClr val="FF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7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35"/>
        <p:guide pos="28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EFF1BEC6-95AA-47D2-ACDB-437310FE3C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2475"/>
            <a:ext cx="4391025" cy="3294063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dirty="0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5D0075-19A2-4088-84CC-3980302A3F3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FADE07-09A3-4A37-B596-07C81F0148B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5DF2D7-CF2B-4025-A042-679E74081E5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DB8D068-08C6-43AB-85AF-F620AEC442A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0A14B0-EC52-4150-A4C0-DDF9B41965D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F9E689-62C8-4521-9BF8-D94D56DAC6A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E56AA1-123E-4507-97F9-544814F771F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52EC45-AC23-4A7F-8707-4E26F8668A0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DC4AF1-1138-4024-A367-66E270FF555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CB33C9-1F81-411F-AC47-DD757621867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F73C8F-9EA2-4B1D-B22A-78A3920D822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E8F0D8-50C2-48E1-B281-311FFBE8E91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MS PGothic" panose="020B0600070205080204" pitchFamily="34" charset="-128"/>
              </a:rPr>
              <a:t>单击此处编辑母版文本样式</a:t>
            </a:r>
          </a:p>
          <a:p>
            <a:pPr lvl="1"/>
            <a:r>
              <a:rPr lang="zh-CN" smtClean="0">
                <a:sym typeface="MS PGothic" panose="020B0600070205080204" pitchFamily="34" charset="-128"/>
              </a:rPr>
              <a:t>第二级</a:t>
            </a:r>
          </a:p>
          <a:p>
            <a:pPr lvl="2"/>
            <a:r>
              <a:rPr lang="zh-CN" smtClean="0">
                <a:sym typeface="MS PGothic" panose="020B0600070205080204" pitchFamily="34" charset="-128"/>
              </a:rPr>
              <a:t>第三级</a:t>
            </a:r>
          </a:p>
          <a:p>
            <a:pPr lvl="3"/>
            <a:r>
              <a:rPr lang="zh-CN" smtClean="0">
                <a:sym typeface="MS PGothic" panose="020B0600070205080204" pitchFamily="34" charset="-128"/>
              </a:rPr>
              <a:t>第四级</a:t>
            </a:r>
          </a:p>
          <a:p>
            <a:pPr lvl="4"/>
            <a:r>
              <a:rPr lang="zh-CN" smtClean="0">
                <a:sym typeface="MS PGothic" panose="020B0600070205080204" pitchFamily="34" charset="-128"/>
              </a:rPr>
              <a:t>第五级</a:t>
            </a:r>
          </a:p>
        </p:txBody>
      </p:sp>
      <p:sp>
        <p:nvSpPr>
          <p:cNvPr id="102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b="1">
                <a:solidFill>
                  <a:srgbClr val="898989"/>
                </a:solidFill>
                <a:latin typeface="+mn-lt"/>
                <a:sym typeface="MS PGothic" panose="020B0600070205080204" pitchFamily="34" charset="-128"/>
              </a:defRPr>
            </a:lvl1pPr>
          </a:lstStyle>
          <a:p>
            <a:endParaRPr lang="zh-CN" altLang="en-US"/>
          </a:p>
        </p:txBody>
      </p:sp>
      <p:sp>
        <p:nvSpPr>
          <p:cNvPr id="102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1">
                <a:solidFill>
                  <a:srgbClr val="898989"/>
                </a:solidFill>
                <a:latin typeface="+mn-lt"/>
                <a:sym typeface="MS PGothic" panose="020B0600070205080204" pitchFamily="34" charset="-128"/>
              </a:defRPr>
            </a:lvl1pPr>
          </a:lstStyle>
          <a:p>
            <a:fld id="{0875D56E-06D6-40C9-A857-0755D0A41C4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file:///C:\Users\Administrator\Desktop\Festivals.imm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60000">
            <a:off x="5881308" y="2244447"/>
            <a:ext cx="2835275" cy="221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3" name="WordArt 21"/>
          <p:cNvSpPr>
            <a:spLocks noChangeArrowheads="1" noChangeShapeType="1"/>
          </p:cNvSpPr>
          <p:nvPr/>
        </p:nvSpPr>
        <p:spPr bwMode="auto">
          <a:xfrm>
            <a:off x="822648" y="908720"/>
            <a:ext cx="7377112" cy="11275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Comic Sans MS" panose="030F0702030302020204"/>
              </a:rPr>
              <a:t>Unit </a:t>
            </a:r>
            <a:r>
              <a:rPr lang="en-US" altLang="zh-CN" sz="3600" b="1" dirty="0" smtClean="0"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Comic Sans MS" panose="030F0702030302020204"/>
              </a:rPr>
              <a:t>1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Comic Sans MS" panose="030F0702030302020204"/>
              </a:rPr>
              <a:t>Slow </a:t>
            </a:r>
            <a:r>
              <a:rPr lang="en-US" altLang="zh-CN" sz="3600" b="1" dirty="0"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Comic Sans MS" panose="030F0702030302020204"/>
              </a:rPr>
              <a:t>and steady wins the race</a:t>
            </a:r>
            <a:endParaRPr lang="zh-CN" altLang="en-US" sz="3600" b="1" dirty="0"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3094" name="Picture 22" descr="龟兔赛跑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0000">
            <a:off x="168275" y="2344738"/>
            <a:ext cx="25479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540000">
            <a:off x="2935794" y="2490783"/>
            <a:ext cx="2733675" cy="223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>
            <a:off x="0" y="58772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 flipH="1">
            <a:off x="682625" y="117475"/>
            <a:ext cx="26654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Comic Sans MS" panose="030F0702030302020204" pitchFamily="66" charset="0"/>
              </a:rPr>
              <a:t> Let's recite.</a:t>
            </a:r>
            <a:endParaRPr lang="zh-CN" altLang="en-US" dirty="0"/>
          </a:p>
        </p:txBody>
      </p:sp>
      <p:pic>
        <p:nvPicPr>
          <p:cNvPr id="22531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1125538"/>
            <a:ext cx="929005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Comic Sans MS" panose="030F0702030302020204" pitchFamily="66" charset="0"/>
              </a:rPr>
              <a:t>Janet: Jiamin, are you OK?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Comic Sans MS" panose="030F0702030302020204" pitchFamily="66" charset="0"/>
              </a:rPr>
              <a:t>Jiamin: I 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tried to carry</a:t>
            </a:r>
            <a:r>
              <a:rPr lang="zh-CN" altLang="en-US" sz="2800" b="1" dirty="0">
                <a:latin typeface="Comic Sans MS" panose="030F0702030302020204" pitchFamily="66" charset="0"/>
              </a:rPr>
              <a:t> all the books. I 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didn't   want to</a:t>
            </a:r>
            <a:r>
              <a:rPr lang="zh-CN" altLang="en-US" sz="2800" b="1" dirty="0">
                <a:latin typeface="Comic Sans MS" panose="030F0702030302020204" pitchFamily="66" charset="0"/>
              </a:rPr>
              <a:t> go back to the classroom again.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Comic Sans MS" panose="030F0702030302020204" pitchFamily="66" charset="0"/>
              </a:rPr>
              <a:t>Xiaoling: Why are you 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in such a hurry</a:t>
            </a:r>
            <a:r>
              <a:rPr lang="zh-CN" altLang="en-US" sz="2800" b="1" dirty="0">
                <a:latin typeface="Comic Sans MS" panose="030F0702030302020204" pitchFamily="66" charset="0"/>
              </a:rPr>
              <a:t>? You are like  that 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silly hare</a:t>
            </a:r>
            <a:r>
              <a:rPr lang="zh-CN" altLang="en-US" sz="2800" b="1" dirty="0"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Comic Sans MS" panose="030F0702030302020204" pitchFamily="66" charset="0"/>
              </a:rPr>
              <a:t>Jiamin:  Hare? 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What do you mean?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65300" y="2422525"/>
            <a:ext cx="25908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308850" y="2420938"/>
            <a:ext cx="1439863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6513" y="3284538"/>
            <a:ext cx="1366837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068763" y="4149725"/>
            <a:ext cx="25908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71550" y="5013325"/>
            <a:ext cx="165735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771775" y="5876925"/>
            <a:ext cx="360045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ldLvl="0" animBg="1" autoUpdateAnimBg="0"/>
      <p:bldP spid="22534" grpId="0" bldLvl="0" animBg="1" autoUpdateAnimBg="0"/>
      <p:bldP spid="22535" grpId="0" bldLvl="0" animBg="1" autoUpdateAnimBg="0"/>
      <p:bldP spid="22536" grpId="0" bldLvl="0" animBg="1" autoUpdateAnimBg="0"/>
      <p:bldP spid="22537" grpId="0" bldLvl="0" animBg="1" autoUpdateAnimBg="0"/>
      <p:bldP spid="22538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569325" cy="540067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omic Sans MS" panose="030F0702030302020204" pitchFamily="66" charset="0"/>
              </a:rPr>
              <a:t>Xiaoling: You know... the old story about           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the tortoise and the hare</a:t>
            </a:r>
            <a:r>
              <a:rPr lang="zh-CN" altLang="en-US" sz="2800" b="1" dirty="0">
                <a:latin typeface="Comic Sans MS" panose="030F0702030302020204" pitchFamily="66" charset="0"/>
              </a:rPr>
              <a:t>. 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omic Sans MS" panose="030F0702030302020204" pitchFamily="66" charset="0"/>
              </a:rPr>
              <a:t>Janet: Yes. One day a tortoise and a hare 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had a race</a:t>
            </a:r>
            <a:r>
              <a:rPr lang="zh-CN" altLang="en-US" sz="2800" b="1" dirty="0">
                <a:latin typeface="Comic Sans MS" panose="030F0702030302020204" pitchFamily="66" charset="0"/>
              </a:rPr>
              <a:t>. The hare was 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sure</a:t>
            </a:r>
            <a:r>
              <a:rPr lang="zh-CN" altLang="en-US" sz="2800" b="1" dirty="0">
                <a:latin typeface="Comic Sans MS" panose="030F0702030302020204" pitchFamily="66" charset="0"/>
              </a:rPr>
              <a:t> he would win so he 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took a rest</a:t>
            </a:r>
            <a:r>
              <a:rPr lang="zh-CN" altLang="en-US" sz="2800" b="1" dirty="0">
                <a:latin typeface="Comic Sans MS" panose="030F0702030302020204" pitchFamily="66" charset="0"/>
              </a:rPr>
              <a:t>. He was so 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proud and careless</a:t>
            </a:r>
            <a:r>
              <a:rPr lang="zh-CN" altLang="en-US" sz="2800" b="1" dirty="0">
                <a:latin typeface="Comic Sans MS" panose="030F0702030302020204" pitchFamily="66" charset="0"/>
              </a:rPr>
              <a:t>. The 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slow but careful </a:t>
            </a:r>
            <a:r>
              <a:rPr lang="zh-CN" altLang="en-US" sz="2800" b="1" dirty="0">
                <a:latin typeface="Comic Sans MS" panose="030F0702030302020204" pitchFamily="66" charset="0"/>
              </a:rPr>
              <a:t>tortoise won the race.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55650" y="2060575"/>
            <a:ext cx="453707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956550" y="2997200"/>
            <a:ext cx="93662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12775" y="3860800"/>
            <a:ext cx="1366838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572000" y="3860800"/>
            <a:ext cx="8636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84213" y="4724400"/>
            <a:ext cx="2160587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932363" y="4724400"/>
            <a:ext cx="316865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547813" y="5589588"/>
            <a:ext cx="2881312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 flipH="1">
            <a:off x="682625" y="117475"/>
            <a:ext cx="26654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Comic Sans MS" panose="030F0702030302020204" pitchFamily="66" charset="0"/>
              </a:rPr>
              <a:t> Let's recite.</a:t>
            </a:r>
            <a:endParaRPr lang="zh-CN" altLang="en-US"/>
          </a:p>
        </p:txBody>
      </p:sp>
      <p:pic>
        <p:nvPicPr>
          <p:cNvPr id="24587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 animBg="1" autoUpdateAnimBg="0"/>
      <p:bldP spid="24580" grpId="0" bldLvl="0" animBg="1" autoUpdateAnimBg="0"/>
      <p:bldP spid="24581" grpId="0" bldLvl="0" animBg="1" autoUpdateAnimBg="0"/>
      <p:bldP spid="24582" grpId="0" bldLvl="0" animBg="1" autoUpdateAnimBg="0"/>
      <p:bldP spid="24583" grpId="0" bldLvl="0" animBg="1" autoUpdateAnimBg="0"/>
      <p:bldP spid="24584" grpId="0" bldLvl="0" animBg="1" autoUpdateAnimBg="0"/>
      <p:bldP spid="24585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9750" y="1052513"/>
            <a:ext cx="8208963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>
                <a:latin typeface="Comic Sans MS" panose="030F0702030302020204" pitchFamily="66" charset="0"/>
              </a:rPr>
              <a:t>Jiamin: Ahh. I </a:t>
            </a:r>
            <a:r>
              <a:rPr lang="zh-CN" altLang="en-US" sz="2800" b="1">
                <a:solidFill>
                  <a:srgbClr val="FF0066"/>
                </a:solidFill>
                <a:latin typeface="Comic Sans MS" panose="030F0702030302020204" pitchFamily="66" charset="0"/>
              </a:rPr>
              <a:t>understand</a:t>
            </a:r>
            <a:r>
              <a:rPr lang="zh-CN" altLang="en-US" sz="2800" b="1">
                <a:latin typeface="Comic Sans MS" panose="030F0702030302020204" pitchFamily="66" charset="0"/>
              </a:rPr>
              <a:t> now.</a:t>
            </a:r>
          </a:p>
          <a:p>
            <a:pPr>
              <a:lnSpc>
                <a:spcPct val="200000"/>
              </a:lnSpc>
            </a:pPr>
            <a:r>
              <a:rPr lang="zh-CN" altLang="en-US" sz="2800" b="1">
                <a:latin typeface="Comic Sans MS" panose="030F0702030302020204" pitchFamily="66" charset="0"/>
              </a:rPr>
              <a:t>         If I want to </a:t>
            </a:r>
            <a:r>
              <a:rPr lang="zh-CN" altLang="en-US" sz="2800" b="1">
                <a:solidFill>
                  <a:srgbClr val="FF0066"/>
                </a:solidFill>
                <a:latin typeface="Comic Sans MS" panose="030F0702030302020204" pitchFamily="66" charset="0"/>
              </a:rPr>
              <a:t>do something well</a:t>
            </a:r>
            <a:r>
              <a:rPr lang="zh-CN" altLang="en-US" sz="2800" b="1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zh-CN" altLang="en-US" sz="2800" b="1">
                <a:latin typeface="Comic Sans MS" panose="030F0702030302020204" pitchFamily="66" charset="0"/>
              </a:rPr>
              <a:t>         I should </a:t>
            </a:r>
            <a:r>
              <a:rPr lang="zh-CN" altLang="en-US" sz="2800" b="1">
                <a:solidFill>
                  <a:srgbClr val="FF0066"/>
                </a:solidFill>
                <a:latin typeface="Comic Sans MS" panose="030F0702030302020204" pitchFamily="66" charset="0"/>
              </a:rPr>
              <a:t>be careful and patient</a:t>
            </a:r>
            <a:r>
              <a:rPr lang="zh-CN" altLang="en-US" sz="2800" b="1"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zh-CN" altLang="en-US" sz="2800" b="1">
                <a:latin typeface="Comic Sans MS" panose="030F0702030302020204" pitchFamily="66" charset="0"/>
              </a:rPr>
              <a:t>Janet: That's right. Remember, </a:t>
            </a:r>
          </a:p>
          <a:p>
            <a:pPr>
              <a:lnSpc>
                <a:spcPct val="200000"/>
              </a:lnSpc>
            </a:pPr>
            <a:r>
              <a:rPr lang="zh-CN" altLang="en-US" sz="2800" b="1">
                <a:latin typeface="Comic Sans MS" panose="030F0702030302020204" pitchFamily="66" charset="0"/>
              </a:rPr>
              <a:t>        </a:t>
            </a:r>
            <a:r>
              <a:rPr lang="zh-CN" altLang="en-US" sz="2800" b="1" i="1">
                <a:solidFill>
                  <a:srgbClr val="FF0066"/>
                </a:solidFill>
                <a:latin typeface="Comic Sans MS" panose="030F0702030302020204" pitchFamily="66" charset="0"/>
              </a:rPr>
              <a:t>Slow and steady wins the race.</a:t>
            </a:r>
          </a:p>
          <a:p>
            <a:pPr>
              <a:lnSpc>
                <a:spcPct val="200000"/>
              </a:lnSpc>
            </a:pPr>
            <a:endParaRPr lang="zh-CN" altLang="en-US" sz="2400" b="1">
              <a:latin typeface="Comic Sans MS" panose="030F0702030302020204" pitchFamily="66" charset="0"/>
            </a:endParaRPr>
          </a:p>
          <a:p>
            <a:endParaRPr lang="zh-CN" altLang="en-US" sz="320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276600" y="1484313"/>
            <a:ext cx="19431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356100" y="2349500"/>
            <a:ext cx="3097213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565525" y="3213100"/>
            <a:ext cx="395922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763713" y="4941888"/>
            <a:ext cx="5545137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zh-CN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flipH="1">
            <a:off x="682625" y="117475"/>
            <a:ext cx="26654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Comic Sans MS" panose="030F0702030302020204" pitchFamily="66" charset="0"/>
              </a:rPr>
              <a:t> Let's recite.</a:t>
            </a:r>
            <a:endParaRPr lang="zh-CN" altLang="en-US"/>
          </a:p>
        </p:txBody>
      </p:sp>
      <p:pic>
        <p:nvPicPr>
          <p:cNvPr id="26632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 animBg="1" autoUpdateAnimBg="0"/>
      <p:bldP spid="26628" grpId="0" bldLvl="0" animBg="1" autoUpdateAnimBg="0"/>
      <p:bldP spid="26629" grpId="0" bldLvl="0" animBg="1" autoUpdateAnimBg="0"/>
      <p:bldP spid="26630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 flipH="1">
            <a:off x="682625" y="117475"/>
            <a:ext cx="26654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Comic Sans MS" panose="030F0702030302020204" pitchFamily="66" charset="0"/>
              </a:rPr>
              <a:t> Let's recite.</a:t>
            </a:r>
            <a:endParaRPr lang="zh-CN" altLang="en-US"/>
          </a:p>
        </p:txBody>
      </p:sp>
      <p:pic>
        <p:nvPicPr>
          <p:cNvPr id="28675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407988"/>
            <a:ext cx="9290050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>
                <a:latin typeface="Comic Sans MS" panose="030F0702030302020204" pitchFamily="66" charset="0"/>
              </a:rPr>
              <a:t>Janet: Jiamin, are you OK?</a:t>
            </a:r>
          </a:p>
          <a:p>
            <a:pPr>
              <a:lnSpc>
                <a:spcPct val="200000"/>
              </a:lnSpc>
            </a:pPr>
            <a:r>
              <a:rPr lang="zh-CN" altLang="en-US" sz="2800" b="1">
                <a:latin typeface="Comic Sans MS" panose="030F0702030302020204" pitchFamily="66" charset="0"/>
              </a:rPr>
              <a:t>Jiamin: ________________________</a:t>
            </a:r>
            <a:r>
              <a:rPr lang="zh-CN" altLang="en-US" sz="2800" b="1">
                <a:solidFill>
                  <a:srgbClr val="FF0066"/>
                </a:solidFill>
                <a:latin typeface="Comic Sans MS" panose="030F0702030302020204" pitchFamily="66" charset="0"/>
              </a:rPr>
              <a:t>.</a:t>
            </a:r>
            <a:r>
              <a:rPr lang="zh-CN" altLang="en-US" sz="2800" b="1">
                <a:latin typeface="Comic Sans MS" panose="030F0702030302020204" pitchFamily="66" charset="0"/>
              </a:rPr>
              <a:t> I </a:t>
            </a:r>
            <a:r>
              <a:rPr lang="zh-CN" altLang="en-US" sz="2800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800" b="1">
                <a:latin typeface="Comic Sans MS" panose="030F0702030302020204" pitchFamily="66" charset="0"/>
              </a:rPr>
              <a:t>didn't   want to go back to the classroom again. </a:t>
            </a:r>
          </a:p>
          <a:p>
            <a:pPr>
              <a:lnSpc>
                <a:spcPct val="200000"/>
              </a:lnSpc>
            </a:pPr>
            <a:r>
              <a:rPr lang="zh-CN" altLang="en-US" sz="2800" b="1">
                <a:latin typeface="Comic Sans MS" panose="030F0702030302020204" pitchFamily="66" charset="0"/>
              </a:rPr>
              <a:t>Xiaoling: ________________________? You are like  that silly hare. </a:t>
            </a:r>
          </a:p>
          <a:p>
            <a:pPr>
              <a:lnSpc>
                <a:spcPct val="200000"/>
              </a:lnSpc>
            </a:pPr>
            <a:r>
              <a:rPr lang="zh-CN" altLang="en-US" sz="2800" b="1">
                <a:latin typeface="Comic Sans MS" panose="030F0702030302020204" pitchFamily="66" charset="0"/>
              </a:rPr>
              <a:t>Jiamin:  Hare?____________________ ?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547813" y="1487488"/>
            <a:ext cx="5335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I tried to carry all the books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763713" y="3287713"/>
            <a:ext cx="5168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Why are you in such a hurry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987675" y="4943475"/>
            <a:ext cx="3406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What do you mean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07950" y="5949950"/>
            <a:ext cx="9001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Comic Sans MS" panose="030F0702030302020204" pitchFamily="66" charset="0"/>
              </a:rPr>
              <a:t>Xiaoling: You know... ______________________.      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979613" y="5805488"/>
            <a:ext cx="739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     the story about the tortoise and the hare.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ldLvl="0" autoUpdateAnimBg="0"/>
      <p:bldP spid="28678" grpId="0" bldLvl="0" autoUpdateAnimBg="0"/>
      <p:bldP spid="28679" grpId="0" bldLvl="0" autoUpdateAnimBg="0"/>
      <p:bldP spid="28681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6513" y="1125538"/>
            <a:ext cx="8496301" cy="54006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Comic Sans MS" panose="030F0702030302020204" pitchFamily="66" charset="0"/>
              </a:rPr>
              <a:t>Janet: Yes. One day a tortoise and a hare had a race.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Comic Sans MS" panose="030F0702030302020204" pitchFamily="66" charset="0"/>
              </a:rPr>
              <a:t>__________________________________________ .                            _________________________The slow but careful tortoise won the race.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>
              <a:latin typeface="Comic Sans MS" panose="030F0702030302020204" pitchFamily="66" charset="0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 flipH="1">
            <a:off x="682625" y="117475"/>
            <a:ext cx="26654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Comic Sans MS" panose="030F0702030302020204" pitchFamily="66" charset="0"/>
              </a:rPr>
              <a:t> Let's recite.</a:t>
            </a:r>
            <a:endParaRPr lang="zh-CN" altLang="en-US"/>
          </a:p>
        </p:txBody>
      </p:sp>
      <p:pic>
        <p:nvPicPr>
          <p:cNvPr id="30724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68313" y="1773238"/>
            <a:ext cx="765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The hare was sure he would win so he took a rest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6513" y="3573463"/>
            <a:ext cx="9109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Comic Sans MS" panose="030F0702030302020204" pitchFamily="66" charset="0"/>
              </a:rPr>
              <a:t>Jiamin: Ahh. I understand now. ________________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Comic Sans MS" panose="030F0702030302020204" pitchFamily="66" charset="0"/>
              </a:rPr>
              <a:t>__________________________________________.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Comic Sans MS" panose="030F0702030302020204" pitchFamily="66" charset="0"/>
              </a:rPr>
              <a:t>Janet: That's right. Remember, ____________________.</a:t>
            </a:r>
            <a:endParaRPr lang="zh-CN" altLang="en-US" sz="200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003800" y="3644900"/>
            <a:ext cx="421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If I want to do something well, 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55650" y="4292600"/>
            <a:ext cx="5114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I should be careful and patient.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283075" y="4725988"/>
            <a:ext cx="47307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      </a:t>
            </a:r>
            <a:r>
              <a:rPr lang="zh-CN" altLang="en-US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Slow and steady wins the race.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96875" y="2349500"/>
            <a:ext cx="485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He was so proud and careless.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ldLvl="0" autoUpdateAnimBg="0"/>
      <p:bldP spid="30727" grpId="0" bldLvl="0" autoUpdateAnimBg="0"/>
      <p:bldP spid="30728" grpId="0" bldLvl="0" autoUpdateAnimBg="0"/>
      <p:bldP spid="30729" grpId="0" bldLvl="0" autoUpdateAnimBg="0"/>
      <p:bldP spid="30730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331913" y="836613"/>
            <a:ext cx="5832475" cy="98583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 dirty="0">
                <a:latin typeface="Comic Sans MS" panose="030F0702030302020204" pitchFamily="66" charset="0"/>
              </a:rPr>
              <a:t>careless，careful，silly，slow，</a:t>
            </a:r>
          </a:p>
          <a:p>
            <a:r>
              <a:rPr lang="zh-CN" altLang="en-US" sz="2800" b="1" dirty="0">
                <a:latin typeface="Comic Sans MS" panose="030F0702030302020204" pitchFamily="66" charset="0"/>
              </a:rPr>
              <a:t>steady，proud， patient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 flipH="1">
            <a:off x="682625" y="119063"/>
            <a:ext cx="3673475" cy="646112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Comic Sans MS" panose="030F0702030302020204" pitchFamily="66" charset="0"/>
              </a:rPr>
              <a:t>Fill in the blanks.</a:t>
            </a:r>
            <a:endParaRPr lang="zh-CN" altLang="en-US" dirty="0"/>
          </a:p>
        </p:txBody>
      </p:sp>
      <p:pic>
        <p:nvPicPr>
          <p:cNvPr id="32772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7950" y="1773238"/>
            <a:ext cx="9001125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Comic Sans MS" panose="030F0702030302020204" pitchFamily="66" charset="0"/>
              </a:rPr>
              <a:t>1. Why are you in such a hurry? You are like that ___________ hare. 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Comic Sans MS" panose="030F0702030302020204" pitchFamily="66" charset="0"/>
              </a:rPr>
              <a:t>2. The hare was sure he would win so he took a rest. He was so ______ and____.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Comic Sans MS" panose="030F0702030302020204" pitchFamily="66" charset="0"/>
              </a:rPr>
              <a:t>3. The slow but _________ tortoise won the race. 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Comic Sans MS" panose="030F0702030302020204" pitchFamily="66" charset="0"/>
              </a:rPr>
              <a:t>4. If I want to do something well, I should be _________ and _________.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Comic Sans MS" panose="030F0702030302020204" pitchFamily="66" charset="0"/>
              </a:rPr>
              <a:t>5. Remember, </a:t>
            </a:r>
            <a:r>
              <a:rPr lang="zh-CN" altLang="en-US" sz="2800" b="1" i="1" dirty="0">
                <a:latin typeface="Comic Sans MS" panose="030F0702030302020204" pitchFamily="66" charset="0"/>
              </a:rPr>
              <a:t>___________ and ____________ wins the race.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4213" y="2205038"/>
            <a:ext cx="12239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silly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987675" y="3357563"/>
            <a:ext cx="1873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proud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292725" y="3357563"/>
            <a:ext cx="2447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careless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203575" y="3860800"/>
            <a:ext cx="2017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careful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12775" y="4868863"/>
            <a:ext cx="2087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careful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276600" y="4797425"/>
            <a:ext cx="1871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patient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276600" y="5373688"/>
            <a:ext cx="1223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i="1">
                <a:solidFill>
                  <a:srgbClr val="FF0066"/>
                </a:solidFill>
                <a:latin typeface="Comic Sans MS" panose="030F0702030302020204" pitchFamily="66" charset="0"/>
              </a:rPr>
              <a:t>slow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445250" y="5373688"/>
            <a:ext cx="215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i="1">
                <a:solidFill>
                  <a:srgbClr val="FF0066"/>
                </a:solidFill>
                <a:latin typeface="Comic Sans MS" panose="030F0702030302020204" pitchFamily="66" charset="0"/>
              </a:rPr>
              <a:t>steady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ldLvl="0" autoUpdateAnimBg="0"/>
      <p:bldP spid="32775" grpId="0" bldLvl="0" autoUpdateAnimBg="0"/>
      <p:bldP spid="32776" grpId="0" bldLvl="0" autoUpdateAnimBg="0"/>
      <p:bldP spid="32777" grpId="0" bldLvl="0" autoUpdateAnimBg="0"/>
      <p:bldP spid="32778" grpId="0" bldLvl="0" autoUpdateAnimBg="0"/>
      <p:bldP spid="32779" grpId="0" bldLvl="0" autoUpdateAnimBg="0"/>
      <p:bldP spid="32780" grpId="0" bldLvl="0" autoUpdateAnimBg="0"/>
      <p:bldP spid="32781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 flipH="1">
            <a:off x="682625" y="117475"/>
            <a:ext cx="3097213" cy="72072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Comic Sans MS" panose="030F0702030302020204" pitchFamily="66" charset="0"/>
              </a:rPr>
              <a:t> Let's practise.</a:t>
            </a:r>
            <a:endParaRPr lang="zh-CN" altLang="en-US"/>
          </a:p>
        </p:txBody>
      </p:sp>
      <p:pic>
        <p:nvPicPr>
          <p:cNvPr id="34819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-33338" y="908050"/>
            <a:ext cx="96472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Comic Sans MS" panose="030F0702030302020204" pitchFamily="66" charset="0"/>
              </a:rPr>
              <a:t>try to do something=try one's best to do something  </a:t>
            </a:r>
          </a:p>
          <a:p>
            <a:r>
              <a:rPr lang="zh-CN" altLang="en-US" sz="2800" b="1">
                <a:latin typeface="Comic Sans MS" panose="030F0702030302020204" pitchFamily="66" charset="0"/>
              </a:rPr>
              <a:t>尽自己最大能力做某事  ( try-tries-tried)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3860800"/>
            <a:ext cx="22796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4005263"/>
            <a:ext cx="2909887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66725" y="2060575"/>
            <a:ext cx="8699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Mr. Wang ___   ____   ___  the heavy box. 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482850" y="2060575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tried  to  carry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23850" y="3141663"/>
            <a:ext cx="9251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The boys ___ ____  ____ ___ ___ fast. 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195513" y="2997200"/>
            <a:ext cx="505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tried their best  to 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bldLvl="0" autoUpdateAnimBg="0"/>
      <p:bldP spid="34825" grpId="0" bldLvl="0" autoUpdateAnimBg="0"/>
      <p:bldP spid="34826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 flipH="1">
            <a:off x="682625" y="117475"/>
            <a:ext cx="3097213" cy="72072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Comic Sans MS" panose="030F0702030302020204" pitchFamily="66" charset="0"/>
              </a:rPr>
              <a:t> Let's practise.</a:t>
            </a:r>
            <a:endParaRPr lang="zh-CN" altLang="en-US"/>
          </a:p>
        </p:txBody>
      </p:sp>
      <p:pic>
        <p:nvPicPr>
          <p:cNvPr id="36867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9750" y="908050"/>
            <a:ext cx="7631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Comic Sans MS" panose="030F0702030302020204" pitchFamily="66" charset="0"/>
              </a:rPr>
              <a:t>want to do something 想做某事 </a:t>
            </a:r>
            <a:endParaRPr lang="zh-CN" alt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07950" y="3933825"/>
            <a:ext cx="84978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Comic Sans MS" panose="030F0702030302020204" pitchFamily="66" charset="0"/>
              </a:rPr>
              <a:t>I am so hungry,I want to ___  ___ _____.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21"/>
          <a:stretch>
            <a:fillRect/>
          </a:stretch>
        </p:blipFill>
        <p:spPr bwMode="auto">
          <a:xfrm>
            <a:off x="828675" y="1557338"/>
            <a:ext cx="3022600" cy="200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925" y="1484313"/>
            <a:ext cx="3078163" cy="2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80975" y="5157788"/>
            <a:ext cx="8064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Comic Sans MS" panose="030F0702030302020204" pitchFamily="66" charset="0"/>
              </a:rPr>
              <a:t>We _____ ____ _____ to the Disneyland</a:t>
            </a:r>
          </a:p>
          <a:p>
            <a:r>
              <a:rPr lang="zh-CN" altLang="en-US" sz="2800" b="1">
                <a:latin typeface="Comic Sans MS" panose="030F0702030302020204" pitchFamily="66" charset="0"/>
              </a:rPr>
              <a:t>last Sunday, bu</a:t>
            </a:r>
            <a:r>
              <a:rPr lang="zh-CN" altLang="en-US" sz="2800">
                <a:latin typeface="Comic Sans MS" panose="030F0702030302020204" pitchFamily="66" charset="0"/>
              </a:rPr>
              <a:t>t</a:t>
            </a:r>
            <a:r>
              <a:rPr lang="zh-CN" altLang="en-US" sz="2800" b="1">
                <a:latin typeface="Comic Sans MS" panose="030F0702030302020204" pitchFamily="66" charset="0"/>
              </a:rPr>
              <a:t> it was rainy, so we stayed </a:t>
            </a:r>
          </a:p>
          <a:p>
            <a:r>
              <a:rPr lang="zh-CN" altLang="en-US" sz="2800" b="1">
                <a:latin typeface="Comic Sans MS" panose="030F0702030302020204" pitchFamily="66" charset="0"/>
              </a:rPr>
              <a:t>at home.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900113" y="5013325"/>
            <a:ext cx="3527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wanted  to  go</a:t>
            </a:r>
            <a:endParaRPr lang="zh-CN" alt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787900" y="3789363"/>
            <a:ext cx="3529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eat the pizza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bldLvl="0" autoUpdateAnimBg="0"/>
      <p:bldP spid="36873" grpId="0" bldLvl="0" autoUpdateAnimBg="0"/>
      <p:bldP spid="36874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 flipH="1">
            <a:off x="682625" y="117475"/>
            <a:ext cx="3097213" cy="72072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Comic Sans MS" panose="030F0702030302020204" pitchFamily="66" charset="0"/>
              </a:rPr>
              <a:t> Let's practise.</a:t>
            </a:r>
            <a:endParaRPr lang="zh-CN" altLang="en-US"/>
          </a:p>
        </p:txBody>
      </p:sp>
      <p:pic>
        <p:nvPicPr>
          <p:cNvPr id="38915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9750" y="836613"/>
            <a:ext cx="763111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Comic Sans MS" panose="030F0702030302020204" pitchFamily="66" charset="0"/>
              </a:rPr>
              <a:t>in a </a:t>
            </a: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hurry</a:t>
            </a:r>
            <a:r>
              <a:rPr lang="zh-CN" altLang="en-US" sz="2800" b="1">
                <a:latin typeface="Comic Sans MS" panose="030F0702030302020204" pitchFamily="66" charset="0"/>
              </a:rPr>
              <a:t> （名词） </a:t>
            </a:r>
          </a:p>
          <a:p>
            <a:pPr algn="ctr"/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hurry（动词）</a:t>
            </a:r>
            <a:r>
              <a:rPr lang="zh-CN" altLang="en-US" sz="2800" b="1">
                <a:latin typeface="Comic Sans MS" panose="030F0702030302020204" pitchFamily="66" charset="0"/>
              </a:rPr>
              <a:t> to do something 急忙做某事 </a:t>
            </a:r>
            <a:endParaRPr lang="zh-CN" altLang="en-US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3789363"/>
            <a:ext cx="3417887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900113" y="1917700"/>
            <a:ext cx="74882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Comic Sans MS" panose="030F0702030302020204" pitchFamily="66" charset="0"/>
              </a:rPr>
              <a:t>He was afraid of being late, so he ___________________ 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973138" y="2708275"/>
            <a:ext cx="5040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went to work in a hurry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ldLvl="0" autoUpdateAnimBg="0"/>
      <p:bldP spid="38919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07950" y="1485900"/>
            <a:ext cx="7505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latin typeface="Comic Sans MS" panose="030F0702030302020204" pitchFamily="66" charset="0"/>
              </a:rPr>
              <a:t>The hare </a:t>
            </a:r>
            <a:r>
              <a:rPr lang="zh-CN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zh-CN" altLang="zh-CN" sz="2800" b="1">
                <a:latin typeface="Comic Sans MS" panose="030F0702030302020204" pitchFamily="66" charset="0"/>
              </a:rPr>
              <a:t> </a:t>
            </a:r>
            <a:r>
              <a:rPr lang="zh-CN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sure</a:t>
            </a:r>
            <a:r>
              <a:rPr lang="zh-CN" altLang="zh-CN" sz="2800" b="1">
                <a:latin typeface="Comic Sans MS" panose="030F0702030302020204" pitchFamily="66" charset="0"/>
              </a:rPr>
              <a:t> he would win the race.</a:t>
            </a: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 flipH="1">
            <a:off x="682625" y="117475"/>
            <a:ext cx="3097213" cy="72072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Comic Sans MS" panose="030F0702030302020204" pitchFamily="66" charset="0"/>
              </a:rPr>
              <a:t> Let's practise.</a:t>
            </a:r>
            <a:endParaRPr lang="zh-CN" altLang="en-US"/>
          </a:p>
        </p:txBody>
      </p:sp>
      <p:pic>
        <p:nvPicPr>
          <p:cNvPr id="40964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79388" y="4149725"/>
            <a:ext cx="88566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Comic Sans MS" panose="030F0702030302020204" pitchFamily="66" charset="0"/>
              </a:rPr>
              <a:t>Make your own sentences：</a:t>
            </a:r>
          </a:p>
          <a:p>
            <a:endParaRPr lang="zh-CN" altLang="en-US" sz="2800" b="1">
              <a:latin typeface="Comic Sans MS" panose="030F0702030302020204" pitchFamily="66" charset="0"/>
            </a:endParaRPr>
          </a:p>
          <a:p>
            <a:r>
              <a:rPr lang="zh-CN" altLang="en-US" sz="2800" b="1">
                <a:latin typeface="Comic Sans MS" panose="030F0702030302020204" pitchFamily="66" charset="0"/>
              </a:rPr>
              <a:t>I</a:t>
            </a: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 am (not) sure</a:t>
            </a:r>
            <a:r>
              <a:rPr lang="zh-CN" altLang="en-US" sz="2800" b="1">
                <a:latin typeface="Comic Sans MS" panose="030F0702030302020204" pitchFamily="66" charset="0"/>
              </a:rPr>
              <a:t>________________________.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52413" y="2420938"/>
            <a:ext cx="75914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Comic Sans MS" panose="030F0702030302020204" pitchFamily="66" charset="0"/>
              </a:rPr>
              <a:t>I </a:t>
            </a: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am not sure</a:t>
            </a:r>
            <a:r>
              <a:rPr lang="zh-CN" altLang="en-US" sz="2800" b="1">
                <a:latin typeface="Comic Sans MS" panose="030F0702030302020204" pitchFamily="66" charset="0"/>
              </a:rPr>
              <a:t> I will pass the test because</a:t>
            </a:r>
          </a:p>
          <a:p>
            <a:r>
              <a:rPr lang="zh-CN" altLang="en-US" sz="2800" b="1">
                <a:latin typeface="Comic Sans MS" panose="030F0702030302020204" pitchFamily="66" charset="0"/>
              </a:rPr>
              <a:t>it is very difficult.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692275" y="981075"/>
            <a:ext cx="5543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Comic Sans MS" panose="030F0702030302020204" pitchFamily="66" charset="0"/>
              </a:rPr>
              <a:t>What are these stories about?</a:t>
            </a:r>
          </a:p>
        </p:txBody>
      </p:sp>
      <p:grpSp>
        <p:nvGrpSpPr>
          <p:cNvPr id="4099" name="Group 3"/>
          <p:cNvGrpSpPr/>
          <p:nvPr/>
        </p:nvGrpSpPr>
        <p:grpSpPr bwMode="auto">
          <a:xfrm>
            <a:off x="1588" y="0"/>
            <a:ext cx="2914650" cy="693738"/>
            <a:chOff x="0" y="0"/>
            <a:chExt cx="5044" cy="1247"/>
          </a:xfrm>
        </p:grpSpPr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 flipH="1">
              <a:off x="1190" y="113"/>
              <a:ext cx="3855" cy="1134"/>
            </a:xfrm>
            <a:prstGeom prst="flowChartPunchedTape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3200" b="1" dirty="0">
                  <a:latin typeface="Comic Sans MS" panose="030F0702030302020204" pitchFamily="66" charset="0"/>
                </a:rPr>
                <a:t>Free talk.</a:t>
              </a:r>
            </a:p>
          </p:txBody>
        </p:sp>
        <p:pic>
          <p:nvPicPr>
            <p:cNvPr id="4101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247" cy="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02" name="Picture 6" descr="狐狸与乌鸦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0163" y="1774825"/>
            <a:ext cx="2914651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-30163" y="3679825"/>
            <a:ext cx="304006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Comic Sans MS" panose="030F0702030302020204" pitchFamily="66" charset="0"/>
              </a:rPr>
              <a:t>The Fox and the Crow 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888" y="1701800"/>
            <a:ext cx="2989262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229350" y="3729038"/>
            <a:ext cx="27844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latin typeface="Comic Sans MS" panose="030F0702030302020204" pitchFamily="66" charset="0"/>
              </a:rPr>
              <a:t>The Frog in the Well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3450" y="4078288"/>
            <a:ext cx="31337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083300" y="6238875"/>
            <a:ext cx="287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latin typeface="Comic Sans MS" panose="030F0702030302020204" pitchFamily="66" charset="0"/>
              </a:rPr>
              <a:t>The Little Match-Girl</a:t>
            </a: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7825" y="4078288"/>
            <a:ext cx="3022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916238" y="6021388"/>
            <a:ext cx="2757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 dirty="0">
                <a:latin typeface="Comic Sans MS" panose="030F0702030302020204" pitchFamily="66" charset="0"/>
              </a:rPr>
              <a:t> Cao Chong Weights </a:t>
            </a:r>
          </a:p>
          <a:p>
            <a:r>
              <a:rPr lang="zh-CN" altLang="zh-CN" sz="2000" b="1" dirty="0">
                <a:latin typeface="Comic Sans MS" panose="030F0702030302020204" pitchFamily="66" charset="0"/>
              </a:rPr>
              <a:t>the Elephant </a:t>
            </a: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89263" y="1701800"/>
            <a:ext cx="2879725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916238" y="3711575"/>
            <a:ext cx="33655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000" b="1" dirty="0">
                <a:latin typeface="Comic Sans MS" panose="030F0702030302020204" pitchFamily="66" charset="0"/>
              </a:rPr>
              <a:t>The Crow and the Pitcher</a:t>
            </a:r>
          </a:p>
        </p:txBody>
      </p:sp>
      <p:pic>
        <p:nvPicPr>
          <p:cNvPr id="4112" name="Picture 16" descr="刻舟求剑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4079875"/>
            <a:ext cx="28098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50825" y="6238875"/>
            <a:ext cx="225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Comic Sans MS" panose="030F0702030302020204" pitchFamily="66" charset="0"/>
              </a:rPr>
              <a:t>Making His Mark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ldLvl="0" autoUpdateAnimBg="0"/>
      <p:bldP spid="4105" grpId="0" bldLvl="0" autoUpdateAnimBg="0"/>
      <p:bldP spid="4107" grpId="0" bldLvl="0" autoUpdateAnimBg="0"/>
      <p:bldP spid="4109" grpId="0" bldLvl="0" autoUpdateAnimBg="0"/>
      <p:bldP spid="4111" grpId="0" bldLvl="0" autoUpdateAnimBg="0"/>
      <p:bldP spid="4113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80975" y="1055688"/>
            <a:ext cx="2951163" cy="825500"/>
          </a:xfrm>
          <a:prstGeom prst="rect">
            <a:avLst/>
          </a:prstGeom>
          <a:solidFill>
            <a:srgbClr val="FFFF66">
              <a:alpha val="5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r>
              <a:rPr lang="zh-CN" altLang="en-US" sz="2400" b="1">
                <a:latin typeface="Comic Sans MS" panose="030F0702030302020204" pitchFamily="66" charset="0"/>
              </a:rPr>
              <a:t> you want to do something well, </a:t>
            </a: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 flipH="1">
            <a:off x="682625" y="117475"/>
            <a:ext cx="3097213" cy="72072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Comic Sans MS" panose="030F0702030302020204" pitchFamily="66" charset="0"/>
              </a:rPr>
              <a:t> Let's match.</a:t>
            </a:r>
            <a:endParaRPr lang="zh-CN" altLang="en-US"/>
          </a:p>
        </p:txBody>
      </p:sp>
      <p:pic>
        <p:nvPicPr>
          <p:cNvPr id="43012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0975" y="2184400"/>
            <a:ext cx="3024188" cy="825500"/>
          </a:xfrm>
          <a:prstGeom prst="rect">
            <a:avLst/>
          </a:prstGeom>
          <a:solidFill>
            <a:srgbClr val="FFFF66">
              <a:alpha val="5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r>
              <a:rPr lang="zh-CN" altLang="en-US" sz="2400" b="1">
                <a:latin typeface="Comic Sans MS" panose="030F0702030302020204" pitchFamily="66" charset="0"/>
              </a:rPr>
              <a:t> you want to speak good English,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927475" y="3295650"/>
            <a:ext cx="5181600" cy="468313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99CCFF"/>
            </a:solidFill>
            <a:miter lim="800000"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2400" b="1">
                <a:latin typeface="Comic Sans MS" panose="030F0702030302020204" pitchFamily="66" charset="0"/>
              </a:rPr>
              <a:t>you should be careful and patient.</a:t>
            </a:r>
            <a:endParaRPr lang="zh-CN" altLang="en-US" sz="280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924300" y="2208213"/>
            <a:ext cx="5113338" cy="468312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99CCFF"/>
            </a:solidFill>
            <a:miter lim="800000"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2400" b="1">
                <a:latin typeface="Comic Sans MS" panose="030F0702030302020204" pitchFamily="66" charset="0"/>
              </a:rPr>
              <a:t>you shoud listen and speak more. </a:t>
            </a:r>
            <a:endParaRPr lang="zh-CN" altLang="en-US" sz="2800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80975" y="3311525"/>
            <a:ext cx="3022600" cy="825500"/>
          </a:xfrm>
          <a:prstGeom prst="rect">
            <a:avLst/>
          </a:prstGeom>
          <a:solidFill>
            <a:srgbClr val="FFFF66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r>
              <a:rPr lang="zh-CN" altLang="en-US" sz="2400" b="1">
                <a:latin typeface="Comic Sans MS" panose="030F0702030302020204" pitchFamily="66" charset="0"/>
              </a:rPr>
              <a:t> you want to be healthy,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927475" y="1271588"/>
            <a:ext cx="4367213" cy="468312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99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400" b="1">
                <a:latin typeface="Comic Sans MS" panose="030F0702030302020204" pitchFamily="66" charset="0"/>
              </a:rPr>
              <a:t>you shoud keep a good diet.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927475" y="4367213"/>
            <a:ext cx="4978400" cy="468312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99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400" b="1">
                <a:latin typeface="Comic Sans MS" panose="030F0702030302020204" pitchFamily="66" charset="0"/>
              </a:rPr>
              <a:t>you should try to run very fast.</a:t>
            </a:r>
            <a:endParaRPr lang="zh-CN" altLang="en-US" sz="2800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80975" y="4438650"/>
            <a:ext cx="3022600" cy="825500"/>
          </a:xfrm>
          <a:prstGeom prst="rect">
            <a:avLst/>
          </a:prstGeom>
          <a:solidFill>
            <a:srgbClr val="FFFF66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r>
              <a:rPr lang="zh-CN" altLang="en-US" sz="2400" b="1">
                <a:latin typeface="Comic Sans MS" panose="030F0702030302020204" pitchFamily="66" charset="0"/>
              </a:rPr>
              <a:t> you want to win the race,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3060700" y="1487488"/>
            <a:ext cx="863600" cy="1944687"/>
          </a:xfrm>
          <a:prstGeom prst="line">
            <a:avLst/>
          </a:prstGeom>
          <a:noFill/>
          <a:ln w="38100" cap="flat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V="1">
            <a:off x="3133725" y="2352675"/>
            <a:ext cx="790575" cy="431800"/>
          </a:xfrm>
          <a:prstGeom prst="line">
            <a:avLst/>
          </a:prstGeom>
          <a:noFill/>
          <a:ln w="38100" cap="flat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3203575" y="1631950"/>
            <a:ext cx="720725" cy="1944688"/>
          </a:xfrm>
          <a:prstGeom prst="line">
            <a:avLst/>
          </a:prstGeom>
          <a:noFill/>
          <a:ln w="38100" cap="flat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V="1">
            <a:off x="3133725" y="4729163"/>
            <a:ext cx="863600" cy="287337"/>
          </a:xfrm>
          <a:prstGeom prst="line">
            <a:avLst/>
          </a:prstGeom>
          <a:noFill/>
          <a:ln w="38100" cap="flat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180975" y="5518150"/>
            <a:ext cx="87852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Comic Sans MS" panose="030F0702030302020204" pitchFamily="66" charset="0"/>
              </a:rPr>
              <a:t>Make your own sentences:</a:t>
            </a:r>
          </a:p>
          <a:p>
            <a:r>
              <a:rPr lang="zh-CN" altLang="en-US" sz="2800" b="1">
                <a:latin typeface="Comic Sans MS" panose="030F0702030302020204" pitchFamily="66" charset="0"/>
              </a:rPr>
              <a:t>If you want to ______, you should 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 animBg="1"/>
      <p:bldP spid="43021" grpId="0" animBg="1"/>
      <p:bldP spid="43022" grpId="0" animBg="1"/>
      <p:bldP spid="43023" grpId="0" animBg="1"/>
      <p:bldP spid="43024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 flipH="1">
            <a:off x="682625" y="117475"/>
            <a:ext cx="26654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Comic Sans MS" panose="030F0702030302020204" pitchFamily="66" charset="0"/>
              </a:rPr>
              <a:t> Homework</a:t>
            </a:r>
            <a:endParaRPr lang="zh-CN" altLang="en-US" dirty="0"/>
          </a:p>
        </p:txBody>
      </p:sp>
      <p:pic>
        <p:nvPicPr>
          <p:cNvPr id="45059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68312" y="2132856"/>
            <a:ext cx="85677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Comic Sans MS" panose="030F0702030302020204" pitchFamily="66" charset="0"/>
              </a:rPr>
              <a:t>听读背Unit 1课文</a:t>
            </a:r>
          </a:p>
          <a:p>
            <a:r>
              <a:rPr lang="zh-CN" altLang="en-US" sz="3200" b="1" dirty="0">
                <a:latin typeface="Comic Sans MS" panose="030F0702030302020204" pitchFamily="66" charset="0"/>
              </a:rPr>
              <a:t>抄写《活动手册》P78-P79单词</a:t>
            </a:r>
            <a:r>
              <a:rPr lang="zh-CN" altLang="en-US" sz="3200" b="1" dirty="0" smtClean="0">
                <a:latin typeface="Comic Sans MS" panose="030F0702030302020204" pitchFamily="66" charset="0"/>
              </a:rPr>
              <a:t>表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 flipH="1">
            <a:off x="682625" y="117475"/>
            <a:ext cx="24495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Comic Sans MS" panose="030F0702030302020204" pitchFamily="66" charset="0"/>
              </a:rPr>
              <a:t> Free talk.</a:t>
            </a:r>
            <a:endParaRPr lang="zh-CN" altLang="en-US" dirty="0"/>
          </a:p>
        </p:txBody>
      </p:sp>
      <p:pic>
        <p:nvPicPr>
          <p:cNvPr id="6147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 descr="龟兔赛跑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347913"/>
            <a:ext cx="2951163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2347913"/>
            <a:ext cx="30956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051844" y="5605463"/>
            <a:ext cx="52562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Comic Sans MS" panose="030F0702030302020204" pitchFamily="66" charset="0"/>
              </a:rPr>
              <a:t>The T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or</a:t>
            </a:r>
            <a:r>
              <a:rPr lang="zh-CN" altLang="en-US" sz="2800" b="1" dirty="0">
                <a:latin typeface="Comic Sans MS" panose="030F0702030302020204" pitchFamily="66" charset="0"/>
              </a:rPr>
              <a:t>t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oi</a:t>
            </a:r>
            <a:r>
              <a:rPr lang="zh-CN" altLang="en-US" sz="2800" b="1" dirty="0">
                <a:latin typeface="Comic Sans MS" panose="030F0702030302020204" pitchFamily="66" charset="0"/>
              </a:rPr>
              <a:t>se and the H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are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2347913"/>
            <a:ext cx="28797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044575" y="1484313"/>
            <a:ext cx="57610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Comic Sans MS" panose="030F0702030302020204" pitchFamily="66" charset="0"/>
              </a:rPr>
              <a:t>What's this story about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ldLvl="0" autoUpdateAnimBg="0"/>
      <p:bldP spid="6152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龟兔赛跑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2849563"/>
            <a:ext cx="2951162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60700" y="2847975"/>
            <a:ext cx="3095625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79613" y="5591175"/>
            <a:ext cx="52562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Comic Sans MS" panose="030F0702030302020204" pitchFamily="66" charset="0"/>
              </a:rPr>
              <a:t>The T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or</a:t>
            </a:r>
            <a:r>
              <a:rPr lang="zh-CN" altLang="en-US" sz="2800" b="1" dirty="0">
                <a:latin typeface="Comic Sans MS" panose="030F0702030302020204" pitchFamily="66" charset="0"/>
              </a:rPr>
              <a:t>t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oi</a:t>
            </a:r>
            <a:r>
              <a:rPr lang="zh-CN" altLang="en-US" sz="2800" b="1" dirty="0">
                <a:latin typeface="Comic Sans MS" panose="030F0702030302020204" pitchFamily="66" charset="0"/>
              </a:rPr>
              <a:t>se and the H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9350" y="2849563"/>
            <a:ext cx="287972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 flipH="1">
            <a:off x="682625" y="117475"/>
            <a:ext cx="24495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Comic Sans MS" panose="030F0702030302020204" pitchFamily="66" charset="0"/>
              </a:rPr>
              <a:t> Let's learn.</a:t>
            </a:r>
            <a:endParaRPr lang="zh-CN" altLang="en-US" dirty="0"/>
          </a:p>
        </p:txBody>
      </p:sp>
      <p:pic>
        <p:nvPicPr>
          <p:cNvPr id="10247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96875" y="1485900"/>
            <a:ext cx="84296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latin typeface="Comic Sans MS" panose="030F0702030302020204" pitchFamily="66" charset="0"/>
              </a:rPr>
              <a:t>Slow and st</a:t>
            </a:r>
            <a:r>
              <a:rPr lang="zh-CN" altLang="en-US" sz="4000" b="1" dirty="0">
                <a:solidFill>
                  <a:srgbClr val="FF0066"/>
                </a:solidFill>
                <a:latin typeface="Comic Sans MS" panose="030F0702030302020204" pitchFamily="66" charset="0"/>
              </a:rPr>
              <a:t>ea</a:t>
            </a:r>
            <a:r>
              <a:rPr lang="zh-CN" altLang="en-US" sz="4000" b="1" dirty="0">
                <a:latin typeface="Comic Sans MS" panose="030F0702030302020204" pitchFamily="66" charset="0"/>
              </a:rPr>
              <a:t>dy wins the race.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492500" y="260350"/>
            <a:ext cx="5184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Don't ...</a:t>
            </a:r>
          </a:p>
          <a:p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We should  ... / Be... 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flipH="1">
            <a:off x="682625" y="117475"/>
            <a:ext cx="24495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Comic Sans MS" panose="030F0702030302020204" pitchFamily="66" charset="0"/>
              </a:rPr>
              <a:t> Let's talk.</a:t>
            </a:r>
            <a:endParaRPr lang="zh-CN" altLang="en-US" dirty="0"/>
          </a:p>
        </p:txBody>
      </p:sp>
      <p:pic>
        <p:nvPicPr>
          <p:cNvPr id="12292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龟兔赛跑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3" y="3136900"/>
            <a:ext cx="2951162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60700" y="3135313"/>
            <a:ext cx="3095625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979613" y="5878513"/>
            <a:ext cx="52562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  <a:t>The Tortoise and the Hare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9350" y="3136900"/>
            <a:ext cx="2879725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692275" y="1268413"/>
            <a:ext cx="81661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Comic Sans MS" panose="030F0702030302020204" pitchFamily="66" charset="0"/>
              </a:rPr>
              <a:t>Don't be pr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ou</a:t>
            </a:r>
            <a:r>
              <a:rPr lang="zh-CN" altLang="en-US" sz="2800" b="1" dirty="0">
                <a:latin typeface="Comic Sans MS" panose="030F0702030302020204" pitchFamily="66" charset="0"/>
              </a:rPr>
              <a:t>d.</a:t>
            </a:r>
          </a:p>
          <a:p>
            <a:r>
              <a:rPr lang="zh-CN" altLang="en-US" sz="2800" b="1" dirty="0">
                <a:latin typeface="Comic Sans MS" panose="030F0702030302020204" pitchFamily="66" charset="0"/>
              </a:rPr>
              <a:t>Be p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zh-CN" altLang="en-US" sz="2800" b="1" dirty="0">
                <a:latin typeface="Comic Sans MS" panose="030F0702030302020204" pitchFamily="66" charset="0"/>
              </a:rPr>
              <a:t>t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ie</a:t>
            </a:r>
            <a:r>
              <a:rPr lang="zh-CN" altLang="en-US" sz="2800" b="1" dirty="0">
                <a:latin typeface="Comic Sans MS" panose="030F0702030302020204" pitchFamily="66" charset="0"/>
              </a:rPr>
              <a:t>nt.  </a:t>
            </a:r>
          </a:p>
          <a:p>
            <a:r>
              <a:rPr lang="zh-CN" altLang="en-US" sz="2800" b="1" dirty="0">
                <a:latin typeface="Comic Sans MS" panose="030F0702030302020204" pitchFamily="66" charset="0"/>
              </a:rPr>
              <a:t>Be c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zh-CN" altLang="en-US" sz="2800" b="1" dirty="0">
                <a:latin typeface="Comic Sans MS" panose="030F0702030302020204" pitchFamily="66" charset="0"/>
              </a:rPr>
              <a:t>f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zh-CN" altLang="en-US" sz="2800" b="1" dirty="0">
                <a:latin typeface="Comic Sans MS" panose="030F0702030302020204" pitchFamily="66" charset="0"/>
              </a:rPr>
              <a:t>l.</a:t>
            </a:r>
          </a:p>
          <a:p>
            <a:r>
              <a:rPr lang="zh-CN" altLang="en-US" sz="2800" b="1" dirty="0">
                <a:latin typeface="Comic Sans MS" panose="030F0702030302020204" pitchFamily="66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utoUpdateAnimBg="0"/>
      <p:bldP spid="12297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 noChangeAspect="1"/>
          </p:cNvGrpSpPr>
          <p:nvPr/>
        </p:nvGrpSpPr>
        <p:grpSpPr bwMode="auto">
          <a:xfrm>
            <a:off x="755650" y="2781300"/>
            <a:ext cx="7489825" cy="3695700"/>
            <a:chOff x="0" y="0"/>
            <a:chExt cx="14234" cy="7926"/>
          </a:xfrm>
        </p:grpSpPr>
        <p:pic>
          <p:nvPicPr>
            <p:cNvPr id="14339" name="Picture 3" descr="QQ截图2015020517064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"/>
              <a:ext cx="8505" cy="7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40" name="Picture 4" descr="QQ截图20150205170719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23"/>
            <a:stretch>
              <a:fillRect/>
            </a:stretch>
          </p:blipFill>
          <p:spPr bwMode="auto">
            <a:xfrm>
              <a:off x="8504" y="0"/>
              <a:ext cx="5730" cy="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 flipH="1">
            <a:off x="611188" y="117475"/>
            <a:ext cx="2520950" cy="72072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Comic Sans MS" panose="030F0702030302020204" pitchFamily="66" charset="0"/>
              </a:rPr>
              <a:t> Let's talk.</a:t>
            </a:r>
            <a:endParaRPr lang="zh-CN" altLang="en-US"/>
          </a:p>
        </p:txBody>
      </p:sp>
      <p:pic>
        <p:nvPicPr>
          <p:cNvPr id="14342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1600" y="44450"/>
            <a:ext cx="7842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12775" y="909638"/>
            <a:ext cx="7777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Comic Sans MS" panose="030F0702030302020204" pitchFamily="66" charset="0"/>
              </a:rPr>
              <a:t>Look, what's Jiamin doing?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84213" y="1773238"/>
            <a:ext cx="7232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Jiamin is carrying the books.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ldLvl="0" autoUpdateAnimBg="0"/>
      <p:bldP spid="14344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 flipH="1">
            <a:off x="682625" y="117475"/>
            <a:ext cx="3889375" cy="72072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Comic Sans MS" panose="030F0702030302020204" pitchFamily="66" charset="0"/>
              </a:rPr>
              <a:t> Listen and answer.</a:t>
            </a:r>
            <a:endParaRPr lang="zh-CN" altLang="en-US"/>
          </a:p>
        </p:txBody>
      </p:sp>
      <p:pic>
        <p:nvPicPr>
          <p:cNvPr id="16387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88" name="Group 4"/>
          <p:cNvGrpSpPr>
            <a:grpSpLocks noChangeAspect="1"/>
          </p:cNvGrpSpPr>
          <p:nvPr/>
        </p:nvGrpSpPr>
        <p:grpSpPr bwMode="auto">
          <a:xfrm>
            <a:off x="250825" y="2276475"/>
            <a:ext cx="8607425" cy="4287838"/>
            <a:chOff x="0" y="0"/>
            <a:chExt cx="14234" cy="7926"/>
          </a:xfrm>
        </p:grpSpPr>
        <p:pic>
          <p:nvPicPr>
            <p:cNvPr id="16389" name="Picture 5" descr="QQ截图2015020517064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"/>
              <a:ext cx="8505" cy="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6" descr="QQ截图2015020517071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23"/>
            <a:stretch>
              <a:fillRect/>
            </a:stretch>
          </p:blipFill>
          <p:spPr bwMode="auto">
            <a:xfrm>
              <a:off x="8504" y="0"/>
              <a:ext cx="5730" cy="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79388" y="1125538"/>
            <a:ext cx="9001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Comic Sans MS" panose="030F0702030302020204" pitchFamily="66" charset="0"/>
              </a:rPr>
              <a:t>Some books are on the floor, what happened?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 flipH="1">
            <a:off x="755650" y="117475"/>
            <a:ext cx="4392613" cy="647700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Comic Sans MS" panose="030F0702030302020204" pitchFamily="66" charset="0"/>
              </a:rPr>
              <a:t> Let's read and judge.</a:t>
            </a:r>
            <a:endParaRPr lang="zh-CN" altLang="en-US" dirty="0"/>
          </a:p>
        </p:txBody>
      </p:sp>
      <p:pic>
        <p:nvPicPr>
          <p:cNvPr id="18435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1196975"/>
            <a:ext cx="9145588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Comic Sans MS" panose="030F0702030302020204" pitchFamily="66" charset="0"/>
              </a:rPr>
              <a:t>1.(     ) Jiaming tried to carry all the books beacuse he thought the books were not heavy.</a:t>
            </a:r>
          </a:p>
          <a:p>
            <a:pPr>
              <a:lnSpc>
                <a:spcPct val="150000"/>
              </a:lnSpc>
            </a:pPr>
            <a:endParaRPr lang="zh-CN" altLang="en-US" sz="20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Comic Sans MS" panose="030F0702030302020204" pitchFamily="66" charset="0"/>
              </a:rPr>
              <a:t>2.(      ) Xiaoling thinks Jiamin is like the silly tortoise. </a:t>
            </a:r>
          </a:p>
          <a:p>
            <a:pPr>
              <a:lnSpc>
                <a:spcPct val="150000"/>
              </a:lnSpc>
            </a:pPr>
            <a:endParaRPr lang="zh-CN" altLang="en-US" sz="20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Comic Sans MS" panose="030F0702030302020204" pitchFamily="66" charset="0"/>
              </a:rPr>
              <a:t>3.(      ) In the story</a:t>
            </a:r>
            <a:r>
              <a:rPr lang="zh-CN" altLang="en-US" sz="2400" b="1" i="1" dirty="0">
                <a:latin typeface="Comic Sans MS" panose="030F0702030302020204" pitchFamily="66" charset="0"/>
              </a:rPr>
              <a:t> The tortoise and the Hare</a:t>
            </a:r>
            <a:r>
              <a:rPr lang="zh-CN" altLang="en-US" sz="2400" b="1" dirty="0">
                <a:latin typeface="Comic Sans MS" panose="030F0702030302020204" pitchFamily="66" charset="0"/>
              </a:rPr>
              <a:t>, the slow but careful tortoise won the race.</a:t>
            </a:r>
          </a:p>
          <a:p>
            <a:pPr>
              <a:lnSpc>
                <a:spcPct val="150000"/>
              </a:lnSpc>
            </a:pPr>
            <a:endParaRPr lang="zh-CN" altLang="en-US" sz="20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Comic Sans MS" panose="030F0702030302020204" pitchFamily="66" charset="0"/>
              </a:rPr>
              <a:t>4.(      ) Finally, Jiamin knows that he should be quick  and careful if he wants to do something well.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4213" y="1268413"/>
            <a:ext cx="431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66"/>
                </a:solidFill>
              </a:rPr>
              <a:t>F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4213" y="2852738"/>
            <a:ext cx="431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66"/>
                </a:solidFill>
              </a:rPr>
              <a:t>F</a:t>
            </a:r>
            <a:endParaRPr lang="zh-CN" alt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55650" y="5373688"/>
            <a:ext cx="4333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66"/>
                </a:solidFill>
              </a:rPr>
              <a:t>F</a:t>
            </a:r>
            <a:endParaRPr lang="zh-CN" alt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4213" y="3933825"/>
            <a:ext cx="431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66"/>
                </a:solidFill>
              </a:rPr>
              <a:t>T</a:t>
            </a:r>
            <a:endParaRPr lang="zh-CN" alt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0" y="1989138"/>
            <a:ext cx="7308850" cy="45878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400" b="1">
                <a:latin typeface="Comic Sans MS" panose="030F0702030302020204" pitchFamily="66" charset="0"/>
              </a:rPr>
              <a:t>didn't want to go back to the classroom again.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165975" y="2924175"/>
            <a:ext cx="1223963" cy="460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2400" b="1">
                <a:latin typeface="Comic Sans MS" panose="030F0702030302020204" pitchFamily="66" charset="0"/>
              </a:rPr>
              <a:t>hare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453313" y="5445125"/>
            <a:ext cx="1223962" cy="4603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2400" b="1">
                <a:latin typeface="Comic Sans MS" panose="030F0702030302020204" pitchFamily="66" charset="0"/>
              </a:rPr>
              <a:t>patient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ldLvl="0" autoUpdateAnimBg="0"/>
      <p:bldP spid="18438" grpId="0" bldLvl="0" autoUpdateAnimBg="0"/>
      <p:bldP spid="18439" grpId="0" bldLvl="0" autoUpdateAnimBg="0"/>
      <p:bldP spid="18440" grpId="0" bldLvl="0" autoUpdateAnimBg="0"/>
      <p:bldP spid="18441" grpId="0" bldLvl="0" animBg="1" autoUpdateAnimBg="0"/>
      <p:bldP spid="18442" grpId="0" bldLvl="0" animBg="1" autoUpdateAnimBg="0"/>
      <p:bldP spid="18443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 flipH="1">
            <a:off x="682625" y="117475"/>
            <a:ext cx="24495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Comic Sans MS" panose="030F0702030302020204" pitchFamily="66" charset="0"/>
              </a:rPr>
              <a:t> Let's read.</a:t>
            </a:r>
            <a:endParaRPr lang="zh-CN" altLang="en-US"/>
          </a:p>
        </p:txBody>
      </p:sp>
      <p:pic>
        <p:nvPicPr>
          <p:cNvPr id="20483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484" name="Group 4"/>
          <p:cNvGrpSpPr>
            <a:grpSpLocks noChangeAspect="1"/>
          </p:cNvGrpSpPr>
          <p:nvPr/>
        </p:nvGrpSpPr>
        <p:grpSpPr bwMode="auto">
          <a:xfrm>
            <a:off x="755650" y="2924175"/>
            <a:ext cx="7383463" cy="3978275"/>
            <a:chOff x="0" y="0"/>
            <a:chExt cx="14234" cy="7926"/>
          </a:xfrm>
        </p:grpSpPr>
        <p:pic>
          <p:nvPicPr>
            <p:cNvPr id="20485" name="Picture 5" descr="QQ截图2015020517064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"/>
              <a:ext cx="8505" cy="7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486" name="Picture 6" descr="QQ截图2015020517071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23"/>
            <a:stretch>
              <a:fillRect/>
            </a:stretch>
          </p:blipFill>
          <p:spPr bwMode="auto">
            <a:xfrm>
              <a:off x="8504" y="0"/>
              <a:ext cx="5730" cy="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23850" y="1052513"/>
            <a:ext cx="787241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Comic Sans MS" panose="030F0702030302020204" pitchFamily="66" charset="0"/>
              </a:rPr>
              <a:t> Follow the tape.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Comic Sans MS" panose="030F0702030302020204" pitchFamily="66" charset="0"/>
              </a:rPr>
              <a:t> Read in groups/together.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Comic Sans MS" panose="030F0702030302020204" pitchFamily="66" charset="0"/>
              </a:rPr>
              <a:t> Read in roles.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MS PGothic"/>
        <a:ea typeface="宋体"/>
        <a:cs typeface=""/>
      </a:majorFont>
      <a:minorFont>
        <a:latin typeface="MS PGothic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70000"/>
          </a:srgbClr>
        </a:solidFill>
        <a:ln>
          <a:noFill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70000"/>
          </a:srgbClr>
        </a:solidFill>
        <a:ln>
          <a:noFill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Microsoft Office PowerPoint</Application>
  <PresentationFormat>全屏显示(4:3)</PresentationFormat>
  <Paragraphs>142</Paragraphs>
  <Slides>21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MS PGothic</vt:lpstr>
      <vt:lpstr>华文中宋</vt:lpstr>
      <vt:lpstr>宋体</vt:lpstr>
      <vt:lpstr>微软雅黑</vt:lpstr>
      <vt:lpstr>Arial</vt:lpstr>
      <vt:lpstr>Comic Sans MS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2014-11-22T03:39:00Z</dcterms:created>
  <dcterms:modified xsi:type="dcterms:W3CDTF">2023-01-16T19:02:43Z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E16EEDF3D36544A5886C3B5BC958244E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