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27"/>
  </p:notesMasterIdLst>
  <p:sldIdLst>
    <p:sldId id="256" r:id="rId2"/>
    <p:sldId id="705" r:id="rId3"/>
    <p:sldId id="706" r:id="rId4"/>
    <p:sldId id="707" r:id="rId5"/>
    <p:sldId id="708" r:id="rId6"/>
    <p:sldId id="709" r:id="rId7"/>
    <p:sldId id="710" r:id="rId8"/>
    <p:sldId id="711" r:id="rId9"/>
    <p:sldId id="712" r:id="rId10"/>
    <p:sldId id="713" r:id="rId11"/>
    <p:sldId id="714" r:id="rId12"/>
    <p:sldId id="715" r:id="rId13"/>
    <p:sldId id="716" r:id="rId14"/>
    <p:sldId id="717" r:id="rId15"/>
    <p:sldId id="718" r:id="rId16"/>
    <p:sldId id="719" r:id="rId17"/>
    <p:sldId id="720" r:id="rId18"/>
    <p:sldId id="721" r:id="rId19"/>
    <p:sldId id="722" r:id="rId20"/>
    <p:sldId id="724" r:id="rId21"/>
    <p:sldId id="723" r:id="rId22"/>
    <p:sldId id="726" r:id="rId23"/>
    <p:sldId id="725" r:id="rId24"/>
    <p:sldId id="727" r:id="rId25"/>
    <p:sldId id="258" r:id="rId2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AB4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660"/>
  </p:normalViewPr>
  <p:slideViewPr>
    <p:cSldViewPr snapToGrid="0">
      <p:cViewPr varScale="1">
        <p:scale>
          <a:sx n="97" d="100"/>
          <a:sy n="97" d="100"/>
        </p:scale>
        <p:origin x="97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384D4971-EEA0-43C2-9182-D43410F72C2D}" type="datetimeFigureOut">
              <a:rPr lang="zh-CN" altLang="en-US" smtClean="0"/>
              <a:t>2023-01-14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fld id="{25B71A38-9659-451C-8E9C-CF9B88C5C04E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思源黑体 CN Bold" panose="020B0800000000000000" pitchFamily="34" charset="-122"/>
        <a:ea typeface="思源黑体 CN Bold" panose="020B0800000000000000" pitchFamily="3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1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19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20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21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22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24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5B71A38-9659-451C-8E9C-CF9B88C5C04E}" type="slidenum">
              <a:rPr lang="zh-CN" altLang="en-US" smtClean="0"/>
              <a:t>25</a:t>
            </a:fld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3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4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6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7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8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FC6B7E2-0617-4AC1-993F-2E58B2FF18A7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t>9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 flipH="1">
            <a:off x="-1" y="0"/>
            <a:ext cx="4614153" cy="99391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0" name="矩形 9"/>
          <p:cNvSpPr/>
          <p:nvPr userDrawn="1"/>
        </p:nvSpPr>
        <p:spPr>
          <a:xfrm flipH="1">
            <a:off x="10038521" y="6624536"/>
            <a:ext cx="2153479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Light" panose="020B0300000000000000" pitchFamily="34" charset="-122"/>
              <a:ea typeface="思源黑体 CN Bold" panose="020B0800000000000000" pitchFamily="34" charset="-122"/>
              <a:sym typeface="+mn-lt"/>
            </a:endParaRP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0" hasCustomPrompt="1"/>
          </p:nvPr>
        </p:nvSpPr>
        <p:spPr>
          <a:xfrm>
            <a:off x="339152" y="264622"/>
            <a:ext cx="2762250" cy="4984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2AB48A"/>
                </a:solidFill>
                <a:latin typeface="思源黑体 CN Bold" panose="020B0800000000000000" pitchFamily="34" charset="-122"/>
                <a:ea typeface="思源黑体 CN Bold" panose="020B0800000000000000" pitchFamily="34" charset="-122"/>
              </a:defRPr>
            </a:lvl1pPr>
          </a:lstStyle>
          <a:p>
            <a:pPr lvl="0"/>
            <a:r>
              <a:rPr lang="en-US" altLang="zh-CN" dirty="0"/>
              <a:t>01   </a:t>
            </a:r>
            <a:r>
              <a:rPr lang="zh-CN" altLang="en-US" dirty="0"/>
              <a:t>输入标题</a:t>
            </a:r>
          </a:p>
        </p:txBody>
      </p:sp>
      <p:sp>
        <p:nvSpPr>
          <p:cNvPr id="13" name="矩形: 圆角 12"/>
          <p:cNvSpPr/>
          <p:nvPr userDrawn="1"/>
        </p:nvSpPr>
        <p:spPr>
          <a:xfrm>
            <a:off x="647700" y="1270000"/>
            <a:ext cx="10896600" cy="4940300"/>
          </a:xfrm>
          <a:prstGeom prst="roundRect">
            <a:avLst>
              <a:gd name="adj" fmla="val 6851"/>
            </a:avLst>
          </a:prstGeom>
          <a:noFill/>
          <a:ln>
            <a:solidFill>
              <a:srgbClr val="2AB48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思源黑体 CN Bold" panose="020B0800000000000000" pitchFamily="34" charset="-122"/>
              <a:ea typeface="思源黑体 CN Bold" panose="020B08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语文园地（七）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三年级上册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不动笔墨不读书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00" y="2463800"/>
            <a:ext cx="2667000" cy="3581400"/>
          </a:xfrm>
          <a:prstGeom prst="rect">
            <a:avLst/>
          </a:prstGeom>
        </p:spPr>
      </p:pic>
      <p:sp>
        <p:nvSpPr>
          <p:cNvPr id="5" name="TextBox 34"/>
          <p:cNvSpPr txBox="1"/>
          <p:nvPr/>
        </p:nvSpPr>
        <p:spPr>
          <a:xfrm>
            <a:off x="1409699" y="1976308"/>
            <a:ext cx="6240145" cy="33098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4400" baseline="12000" noProof="1"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做卡片。</a:t>
            </a:r>
            <a:r>
              <a:rPr lang="zh-CN" altLang="en-US" sz="40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为了便于积累和记忆可以把名言警句、精彩片段、佳词妙句等写在卡片上，以便随身携带，随时翻阅、随时背诵。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善于摘抄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00" y="2463800"/>
            <a:ext cx="2667000" cy="3581400"/>
          </a:xfrm>
          <a:prstGeom prst="rect">
            <a:avLst/>
          </a:prstGeom>
        </p:spPr>
      </p:pic>
      <p:sp>
        <p:nvSpPr>
          <p:cNvPr id="6" name="TextBox 34"/>
          <p:cNvSpPr txBox="1"/>
          <p:nvPr/>
        </p:nvSpPr>
        <p:spPr>
          <a:xfrm>
            <a:off x="947600" y="1731172"/>
            <a:ext cx="7599500" cy="401071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8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一是</a:t>
            </a:r>
            <a:r>
              <a:rPr lang="zh-CN" altLang="en-US" sz="2800" baseline="12000" noProof="1">
                <a:solidFill>
                  <a:srgbClr val="FF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摘抄型</a:t>
            </a:r>
            <a:r>
              <a:rPr lang="zh-CN" altLang="en-US" sz="28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笔记。把读书时发现的好词语、句子、片段摘录下来。</a:t>
            </a:r>
          </a:p>
          <a:p>
            <a:pPr>
              <a:lnSpc>
                <a:spcPct val="200000"/>
              </a:lnSpc>
            </a:pPr>
            <a:r>
              <a:rPr lang="zh-CN" altLang="en-US" sz="28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二是</a:t>
            </a:r>
            <a:r>
              <a:rPr lang="zh-CN" altLang="en-US" sz="2800" baseline="12000" noProof="1">
                <a:solidFill>
                  <a:srgbClr val="FF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提纲型</a:t>
            </a:r>
            <a:r>
              <a:rPr lang="zh-CN" altLang="en-US" sz="28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笔记。将原来较长较深奥的书或文章用提纲的形式摘录下来。</a:t>
            </a:r>
          </a:p>
          <a:p>
            <a:pPr>
              <a:lnSpc>
                <a:spcPct val="200000"/>
              </a:lnSpc>
            </a:pPr>
            <a:r>
              <a:rPr lang="zh-CN" altLang="en-US" sz="28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三是</a:t>
            </a:r>
            <a:r>
              <a:rPr lang="zh-CN" altLang="en-US" sz="2800" baseline="12000" noProof="1">
                <a:solidFill>
                  <a:srgbClr val="FF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感想型</a:t>
            </a:r>
            <a:r>
              <a:rPr lang="zh-CN" altLang="en-US" sz="28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笔记。也就是读后感，把读书时的心得体会写成文章保存下来。</a:t>
            </a:r>
          </a:p>
          <a:p>
            <a:pPr>
              <a:lnSpc>
                <a:spcPct val="200000"/>
              </a:lnSpc>
            </a:pPr>
            <a:r>
              <a:rPr lang="zh-CN" altLang="en-US" sz="28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四是</a:t>
            </a:r>
            <a:r>
              <a:rPr lang="zh-CN" altLang="en-US" sz="2800" baseline="12000" noProof="1">
                <a:solidFill>
                  <a:srgbClr val="FF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评价型</a:t>
            </a:r>
            <a:r>
              <a:rPr lang="zh-CN" altLang="en-US" sz="28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笔记。可以品评用词造句的精妙，写出自己的理解、感想和体会，可以谈谈对同一个问题的不同见解或由此引发的联想，还可以指评原文的纰漏等。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需注意的问题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00" y="2463800"/>
            <a:ext cx="2667000" cy="3581400"/>
          </a:xfrm>
          <a:prstGeom prst="rect">
            <a:avLst/>
          </a:prstGeom>
        </p:spPr>
      </p:pic>
      <p:sp>
        <p:nvSpPr>
          <p:cNvPr id="5" name="TextBox 34"/>
          <p:cNvSpPr txBox="1"/>
          <p:nvPr/>
        </p:nvSpPr>
        <p:spPr>
          <a:xfrm>
            <a:off x="975995" y="1765628"/>
            <a:ext cx="7550785" cy="227850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aseline="12000" noProof="1"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1.</a:t>
            </a:r>
            <a:r>
              <a:rPr lang="zh-CN" altLang="en-US" sz="3600" baseline="12000" noProof="1"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摘抄内容分门别类。</a:t>
            </a:r>
            <a:r>
              <a:rPr lang="zh-CN" altLang="en-US" sz="36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如：语文方面的知识、优美的词句、精彩地描写、生动地对话、好的开头和结尾、精辟地议论、写作常识以及文章的结构提纲等；记历史、地理以及其他学科方面的知识或趣闻；记名人名言、警句、名人故事或英雄人物的事迹及豪言壮语等</a:t>
            </a:r>
            <a:r>
              <a:rPr lang="zh-CN" altLang="en-US" sz="3600" baseline="12000" noProof="1"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7" name="TextBox 34"/>
          <p:cNvSpPr txBox="1"/>
          <p:nvPr/>
        </p:nvSpPr>
        <p:spPr>
          <a:xfrm>
            <a:off x="975994" y="4183903"/>
            <a:ext cx="7550785" cy="94891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600" baseline="12000" noProof="1"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2.</a:t>
            </a:r>
            <a:r>
              <a:rPr lang="zh-CN" altLang="en-US" sz="3600" baseline="12000" noProof="1"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边摘抄边背诵。</a:t>
            </a:r>
            <a:r>
              <a:rPr lang="zh-CN" altLang="en-US" sz="36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尽可能多的记下那些应该记住且能记住的好东西，使语言的积累更厚实。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摘抄</a:t>
            </a:r>
          </a:p>
        </p:txBody>
      </p:sp>
      <p:grpSp>
        <p:nvGrpSpPr>
          <p:cNvPr id="48" name="组合 1"/>
          <p:cNvGrpSpPr/>
          <p:nvPr/>
        </p:nvGrpSpPr>
        <p:grpSpPr>
          <a:xfrm>
            <a:off x="1499235" y="2343519"/>
            <a:ext cx="3072765" cy="2948282"/>
            <a:chOff x="2096" y="3164"/>
            <a:chExt cx="7035" cy="6750"/>
          </a:xfrm>
        </p:grpSpPr>
        <p:sp>
          <p:nvSpPr>
            <p:cNvPr id="49" name="Freeform 5"/>
            <p:cNvSpPr/>
            <p:nvPr/>
          </p:nvSpPr>
          <p:spPr bwMode="auto">
            <a:xfrm>
              <a:off x="7530" y="7626"/>
              <a:ext cx="1129" cy="835"/>
            </a:xfrm>
            <a:custGeom>
              <a:avLst/>
              <a:gdLst>
                <a:gd name="T0" fmla="*/ 283 w 344"/>
                <a:gd name="T1" fmla="*/ 254 h 254"/>
                <a:gd name="T2" fmla="*/ 255 w 344"/>
                <a:gd name="T3" fmla="*/ 246 h 254"/>
                <a:gd name="T4" fmla="*/ 33 w 344"/>
                <a:gd name="T5" fmla="*/ 106 h 254"/>
                <a:gd name="T6" fmla="*/ 16 w 344"/>
                <a:gd name="T7" fmla="*/ 32 h 254"/>
                <a:gd name="T8" fmla="*/ 89 w 344"/>
                <a:gd name="T9" fmla="*/ 16 h 254"/>
                <a:gd name="T10" fmla="*/ 312 w 344"/>
                <a:gd name="T11" fmla="*/ 156 h 254"/>
                <a:gd name="T12" fmla="*/ 328 w 344"/>
                <a:gd name="T13" fmla="*/ 229 h 254"/>
                <a:gd name="T14" fmla="*/ 283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283" y="254"/>
                  </a:moveTo>
                  <a:cubicBezTo>
                    <a:pt x="274" y="254"/>
                    <a:pt x="264" y="251"/>
                    <a:pt x="255" y="246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8" y="90"/>
                    <a:pt x="0" y="57"/>
                    <a:pt x="16" y="32"/>
                  </a:cubicBezTo>
                  <a:cubicBezTo>
                    <a:pt x="31" y="8"/>
                    <a:pt x="64" y="0"/>
                    <a:pt x="89" y="16"/>
                  </a:cubicBezTo>
                  <a:cubicBezTo>
                    <a:pt x="312" y="156"/>
                    <a:pt x="312" y="156"/>
                    <a:pt x="312" y="156"/>
                  </a:cubicBezTo>
                  <a:cubicBezTo>
                    <a:pt x="337" y="171"/>
                    <a:pt x="344" y="204"/>
                    <a:pt x="328" y="229"/>
                  </a:cubicBezTo>
                  <a:cubicBezTo>
                    <a:pt x="318" y="245"/>
                    <a:pt x="301" y="254"/>
                    <a:pt x="283" y="25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0" name="Freeform 6"/>
            <p:cNvSpPr/>
            <p:nvPr/>
          </p:nvSpPr>
          <p:spPr bwMode="auto">
            <a:xfrm>
              <a:off x="7903" y="5856"/>
              <a:ext cx="1229" cy="539"/>
            </a:xfrm>
            <a:custGeom>
              <a:avLst/>
              <a:gdLst>
                <a:gd name="T0" fmla="*/ 58 w 374"/>
                <a:gd name="T1" fmla="*/ 164 h 164"/>
                <a:gd name="T2" fmla="*/ 6 w 374"/>
                <a:gd name="T3" fmla="*/ 121 h 164"/>
                <a:gd name="T4" fmla="*/ 48 w 374"/>
                <a:gd name="T5" fmla="*/ 58 h 164"/>
                <a:gd name="T6" fmla="*/ 305 w 374"/>
                <a:gd name="T7" fmla="*/ 6 h 164"/>
                <a:gd name="T8" fmla="*/ 368 w 374"/>
                <a:gd name="T9" fmla="*/ 48 h 164"/>
                <a:gd name="T10" fmla="*/ 326 w 374"/>
                <a:gd name="T11" fmla="*/ 110 h 164"/>
                <a:gd name="T12" fmla="*/ 69 w 374"/>
                <a:gd name="T13" fmla="*/ 163 h 164"/>
                <a:gd name="T14" fmla="*/ 58 w 374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4">
                  <a:moveTo>
                    <a:pt x="58" y="164"/>
                  </a:moveTo>
                  <a:cubicBezTo>
                    <a:pt x="33" y="164"/>
                    <a:pt x="11" y="146"/>
                    <a:pt x="6" y="121"/>
                  </a:cubicBezTo>
                  <a:cubicBezTo>
                    <a:pt x="0" y="92"/>
                    <a:pt x="19" y="64"/>
                    <a:pt x="48" y="58"/>
                  </a:cubicBezTo>
                  <a:cubicBezTo>
                    <a:pt x="305" y="6"/>
                    <a:pt x="305" y="6"/>
                    <a:pt x="305" y="6"/>
                  </a:cubicBezTo>
                  <a:cubicBezTo>
                    <a:pt x="334" y="0"/>
                    <a:pt x="362" y="19"/>
                    <a:pt x="368" y="48"/>
                  </a:cubicBezTo>
                  <a:cubicBezTo>
                    <a:pt x="374" y="76"/>
                    <a:pt x="355" y="104"/>
                    <a:pt x="326" y="110"/>
                  </a:cubicBezTo>
                  <a:cubicBezTo>
                    <a:pt x="69" y="163"/>
                    <a:pt x="69" y="163"/>
                    <a:pt x="69" y="163"/>
                  </a:cubicBezTo>
                  <a:cubicBezTo>
                    <a:pt x="65" y="163"/>
                    <a:pt x="62" y="164"/>
                    <a:pt x="58" y="16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1" name="Freeform 7"/>
            <p:cNvSpPr/>
            <p:nvPr/>
          </p:nvSpPr>
          <p:spPr bwMode="auto">
            <a:xfrm>
              <a:off x="7038" y="3796"/>
              <a:ext cx="873" cy="1090"/>
            </a:xfrm>
            <a:custGeom>
              <a:avLst/>
              <a:gdLst>
                <a:gd name="T0" fmla="*/ 60 w 266"/>
                <a:gd name="T1" fmla="*/ 332 h 332"/>
                <a:gd name="T2" fmla="*/ 31 w 266"/>
                <a:gd name="T3" fmla="*/ 324 h 332"/>
                <a:gd name="T4" fmla="*/ 16 w 266"/>
                <a:gd name="T5" fmla="*/ 250 h 332"/>
                <a:gd name="T6" fmla="*/ 161 w 266"/>
                <a:gd name="T7" fmla="*/ 31 h 332"/>
                <a:gd name="T8" fmla="*/ 235 w 266"/>
                <a:gd name="T9" fmla="*/ 16 h 332"/>
                <a:gd name="T10" fmla="*/ 250 w 266"/>
                <a:gd name="T11" fmla="*/ 90 h 332"/>
                <a:gd name="T12" fmla="*/ 105 w 266"/>
                <a:gd name="T13" fmla="*/ 309 h 332"/>
                <a:gd name="T14" fmla="*/ 60 w 266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2">
                  <a:moveTo>
                    <a:pt x="60" y="332"/>
                  </a:moveTo>
                  <a:cubicBezTo>
                    <a:pt x="50" y="332"/>
                    <a:pt x="40" y="330"/>
                    <a:pt x="31" y="324"/>
                  </a:cubicBezTo>
                  <a:cubicBezTo>
                    <a:pt x="6" y="307"/>
                    <a:pt x="0" y="274"/>
                    <a:pt x="16" y="250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8" y="6"/>
                    <a:pt x="211" y="0"/>
                    <a:pt x="235" y="16"/>
                  </a:cubicBezTo>
                  <a:cubicBezTo>
                    <a:pt x="260" y="32"/>
                    <a:pt x="266" y="65"/>
                    <a:pt x="250" y="90"/>
                  </a:cubicBezTo>
                  <a:cubicBezTo>
                    <a:pt x="105" y="309"/>
                    <a:pt x="105" y="309"/>
                    <a:pt x="105" y="309"/>
                  </a:cubicBezTo>
                  <a:cubicBezTo>
                    <a:pt x="94" y="324"/>
                    <a:pt x="77" y="332"/>
                    <a:pt x="60" y="33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2" name="Freeform 8"/>
            <p:cNvSpPr/>
            <p:nvPr/>
          </p:nvSpPr>
          <p:spPr bwMode="auto">
            <a:xfrm>
              <a:off x="5475" y="3164"/>
              <a:ext cx="356" cy="1216"/>
            </a:xfrm>
            <a:custGeom>
              <a:avLst/>
              <a:gdLst>
                <a:gd name="T0" fmla="*/ 56 w 109"/>
                <a:gd name="T1" fmla="*/ 370 h 370"/>
                <a:gd name="T2" fmla="*/ 2 w 109"/>
                <a:gd name="T3" fmla="*/ 317 h 370"/>
                <a:gd name="T4" fmla="*/ 0 w 109"/>
                <a:gd name="T5" fmla="*/ 54 h 370"/>
                <a:gd name="T6" fmla="*/ 53 w 109"/>
                <a:gd name="T7" fmla="*/ 0 h 370"/>
                <a:gd name="T8" fmla="*/ 106 w 109"/>
                <a:gd name="T9" fmla="*/ 53 h 370"/>
                <a:gd name="T10" fmla="*/ 109 w 109"/>
                <a:gd name="T11" fmla="*/ 316 h 370"/>
                <a:gd name="T12" fmla="*/ 56 w 109"/>
                <a:gd name="T13" fmla="*/ 370 h 370"/>
                <a:gd name="T14" fmla="*/ 56 w 109"/>
                <a:gd name="T15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370">
                  <a:moveTo>
                    <a:pt x="56" y="370"/>
                  </a:moveTo>
                  <a:cubicBezTo>
                    <a:pt x="26" y="370"/>
                    <a:pt x="3" y="346"/>
                    <a:pt x="2" y="31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5"/>
                    <a:pt x="23" y="1"/>
                    <a:pt x="53" y="0"/>
                  </a:cubicBezTo>
                  <a:cubicBezTo>
                    <a:pt x="82" y="0"/>
                    <a:pt x="106" y="24"/>
                    <a:pt x="106" y="53"/>
                  </a:cubicBezTo>
                  <a:cubicBezTo>
                    <a:pt x="109" y="316"/>
                    <a:pt x="109" y="316"/>
                    <a:pt x="109" y="316"/>
                  </a:cubicBezTo>
                  <a:cubicBezTo>
                    <a:pt x="109" y="345"/>
                    <a:pt x="86" y="369"/>
                    <a:pt x="56" y="370"/>
                  </a:cubicBezTo>
                  <a:cubicBezTo>
                    <a:pt x="56" y="370"/>
                    <a:pt x="56" y="370"/>
                    <a:pt x="56" y="37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3" name="Freeform 9"/>
            <p:cNvSpPr/>
            <p:nvPr/>
          </p:nvSpPr>
          <p:spPr bwMode="auto">
            <a:xfrm>
              <a:off x="2569" y="7620"/>
              <a:ext cx="1129" cy="833"/>
            </a:xfrm>
            <a:custGeom>
              <a:avLst/>
              <a:gdLst>
                <a:gd name="T0" fmla="*/ 61 w 344"/>
                <a:gd name="T1" fmla="*/ 254 h 254"/>
                <a:gd name="T2" fmla="*/ 16 w 344"/>
                <a:gd name="T3" fmla="*/ 229 h 254"/>
                <a:gd name="T4" fmla="*/ 32 w 344"/>
                <a:gd name="T5" fmla="*/ 156 h 254"/>
                <a:gd name="T6" fmla="*/ 255 w 344"/>
                <a:gd name="T7" fmla="*/ 16 h 254"/>
                <a:gd name="T8" fmla="*/ 328 w 344"/>
                <a:gd name="T9" fmla="*/ 33 h 254"/>
                <a:gd name="T10" fmla="*/ 311 w 344"/>
                <a:gd name="T11" fmla="*/ 106 h 254"/>
                <a:gd name="T12" fmla="*/ 89 w 344"/>
                <a:gd name="T13" fmla="*/ 246 h 254"/>
                <a:gd name="T14" fmla="*/ 61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61" y="254"/>
                  </a:moveTo>
                  <a:cubicBezTo>
                    <a:pt x="43" y="254"/>
                    <a:pt x="26" y="245"/>
                    <a:pt x="16" y="229"/>
                  </a:cubicBezTo>
                  <a:cubicBezTo>
                    <a:pt x="0" y="204"/>
                    <a:pt x="7" y="172"/>
                    <a:pt x="32" y="156"/>
                  </a:cubicBezTo>
                  <a:cubicBezTo>
                    <a:pt x="255" y="16"/>
                    <a:pt x="255" y="16"/>
                    <a:pt x="255" y="16"/>
                  </a:cubicBezTo>
                  <a:cubicBezTo>
                    <a:pt x="280" y="0"/>
                    <a:pt x="312" y="8"/>
                    <a:pt x="328" y="33"/>
                  </a:cubicBezTo>
                  <a:cubicBezTo>
                    <a:pt x="344" y="58"/>
                    <a:pt x="336" y="90"/>
                    <a:pt x="311" y="106"/>
                  </a:cubicBezTo>
                  <a:cubicBezTo>
                    <a:pt x="89" y="246"/>
                    <a:pt x="89" y="246"/>
                    <a:pt x="89" y="246"/>
                  </a:cubicBezTo>
                  <a:cubicBezTo>
                    <a:pt x="80" y="252"/>
                    <a:pt x="70" y="254"/>
                    <a:pt x="61" y="25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4" name="Freeform 10"/>
            <p:cNvSpPr/>
            <p:nvPr/>
          </p:nvSpPr>
          <p:spPr bwMode="auto">
            <a:xfrm>
              <a:off x="2096" y="5854"/>
              <a:ext cx="1229" cy="535"/>
            </a:xfrm>
            <a:custGeom>
              <a:avLst/>
              <a:gdLst>
                <a:gd name="T0" fmla="*/ 316 w 374"/>
                <a:gd name="T1" fmla="*/ 163 h 163"/>
                <a:gd name="T2" fmla="*/ 305 w 374"/>
                <a:gd name="T3" fmla="*/ 162 h 163"/>
                <a:gd name="T4" fmla="*/ 48 w 374"/>
                <a:gd name="T5" fmla="*/ 110 h 163"/>
                <a:gd name="T6" fmla="*/ 6 w 374"/>
                <a:gd name="T7" fmla="*/ 47 h 163"/>
                <a:gd name="T8" fmla="*/ 69 w 374"/>
                <a:gd name="T9" fmla="*/ 5 h 163"/>
                <a:gd name="T10" fmla="*/ 326 w 374"/>
                <a:gd name="T11" fmla="*/ 58 h 163"/>
                <a:gd name="T12" fmla="*/ 368 w 374"/>
                <a:gd name="T13" fmla="*/ 120 h 163"/>
                <a:gd name="T14" fmla="*/ 316 w 374"/>
                <a:gd name="T1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3">
                  <a:moveTo>
                    <a:pt x="316" y="163"/>
                  </a:moveTo>
                  <a:cubicBezTo>
                    <a:pt x="312" y="163"/>
                    <a:pt x="309" y="163"/>
                    <a:pt x="305" y="162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19" y="104"/>
                    <a:pt x="0" y="76"/>
                    <a:pt x="6" y="47"/>
                  </a:cubicBezTo>
                  <a:cubicBezTo>
                    <a:pt x="12" y="18"/>
                    <a:pt x="40" y="0"/>
                    <a:pt x="69" y="5"/>
                  </a:cubicBezTo>
                  <a:cubicBezTo>
                    <a:pt x="326" y="58"/>
                    <a:pt x="326" y="58"/>
                    <a:pt x="326" y="58"/>
                  </a:cubicBezTo>
                  <a:cubicBezTo>
                    <a:pt x="355" y="63"/>
                    <a:pt x="374" y="92"/>
                    <a:pt x="368" y="120"/>
                  </a:cubicBezTo>
                  <a:cubicBezTo>
                    <a:pt x="363" y="146"/>
                    <a:pt x="341" y="163"/>
                    <a:pt x="316" y="16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5" name="Freeform 11"/>
            <p:cNvSpPr/>
            <p:nvPr/>
          </p:nvSpPr>
          <p:spPr bwMode="auto">
            <a:xfrm>
              <a:off x="3317" y="3788"/>
              <a:ext cx="875" cy="1093"/>
            </a:xfrm>
            <a:custGeom>
              <a:avLst/>
              <a:gdLst>
                <a:gd name="T0" fmla="*/ 206 w 266"/>
                <a:gd name="T1" fmla="*/ 333 h 333"/>
                <a:gd name="T2" fmla="*/ 161 w 266"/>
                <a:gd name="T3" fmla="*/ 309 h 333"/>
                <a:gd name="T4" fmla="*/ 16 w 266"/>
                <a:gd name="T5" fmla="*/ 90 h 333"/>
                <a:gd name="T6" fmla="*/ 31 w 266"/>
                <a:gd name="T7" fmla="*/ 16 h 333"/>
                <a:gd name="T8" fmla="*/ 105 w 266"/>
                <a:gd name="T9" fmla="*/ 31 h 333"/>
                <a:gd name="T10" fmla="*/ 250 w 266"/>
                <a:gd name="T11" fmla="*/ 250 h 333"/>
                <a:gd name="T12" fmla="*/ 235 w 266"/>
                <a:gd name="T13" fmla="*/ 324 h 333"/>
                <a:gd name="T14" fmla="*/ 206 w 266"/>
                <a:gd name="T1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3">
                  <a:moveTo>
                    <a:pt x="206" y="333"/>
                  </a:moveTo>
                  <a:cubicBezTo>
                    <a:pt x="189" y="333"/>
                    <a:pt x="172" y="324"/>
                    <a:pt x="161" y="30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0" y="66"/>
                    <a:pt x="6" y="33"/>
                    <a:pt x="31" y="16"/>
                  </a:cubicBezTo>
                  <a:cubicBezTo>
                    <a:pt x="55" y="0"/>
                    <a:pt x="88" y="7"/>
                    <a:pt x="105" y="31"/>
                  </a:cubicBezTo>
                  <a:cubicBezTo>
                    <a:pt x="250" y="250"/>
                    <a:pt x="250" y="250"/>
                    <a:pt x="250" y="250"/>
                  </a:cubicBezTo>
                  <a:cubicBezTo>
                    <a:pt x="266" y="275"/>
                    <a:pt x="260" y="308"/>
                    <a:pt x="235" y="324"/>
                  </a:cubicBezTo>
                  <a:cubicBezTo>
                    <a:pt x="226" y="330"/>
                    <a:pt x="216" y="333"/>
                    <a:pt x="206" y="33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56" name="Group 12"/>
            <p:cNvGrpSpPr/>
            <p:nvPr/>
          </p:nvGrpSpPr>
          <p:grpSpPr>
            <a:xfrm>
              <a:off x="3653" y="4708"/>
              <a:ext cx="3958" cy="5206"/>
              <a:chOff x="2066468" y="2628718"/>
              <a:chExt cx="2744485" cy="3609651"/>
            </a:xfrm>
          </p:grpSpPr>
          <p:sp>
            <p:nvSpPr>
              <p:cNvPr id="65" name="Freeform 13"/>
              <p:cNvSpPr/>
              <p:nvPr/>
            </p:nvSpPr>
            <p:spPr bwMode="auto">
              <a:xfrm>
                <a:off x="2925100" y="5888120"/>
                <a:ext cx="1059894" cy="350249"/>
              </a:xfrm>
              <a:custGeom>
                <a:avLst/>
                <a:gdLst>
                  <a:gd name="T0" fmla="*/ 466 w 466"/>
                  <a:gd name="T1" fmla="*/ 0 h 154"/>
                  <a:gd name="T2" fmla="*/ 233 w 466"/>
                  <a:gd name="T3" fmla="*/ 154 h 154"/>
                  <a:gd name="T4" fmla="*/ 0 w 466"/>
                  <a:gd name="T5" fmla="*/ 0 h 154"/>
                  <a:gd name="T6" fmla="*/ 466 w 466"/>
                  <a:gd name="T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6" h="154">
                    <a:moveTo>
                      <a:pt x="466" y="0"/>
                    </a:moveTo>
                    <a:cubicBezTo>
                      <a:pt x="466" y="85"/>
                      <a:pt x="362" y="154"/>
                      <a:pt x="233" y="154"/>
                    </a:cubicBezTo>
                    <a:cubicBezTo>
                      <a:pt x="104" y="154"/>
                      <a:pt x="0" y="85"/>
                      <a:pt x="0" y="0"/>
                    </a:cubicBezTo>
                    <a:cubicBezTo>
                      <a:pt x="230" y="0"/>
                      <a:pt x="227" y="0"/>
                      <a:pt x="466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48" tIns="41874" rIns="83748" bIns="41874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65" b="0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66" name="Freeform 14"/>
              <p:cNvSpPr>
                <a:spLocks noEditPoints="1"/>
              </p:cNvSpPr>
              <p:nvPr/>
            </p:nvSpPr>
            <p:spPr bwMode="auto">
              <a:xfrm>
                <a:off x="2066468" y="2628718"/>
                <a:ext cx="2744485" cy="3354806"/>
              </a:xfrm>
              <a:custGeom>
                <a:avLst/>
                <a:gdLst>
                  <a:gd name="T0" fmla="*/ 603 w 1206"/>
                  <a:gd name="T1" fmla="*/ 0 h 1474"/>
                  <a:gd name="T2" fmla="*/ 0 w 1206"/>
                  <a:gd name="T3" fmla="*/ 603 h 1474"/>
                  <a:gd name="T4" fmla="*/ 95 w 1206"/>
                  <a:gd name="T5" fmla="*/ 928 h 1474"/>
                  <a:gd name="T6" fmla="*/ 308 w 1206"/>
                  <a:gd name="T7" fmla="*/ 1129 h 1474"/>
                  <a:gd name="T8" fmla="*/ 308 w 1206"/>
                  <a:gd name="T9" fmla="*/ 1329 h 1474"/>
                  <a:gd name="T10" fmla="*/ 453 w 1206"/>
                  <a:gd name="T11" fmla="*/ 1474 h 1474"/>
                  <a:gd name="T12" fmla="*/ 769 w 1206"/>
                  <a:gd name="T13" fmla="*/ 1474 h 1474"/>
                  <a:gd name="T14" fmla="*/ 914 w 1206"/>
                  <a:gd name="T15" fmla="*/ 1329 h 1474"/>
                  <a:gd name="T16" fmla="*/ 914 w 1206"/>
                  <a:gd name="T17" fmla="*/ 1120 h 1474"/>
                  <a:gd name="T18" fmla="*/ 1206 w 1206"/>
                  <a:gd name="T19" fmla="*/ 603 h 1474"/>
                  <a:gd name="T20" fmla="*/ 603 w 1206"/>
                  <a:gd name="T21" fmla="*/ 0 h 1474"/>
                  <a:gd name="T22" fmla="*/ 827 w 1206"/>
                  <a:gd name="T23" fmla="*/ 1032 h 1474"/>
                  <a:gd name="T24" fmla="*/ 795 w 1206"/>
                  <a:gd name="T25" fmla="*/ 1085 h 1474"/>
                  <a:gd name="T26" fmla="*/ 795 w 1206"/>
                  <a:gd name="T27" fmla="*/ 1133 h 1474"/>
                  <a:gd name="T28" fmla="*/ 427 w 1206"/>
                  <a:gd name="T29" fmla="*/ 1133 h 1474"/>
                  <a:gd name="T30" fmla="*/ 427 w 1206"/>
                  <a:gd name="T31" fmla="*/ 1093 h 1474"/>
                  <a:gd name="T32" fmla="*/ 394 w 1206"/>
                  <a:gd name="T33" fmla="*/ 1039 h 1474"/>
                  <a:gd name="T34" fmla="*/ 119 w 1206"/>
                  <a:gd name="T35" fmla="*/ 603 h 1474"/>
                  <a:gd name="T36" fmla="*/ 603 w 1206"/>
                  <a:gd name="T37" fmla="*/ 119 h 1474"/>
                  <a:gd name="T38" fmla="*/ 1087 w 1206"/>
                  <a:gd name="T39" fmla="*/ 603 h 1474"/>
                  <a:gd name="T40" fmla="*/ 827 w 1206"/>
                  <a:gd name="T41" fmla="*/ 1032 h 1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06" h="1474">
                    <a:moveTo>
                      <a:pt x="603" y="0"/>
                    </a:moveTo>
                    <a:cubicBezTo>
                      <a:pt x="271" y="0"/>
                      <a:pt x="0" y="271"/>
                      <a:pt x="0" y="603"/>
                    </a:cubicBezTo>
                    <a:cubicBezTo>
                      <a:pt x="0" y="719"/>
                      <a:pt x="33" y="831"/>
                      <a:pt x="95" y="928"/>
                    </a:cubicBezTo>
                    <a:cubicBezTo>
                      <a:pt x="149" y="1012"/>
                      <a:pt x="222" y="1081"/>
                      <a:pt x="308" y="1129"/>
                    </a:cubicBezTo>
                    <a:cubicBezTo>
                      <a:pt x="308" y="1329"/>
                      <a:pt x="308" y="1329"/>
                      <a:pt x="308" y="1329"/>
                    </a:cubicBezTo>
                    <a:cubicBezTo>
                      <a:pt x="308" y="1409"/>
                      <a:pt x="373" y="1474"/>
                      <a:pt x="453" y="1474"/>
                    </a:cubicBezTo>
                    <a:cubicBezTo>
                      <a:pt x="769" y="1474"/>
                      <a:pt x="769" y="1474"/>
                      <a:pt x="769" y="1474"/>
                    </a:cubicBezTo>
                    <a:cubicBezTo>
                      <a:pt x="849" y="1474"/>
                      <a:pt x="914" y="1409"/>
                      <a:pt x="914" y="1329"/>
                    </a:cubicBezTo>
                    <a:cubicBezTo>
                      <a:pt x="914" y="1120"/>
                      <a:pt x="914" y="1120"/>
                      <a:pt x="914" y="1120"/>
                    </a:cubicBezTo>
                    <a:cubicBezTo>
                      <a:pt x="1095" y="1011"/>
                      <a:pt x="1206" y="816"/>
                      <a:pt x="1206" y="603"/>
                    </a:cubicBezTo>
                    <a:cubicBezTo>
                      <a:pt x="1206" y="271"/>
                      <a:pt x="936" y="0"/>
                      <a:pt x="603" y="0"/>
                    </a:cubicBezTo>
                    <a:close/>
                    <a:moveTo>
                      <a:pt x="827" y="1032"/>
                    </a:moveTo>
                    <a:cubicBezTo>
                      <a:pt x="807" y="1042"/>
                      <a:pt x="795" y="1063"/>
                      <a:pt x="795" y="1085"/>
                    </a:cubicBezTo>
                    <a:cubicBezTo>
                      <a:pt x="795" y="1133"/>
                      <a:pt x="795" y="1133"/>
                      <a:pt x="795" y="1133"/>
                    </a:cubicBezTo>
                    <a:cubicBezTo>
                      <a:pt x="427" y="1133"/>
                      <a:pt x="427" y="1133"/>
                      <a:pt x="427" y="1133"/>
                    </a:cubicBezTo>
                    <a:cubicBezTo>
                      <a:pt x="427" y="1093"/>
                      <a:pt x="427" y="1093"/>
                      <a:pt x="427" y="1093"/>
                    </a:cubicBezTo>
                    <a:cubicBezTo>
                      <a:pt x="427" y="1070"/>
                      <a:pt x="414" y="1049"/>
                      <a:pt x="394" y="1039"/>
                    </a:cubicBezTo>
                    <a:cubicBezTo>
                      <a:pt x="227" y="959"/>
                      <a:pt x="119" y="788"/>
                      <a:pt x="119" y="603"/>
                    </a:cubicBezTo>
                    <a:cubicBezTo>
                      <a:pt x="119" y="336"/>
                      <a:pt x="336" y="119"/>
                      <a:pt x="603" y="119"/>
                    </a:cubicBezTo>
                    <a:cubicBezTo>
                      <a:pt x="870" y="119"/>
                      <a:pt x="1087" y="336"/>
                      <a:pt x="1087" y="603"/>
                    </a:cubicBezTo>
                    <a:cubicBezTo>
                      <a:pt x="1087" y="784"/>
                      <a:pt x="987" y="948"/>
                      <a:pt x="827" y="1032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48" tIns="41874" rIns="83748" bIns="41874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65" b="0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57" name="Oval 14"/>
            <p:cNvSpPr>
              <a:spLocks noChangeArrowheads="1"/>
            </p:cNvSpPr>
            <p:nvPr/>
          </p:nvSpPr>
          <p:spPr bwMode="auto">
            <a:xfrm>
              <a:off x="4424" y="5430"/>
              <a:ext cx="2532" cy="25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8" name="Oval 15"/>
            <p:cNvSpPr>
              <a:spLocks noChangeArrowheads="1"/>
            </p:cNvSpPr>
            <p:nvPr/>
          </p:nvSpPr>
          <p:spPr bwMode="auto">
            <a:xfrm>
              <a:off x="4674" y="5683"/>
              <a:ext cx="2028" cy="20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59" name="Oval 16"/>
            <p:cNvSpPr>
              <a:spLocks noChangeArrowheads="1"/>
            </p:cNvSpPr>
            <p:nvPr/>
          </p:nvSpPr>
          <p:spPr bwMode="auto">
            <a:xfrm>
              <a:off x="4891" y="5900"/>
              <a:ext cx="1595" cy="159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0" name="Oval 17"/>
            <p:cNvSpPr>
              <a:spLocks noChangeArrowheads="1"/>
            </p:cNvSpPr>
            <p:nvPr/>
          </p:nvSpPr>
          <p:spPr bwMode="auto">
            <a:xfrm>
              <a:off x="5127" y="6133"/>
              <a:ext cx="1123" cy="11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1" name="Oval 18"/>
            <p:cNvSpPr>
              <a:spLocks noChangeArrowheads="1"/>
            </p:cNvSpPr>
            <p:nvPr/>
          </p:nvSpPr>
          <p:spPr bwMode="auto">
            <a:xfrm>
              <a:off x="5336" y="6342"/>
              <a:ext cx="703" cy="70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2" name="Oval 19"/>
            <p:cNvSpPr>
              <a:spLocks noChangeArrowheads="1"/>
            </p:cNvSpPr>
            <p:nvPr/>
          </p:nvSpPr>
          <p:spPr bwMode="auto">
            <a:xfrm>
              <a:off x="5556" y="6567"/>
              <a:ext cx="262" cy="2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3" name="Freeform 20"/>
            <p:cNvSpPr/>
            <p:nvPr/>
          </p:nvSpPr>
          <p:spPr bwMode="auto">
            <a:xfrm>
              <a:off x="5632" y="5255"/>
              <a:ext cx="1493" cy="1497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  <a:gd name="T20" fmla="*/ 543 w 792"/>
                <a:gd name="T21" fmla="*/ 28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  <a:lnTo>
                    <a:pt x="543" y="28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64" name="Freeform 21"/>
            <p:cNvSpPr/>
            <p:nvPr/>
          </p:nvSpPr>
          <p:spPr bwMode="auto">
            <a:xfrm>
              <a:off x="5688" y="5217"/>
              <a:ext cx="1493" cy="1497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67" name="Content Placeholder 2"/>
          <p:cNvSpPr txBox="1"/>
          <p:nvPr/>
        </p:nvSpPr>
        <p:spPr>
          <a:xfrm>
            <a:off x="5288104" y="2293480"/>
            <a:ext cx="5729545" cy="2816477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lstStyle/>
          <a:p>
            <a:pPr fontAlgn="base">
              <a:lnSpc>
                <a:spcPct val="200000"/>
              </a:lnSpc>
              <a:spcBef>
                <a:spcPct val="20000"/>
              </a:spcBef>
              <a:spcAft>
                <a:spcPts val="600"/>
              </a:spcAft>
              <a:buClr>
                <a:srgbClr val="00843C"/>
              </a:buClr>
              <a:buSzPct val="145000"/>
              <a:buFont typeface="Arial" panose="020B0604020202020204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在平时的阅读实践中，坚持不懈、持之以恒地摘抄。积跬步以至千里，积小流以成江河。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23" name="矩形 14"/>
          <p:cNvSpPr/>
          <p:nvPr/>
        </p:nvSpPr>
        <p:spPr>
          <a:xfrm>
            <a:off x="1047432" y="2824201"/>
            <a:ext cx="6134735" cy="1964256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2800" strike="noStrike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800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它的声音小得几乎听不见了。</a:t>
            </a:r>
          </a:p>
          <a:p>
            <a:pPr fontAlgn="base">
              <a:lnSpc>
                <a:spcPct val="150000"/>
              </a:lnSpc>
            </a:pPr>
            <a:r>
              <a:rPr lang="zh-CN" altLang="en-US" sz="2800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王老师急得直跺脚。</a:t>
            </a:r>
          </a:p>
          <a:p>
            <a:pPr fontAlgn="base">
              <a:lnSpc>
                <a:spcPct val="150000"/>
              </a:lnSpc>
            </a:pPr>
            <a:r>
              <a:rPr lang="zh-CN" altLang="en-US" sz="2800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他跑得像兔子一样快。</a:t>
            </a:r>
          </a:p>
        </p:txBody>
      </p:sp>
      <p:sp>
        <p:nvSpPr>
          <p:cNvPr id="24" name="云形标注 2"/>
          <p:cNvSpPr/>
          <p:nvPr/>
        </p:nvSpPr>
        <p:spPr>
          <a:xfrm>
            <a:off x="6394171" y="635341"/>
            <a:ext cx="4426229" cy="1468122"/>
          </a:xfrm>
          <a:prstGeom prst="cloudCallout">
            <a:avLst>
              <a:gd name="adj1" fmla="val -36901"/>
              <a:gd name="adj2" fmla="val 106618"/>
            </a:avLst>
          </a:prstGeom>
          <a:solidFill>
            <a:srgbClr val="2AB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齐读，看看你能发现这些句子有什么特点？</a:t>
            </a:r>
          </a:p>
        </p:txBody>
      </p:sp>
      <p:sp>
        <p:nvSpPr>
          <p:cNvPr id="25" name="矩形 14"/>
          <p:cNvSpPr/>
          <p:nvPr/>
        </p:nvSpPr>
        <p:spPr>
          <a:xfrm>
            <a:off x="951865" y="5152696"/>
            <a:ext cx="9868535" cy="6451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en-US" altLang="zh-CN" sz="3600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</a:t>
            </a:r>
            <a:r>
              <a:rPr lang="zh-CN" altLang="en-US" sz="3600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都有“得”。</a:t>
            </a:r>
            <a:endParaRPr lang="zh-CN" altLang="en-US" sz="3600" b="1" strike="noStrike" noProof="1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ldLvl="0" animBg="1"/>
      <p:bldP spid="24" grpId="0" bldLvl="0" animBg="1"/>
      <p:bldP spid="25" grpId="0" bldLvl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词句段运用</a:t>
            </a:r>
          </a:p>
        </p:txBody>
      </p:sp>
      <p:sp>
        <p:nvSpPr>
          <p:cNvPr id="6" name="矩形 14"/>
          <p:cNvSpPr/>
          <p:nvPr/>
        </p:nvSpPr>
        <p:spPr>
          <a:xfrm>
            <a:off x="945515" y="3535997"/>
            <a:ext cx="8071485" cy="2018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4400" strike="noStrike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4400" strike="noStrike" noProof="1">
                <a:gradFill>
                  <a:gsLst>
                    <a:gs pos="0">
                      <a:srgbClr val="012D86"/>
                    </a:gs>
                    <a:gs pos="100000">
                      <a:srgbClr val="0E2557"/>
                    </a:gs>
                  </a:gsLst>
                  <a:lin scaled="0"/>
                </a:gra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妈妈累得</a:t>
            </a:r>
          </a:p>
          <a:p>
            <a:pPr fontAlgn="base">
              <a:lnSpc>
                <a:spcPct val="150000"/>
              </a:lnSpc>
            </a:pPr>
            <a:r>
              <a:rPr lang="zh-CN" altLang="en-US" sz="4400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  </a:t>
            </a:r>
            <a:r>
              <a:rPr lang="zh-CN" altLang="en-US" sz="4400" noProof="1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得</a:t>
            </a:r>
            <a:endParaRPr lang="zh-CN" altLang="en-US" sz="4400" strike="noStrike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7" name="椭圆形标注 3"/>
          <p:cNvSpPr/>
          <p:nvPr/>
        </p:nvSpPr>
        <p:spPr>
          <a:xfrm>
            <a:off x="5387267" y="1475690"/>
            <a:ext cx="4244340" cy="1727200"/>
          </a:xfrm>
          <a:prstGeom prst="wedgeEllipseCallout">
            <a:avLst>
              <a:gd name="adj1" fmla="val -50060"/>
              <a:gd name="adj2" fmla="val 78031"/>
            </a:avLst>
          </a:prstGeom>
          <a:solidFill>
            <a:srgbClr val="2AB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zh-CN" altLang="en-US" sz="4000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试着把句子补充完整。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897916" y="3787484"/>
            <a:ext cx="256095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直不起腰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489423" y="4847006"/>
            <a:ext cx="147383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天黑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097939" y="4847031"/>
            <a:ext cx="336042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伸手不见五指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9" grpId="0"/>
      <p:bldP spid="10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sp>
        <p:nvSpPr>
          <p:cNvPr id="12" name="云形标注 5"/>
          <p:cNvSpPr/>
          <p:nvPr/>
        </p:nvSpPr>
        <p:spPr>
          <a:xfrm>
            <a:off x="6501766" y="1524001"/>
            <a:ext cx="3983990" cy="2247900"/>
          </a:xfrm>
          <a:prstGeom prst="cloudCallout">
            <a:avLst>
              <a:gd name="adj1" fmla="val -63328"/>
              <a:gd name="adj2" fmla="val 67897"/>
            </a:avLst>
          </a:prstGeom>
          <a:solidFill>
            <a:srgbClr val="2AB48A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algn="ctr"/>
            <a:r>
              <a:rPr lang="zh-CN" altLang="en-US" sz="28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观察这些字，你发现它们有什么共同点？</a:t>
            </a:r>
          </a:p>
        </p:txBody>
      </p:sp>
      <p:sp>
        <p:nvSpPr>
          <p:cNvPr id="13" name="矩形 14"/>
          <p:cNvSpPr/>
          <p:nvPr/>
        </p:nvSpPr>
        <p:spPr>
          <a:xfrm>
            <a:off x="6817361" y="4433156"/>
            <a:ext cx="3352800" cy="100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4400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都有撇和捺</a:t>
            </a:r>
            <a:endParaRPr lang="zh-CN" altLang="en-US" sz="4400" b="1" strike="noStrike" noProof="1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8065" y="1975706"/>
            <a:ext cx="3983990" cy="4008755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3" grpId="0" bldLvl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sp>
        <p:nvSpPr>
          <p:cNvPr id="6" name="云形标注 5"/>
          <p:cNvSpPr/>
          <p:nvPr/>
        </p:nvSpPr>
        <p:spPr>
          <a:xfrm>
            <a:off x="5827461" y="1750755"/>
            <a:ext cx="5163185" cy="2484755"/>
          </a:xfrm>
          <a:prstGeom prst="cloudCallout">
            <a:avLst>
              <a:gd name="adj1" fmla="val -59310"/>
              <a:gd name="adj2" fmla="val 61548"/>
            </a:avLst>
          </a:prstGeom>
          <a:solidFill>
            <a:srgbClr val="2AB48A"/>
          </a:solidFill>
          <a:ln w="952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r>
              <a:rPr lang="zh-CN" altLang="en-US" sz="3200" dirty="0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读一读泡泡里的话，怎样把字写美观？</a:t>
            </a:r>
          </a:p>
        </p:txBody>
      </p:sp>
      <p:sp>
        <p:nvSpPr>
          <p:cNvPr id="7" name="矩形 14"/>
          <p:cNvSpPr/>
          <p:nvPr/>
        </p:nvSpPr>
        <p:spPr>
          <a:xfrm>
            <a:off x="6757996" y="4599245"/>
            <a:ext cx="3352800" cy="100258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4400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撇捺要舒展</a:t>
            </a:r>
            <a:endParaRPr lang="zh-CN" altLang="en-US" sz="4400" b="1" strike="noStrike" noProof="1">
              <a:solidFill>
                <a:srgbClr val="FF0000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310053" y="2070100"/>
            <a:ext cx="4568094" cy="33972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ldLvl="0" animBg="1"/>
      <p:bldP spid="7" grpId="0" bldLvl="0" animBg="1"/>
      <p:bldP spid="7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grpSp>
        <p:nvGrpSpPr>
          <p:cNvPr id="10" name="组合 9"/>
          <p:cNvGrpSpPr/>
          <p:nvPr/>
        </p:nvGrpSpPr>
        <p:grpSpPr>
          <a:xfrm>
            <a:off x="1338411" y="1772624"/>
            <a:ext cx="9880769" cy="4158807"/>
            <a:chOff x="-2403621" y="1154378"/>
            <a:chExt cx="12976020" cy="5461596"/>
          </a:xfrm>
        </p:grpSpPr>
        <p:pic>
          <p:nvPicPr>
            <p:cNvPr id="11" name="图片 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893136" y="2022463"/>
              <a:ext cx="3052111" cy="30437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12" name="图片 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00110" y="2040880"/>
              <a:ext cx="3052112" cy="304374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13" name="文本框 5"/>
            <p:cNvSpPr txBox="1"/>
            <p:nvPr/>
          </p:nvSpPr>
          <p:spPr>
            <a:xfrm>
              <a:off x="3161289" y="2223370"/>
              <a:ext cx="2790933" cy="2607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230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父</a:t>
              </a:r>
            </a:p>
          </p:txBody>
        </p:sp>
        <p:sp>
          <p:nvSpPr>
            <p:cNvPr id="14" name="文本框 6"/>
            <p:cNvSpPr txBox="1"/>
            <p:nvPr/>
          </p:nvSpPr>
          <p:spPr>
            <a:xfrm>
              <a:off x="7154315" y="2206628"/>
              <a:ext cx="2790931" cy="260703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230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及</a:t>
              </a:r>
            </a:p>
          </p:txBody>
        </p:sp>
        <p:sp>
          <p:nvSpPr>
            <p:cNvPr id="15" name="圆角矩形 7"/>
            <p:cNvSpPr/>
            <p:nvPr/>
          </p:nvSpPr>
          <p:spPr>
            <a:xfrm>
              <a:off x="1976350" y="5400584"/>
              <a:ext cx="8596049" cy="1215390"/>
            </a:xfrm>
            <a:prstGeom prst="roundRect">
              <a:avLst>
                <a:gd name="adj" fmla="val 50000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zh-CN" altLang="en-US" sz="2400" strike="noStrike" noProof="1">
                  <a:solidFill>
                    <a:srgbClr val="1B7EC4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撇和捺收笔时，捺脚略低，撑住整个字。</a:t>
              </a:r>
            </a:p>
          </p:txBody>
        </p:sp>
        <p:sp>
          <p:nvSpPr>
            <p:cNvPr id="16" name="椭圆形标注 2"/>
            <p:cNvSpPr/>
            <p:nvPr/>
          </p:nvSpPr>
          <p:spPr>
            <a:xfrm>
              <a:off x="-2403621" y="1154378"/>
              <a:ext cx="3790444" cy="1773004"/>
            </a:xfrm>
            <a:prstGeom prst="wedgeEllipseCallout">
              <a:avLst>
                <a:gd name="adj1" fmla="val 65359"/>
                <a:gd name="adj2" fmla="val 38862"/>
              </a:avLst>
            </a:prstGeom>
            <a:solidFill>
              <a:srgbClr val="2AB4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base"/>
              <a:r>
                <a:rPr lang="zh-CN" altLang="en-US" sz="2000" strike="noStrike" noProof="1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书写这两个字，需要注意些什么？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grpSp>
        <p:nvGrpSpPr>
          <p:cNvPr id="3" name="组合 2"/>
          <p:cNvGrpSpPr/>
          <p:nvPr/>
        </p:nvGrpSpPr>
        <p:grpSpPr>
          <a:xfrm>
            <a:off x="1505443" y="1989545"/>
            <a:ext cx="8784732" cy="3624082"/>
            <a:chOff x="-2355357" y="1456145"/>
            <a:chExt cx="12587624" cy="5192940"/>
          </a:xfrm>
        </p:grpSpPr>
        <p:pic>
          <p:nvPicPr>
            <p:cNvPr id="4" name="图片 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108401" y="2022463"/>
              <a:ext cx="3052111" cy="3043740"/>
            </a:xfrm>
            <a:prstGeom prst="rect">
              <a:avLst/>
            </a:prstGeom>
            <a:noFill/>
            <a:ln w="9525">
              <a:noFill/>
            </a:ln>
          </p:spPr>
        </p:pic>
        <p:pic>
          <p:nvPicPr>
            <p:cNvPr id="5" name="图片 1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469580" y="2040880"/>
              <a:ext cx="3052112" cy="3043740"/>
            </a:xfrm>
            <a:prstGeom prst="rect">
              <a:avLst/>
            </a:prstGeom>
            <a:noFill/>
            <a:ln w="9525">
              <a:noFill/>
            </a:ln>
          </p:spPr>
        </p:pic>
        <p:sp>
          <p:nvSpPr>
            <p:cNvPr id="6" name="文本框 5"/>
            <p:cNvSpPr txBox="1"/>
            <p:nvPr/>
          </p:nvSpPr>
          <p:spPr>
            <a:xfrm>
              <a:off x="2786004" y="2207495"/>
              <a:ext cx="2790933" cy="24035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030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英</a:t>
              </a: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7441334" y="2134873"/>
              <a:ext cx="2790933" cy="240351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t">
              <a:spAutoFit/>
            </a:bodyPr>
            <a:lstStyle/>
            <a:p>
              <a:r>
                <a:rPr lang="zh-CN" altLang="en-US" sz="10300"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柔</a:t>
              </a:r>
            </a:p>
          </p:txBody>
        </p:sp>
        <p:sp>
          <p:nvSpPr>
            <p:cNvPr id="9" name="圆角矩形 7"/>
            <p:cNvSpPr/>
            <p:nvPr/>
          </p:nvSpPr>
          <p:spPr>
            <a:xfrm>
              <a:off x="3895090" y="5433695"/>
              <a:ext cx="5828665" cy="1215390"/>
            </a:xfrm>
            <a:prstGeom prst="round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r>
                <a:rPr lang="zh-CN" altLang="en-US" sz="2000" strike="noStrike" noProof="1">
                  <a:solidFill>
                    <a:srgbClr val="0070C0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撇，捺呈左右对称。</a:t>
              </a:r>
            </a:p>
          </p:txBody>
        </p:sp>
        <p:sp>
          <p:nvSpPr>
            <p:cNvPr id="10" name="椭圆形标注 1"/>
            <p:cNvSpPr/>
            <p:nvPr/>
          </p:nvSpPr>
          <p:spPr>
            <a:xfrm>
              <a:off x="-2355357" y="1456145"/>
              <a:ext cx="3790444" cy="1773004"/>
            </a:xfrm>
            <a:prstGeom prst="wedgeEllipseCallout">
              <a:avLst>
                <a:gd name="adj1" fmla="val 51538"/>
                <a:gd name="adj2" fmla="val 83989"/>
              </a:avLst>
            </a:prstGeom>
            <a:solidFill>
              <a:srgbClr val="2AB48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l" fontAlgn="base"/>
              <a:r>
                <a:rPr lang="zh-CN" altLang="en-US" strike="noStrike" noProof="1">
                  <a:solidFill>
                    <a:schemeClr val="bg1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rPr>
                <a:t>书写这两个字，需要注意些什么？</a:t>
              </a: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教学目标</a:t>
            </a:r>
          </a:p>
        </p:txBody>
      </p:sp>
      <p:sp>
        <p:nvSpPr>
          <p:cNvPr id="2" name="Content Placeholder 2"/>
          <p:cNvSpPr txBox="1"/>
          <p:nvPr/>
        </p:nvSpPr>
        <p:spPr>
          <a:xfrm>
            <a:off x="1052973" y="1794141"/>
            <a:ext cx="11990070" cy="3783152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00843C"/>
              </a:buClr>
              <a:buSzPct val="145000"/>
              <a:buFont typeface="Arial" panose="020B0604020202020204"/>
            </a:pP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交流读书和积累的方法。培养积累习惯和能力。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00843C"/>
              </a:buClr>
              <a:buSzPct val="145000"/>
              <a:buFont typeface="Arial" panose="020B0604020202020204"/>
            </a:pP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学习带</a:t>
            </a: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得</a:t>
            </a: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字句子的特点，并加以运用。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00843C"/>
              </a:buClr>
              <a:buSzPct val="145000"/>
              <a:buFont typeface="Arial" panose="020B0604020202020204"/>
            </a:pP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会用词语接龙的形式说句子。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00843C"/>
              </a:buClr>
              <a:buSzPct val="145000"/>
              <a:buFont typeface="Arial" panose="020B0604020202020204"/>
            </a:pP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4.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练习写好带有撇和捺的字。</a:t>
            </a:r>
          </a:p>
          <a:p>
            <a:pPr>
              <a:lnSpc>
                <a:spcPct val="150000"/>
              </a:lnSpc>
              <a:spcBef>
                <a:spcPct val="20000"/>
              </a:spcBef>
              <a:spcAft>
                <a:spcPts val="600"/>
              </a:spcAft>
              <a:buClr>
                <a:srgbClr val="00843C"/>
              </a:buClr>
              <a:buSzPct val="145000"/>
              <a:buFont typeface="Arial" panose="020B0604020202020204"/>
            </a:pPr>
            <a:r>
              <a:rPr lang="en-US" altLang="zh-CN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5.</a:t>
            </a:r>
            <a:r>
              <a:rPr lang="zh-CN" altLang="en-US" sz="2800" b="1" dirty="0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积累古诗，体会中国诗词文化的魅力。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pic>
        <p:nvPicPr>
          <p:cNvPr id="11" name="图片 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30110" y="2117079"/>
            <a:ext cx="3052112" cy="304374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2" name="文本框 5"/>
          <p:cNvSpPr txBox="1"/>
          <p:nvPr/>
        </p:nvSpPr>
        <p:spPr>
          <a:xfrm>
            <a:off x="1963044" y="2299569"/>
            <a:ext cx="2790933" cy="2817495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r>
              <a:rPr lang="zh-CN" altLang="en-US" sz="1772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翅</a:t>
            </a:r>
          </a:p>
        </p:txBody>
      </p:sp>
      <p:sp>
        <p:nvSpPr>
          <p:cNvPr id="13" name="圆角矩形 7"/>
          <p:cNvSpPr/>
          <p:nvPr/>
        </p:nvSpPr>
        <p:spPr>
          <a:xfrm>
            <a:off x="5435267" y="2993106"/>
            <a:ext cx="5263589" cy="1215487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n-US" altLang="zh-CN" sz="2400" strike="noStrike" noProof="1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</a:t>
            </a:r>
            <a:r>
              <a:rPr lang="zh-CN" altLang="en-US" sz="2400" strike="noStrike" noProof="1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捺</a:t>
            </a:r>
            <a:r>
              <a:rPr lang="en-US" altLang="zh-CN" sz="2400" strike="noStrike" noProof="1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2400" strike="noStrike" noProof="1">
                <a:solidFill>
                  <a:srgbClr val="0070C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是主笔，要拉长一些。包住羽字，大小相等。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书写提示</a:t>
            </a:r>
          </a:p>
        </p:txBody>
      </p:sp>
      <p:sp>
        <p:nvSpPr>
          <p:cNvPr id="2" name="圆角矩形 24"/>
          <p:cNvSpPr/>
          <p:nvPr/>
        </p:nvSpPr>
        <p:spPr>
          <a:xfrm>
            <a:off x="1316089" y="1960683"/>
            <a:ext cx="9559822" cy="1366717"/>
          </a:xfrm>
          <a:prstGeom prst="roundRect">
            <a:avLst/>
          </a:prstGeom>
          <a:solidFill>
            <a:srgbClr val="2AB48A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0000"/>
              </a:lnSpc>
            </a:pPr>
            <a:r>
              <a:rPr lang="en-US" altLang="zh-CN" sz="28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8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描一描，写一写书本上的八个字，小组互评，比比谁的字写得端正美观。</a:t>
            </a:r>
          </a:p>
        </p:txBody>
      </p:sp>
      <p:sp>
        <p:nvSpPr>
          <p:cNvPr id="4" name="圆角矩形 24"/>
          <p:cNvSpPr/>
          <p:nvPr/>
        </p:nvSpPr>
        <p:spPr>
          <a:xfrm>
            <a:off x="1316089" y="3916483"/>
            <a:ext cx="9559822" cy="1366717"/>
          </a:xfrm>
          <a:prstGeom prst="roundRect">
            <a:avLst/>
          </a:prstGeom>
          <a:solidFill>
            <a:srgbClr val="2AB48A"/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ct val="110000"/>
              </a:lnSpc>
            </a:pPr>
            <a:r>
              <a:rPr lang="en-US" altLang="zh-CN" sz="28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8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本单元中你觉得还有哪些生字含有撇和捺？用学到的书写规则，一起来练练吧。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小结</a:t>
            </a:r>
          </a:p>
        </p:txBody>
      </p:sp>
      <p:sp>
        <p:nvSpPr>
          <p:cNvPr id="29" name="圆角矩形标注 29"/>
          <p:cNvSpPr/>
          <p:nvPr/>
        </p:nvSpPr>
        <p:spPr>
          <a:xfrm>
            <a:off x="5459462" y="1666856"/>
            <a:ext cx="5292224" cy="758424"/>
          </a:xfrm>
          <a:prstGeom prst="wedgeRoundRectCallout">
            <a:avLst>
              <a:gd name="adj1" fmla="val -51856"/>
              <a:gd name="adj2" fmla="val 137291"/>
              <a:gd name="adj3" fmla="val 16667"/>
            </a:avLst>
          </a:prstGeom>
          <a:solidFill>
            <a:sysClr val="window" lastClr="FFFFFF"/>
          </a:solidFill>
          <a:ln w="12700" cap="flat" cmpd="sng" algn="ctr">
            <a:solidFill>
              <a:srgbClr val="00B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3795" b="1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这节课你学会了什么？</a:t>
            </a:r>
          </a:p>
        </p:txBody>
      </p:sp>
      <p:sp>
        <p:nvSpPr>
          <p:cNvPr id="30" name="矩形: 圆角 29"/>
          <p:cNvSpPr/>
          <p:nvPr/>
        </p:nvSpPr>
        <p:spPr>
          <a:xfrm>
            <a:off x="5347238" y="3548175"/>
            <a:ext cx="5749287" cy="434883"/>
          </a:xfrm>
          <a:prstGeom prst="roundRect">
            <a:avLst/>
          </a:prstGeom>
          <a:solidFill>
            <a:srgbClr val="2AB48A"/>
          </a:solidFill>
          <a:ln w="635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有没有收获做摘抄的方法？</a:t>
            </a:r>
          </a:p>
        </p:txBody>
      </p:sp>
      <p:sp>
        <p:nvSpPr>
          <p:cNvPr id="31" name="矩形: 圆角 30"/>
          <p:cNvSpPr/>
          <p:nvPr/>
        </p:nvSpPr>
        <p:spPr>
          <a:xfrm>
            <a:off x="5286278" y="4401451"/>
            <a:ext cx="5749287" cy="436078"/>
          </a:xfrm>
          <a:prstGeom prst="roundRect">
            <a:avLst/>
          </a:prstGeom>
          <a:solidFill>
            <a:srgbClr val="2AB48A"/>
          </a:solidFill>
          <a:ln w="635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有没有积累带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得</a:t>
            </a:r>
            <a:r>
              <a:rPr kumimoji="0" lang="en-US" altLang="zh-CN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</a:t>
            </a: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的句子？</a:t>
            </a:r>
          </a:p>
        </p:txBody>
      </p:sp>
      <p:sp>
        <p:nvSpPr>
          <p:cNvPr id="32" name="矩形: 圆角 31"/>
          <p:cNvSpPr/>
          <p:nvPr/>
        </p:nvSpPr>
        <p:spPr>
          <a:xfrm>
            <a:off x="5286278" y="5233541"/>
            <a:ext cx="5749287" cy="436078"/>
          </a:xfrm>
          <a:prstGeom prst="roundRect">
            <a:avLst/>
          </a:prstGeom>
          <a:solidFill>
            <a:srgbClr val="2AB48A"/>
          </a:solidFill>
          <a:ln w="6350" cap="flat" cmpd="sng" algn="ctr">
            <a:solidFill>
              <a:srgbClr val="92D050"/>
            </a:solidFill>
            <a:prstDash val="solid"/>
            <a:miter lim="800000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有没有背诵《采莲曲》？</a:t>
            </a:r>
          </a:p>
        </p:txBody>
      </p:sp>
      <p:grpSp>
        <p:nvGrpSpPr>
          <p:cNvPr id="33" name="组合 1"/>
          <p:cNvGrpSpPr/>
          <p:nvPr/>
        </p:nvGrpSpPr>
        <p:grpSpPr>
          <a:xfrm>
            <a:off x="1714525" y="2184400"/>
            <a:ext cx="3069670" cy="2945312"/>
            <a:chOff x="2096" y="3164"/>
            <a:chExt cx="7035" cy="6750"/>
          </a:xfrm>
        </p:grpSpPr>
        <p:sp>
          <p:nvSpPr>
            <p:cNvPr id="34" name="Freeform 5"/>
            <p:cNvSpPr/>
            <p:nvPr/>
          </p:nvSpPr>
          <p:spPr bwMode="auto">
            <a:xfrm>
              <a:off x="7530" y="7626"/>
              <a:ext cx="1129" cy="835"/>
            </a:xfrm>
            <a:custGeom>
              <a:avLst/>
              <a:gdLst>
                <a:gd name="T0" fmla="*/ 283 w 344"/>
                <a:gd name="T1" fmla="*/ 254 h 254"/>
                <a:gd name="T2" fmla="*/ 255 w 344"/>
                <a:gd name="T3" fmla="*/ 246 h 254"/>
                <a:gd name="T4" fmla="*/ 33 w 344"/>
                <a:gd name="T5" fmla="*/ 106 h 254"/>
                <a:gd name="T6" fmla="*/ 16 w 344"/>
                <a:gd name="T7" fmla="*/ 32 h 254"/>
                <a:gd name="T8" fmla="*/ 89 w 344"/>
                <a:gd name="T9" fmla="*/ 16 h 254"/>
                <a:gd name="T10" fmla="*/ 312 w 344"/>
                <a:gd name="T11" fmla="*/ 156 h 254"/>
                <a:gd name="T12" fmla="*/ 328 w 344"/>
                <a:gd name="T13" fmla="*/ 229 h 254"/>
                <a:gd name="T14" fmla="*/ 283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283" y="254"/>
                  </a:moveTo>
                  <a:cubicBezTo>
                    <a:pt x="274" y="254"/>
                    <a:pt x="264" y="251"/>
                    <a:pt x="255" y="246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8" y="90"/>
                    <a:pt x="0" y="57"/>
                    <a:pt x="16" y="32"/>
                  </a:cubicBezTo>
                  <a:cubicBezTo>
                    <a:pt x="31" y="8"/>
                    <a:pt x="64" y="0"/>
                    <a:pt x="89" y="16"/>
                  </a:cubicBezTo>
                  <a:cubicBezTo>
                    <a:pt x="312" y="156"/>
                    <a:pt x="312" y="156"/>
                    <a:pt x="312" y="156"/>
                  </a:cubicBezTo>
                  <a:cubicBezTo>
                    <a:pt x="337" y="171"/>
                    <a:pt x="344" y="204"/>
                    <a:pt x="328" y="229"/>
                  </a:cubicBezTo>
                  <a:cubicBezTo>
                    <a:pt x="318" y="245"/>
                    <a:pt x="301" y="254"/>
                    <a:pt x="283" y="25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6"/>
            <p:cNvSpPr/>
            <p:nvPr/>
          </p:nvSpPr>
          <p:spPr bwMode="auto">
            <a:xfrm>
              <a:off x="7903" y="5856"/>
              <a:ext cx="1229" cy="539"/>
            </a:xfrm>
            <a:custGeom>
              <a:avLst/>
              <a:gdLst>
                <a:gd name="T0" fmla="*/ 58 w 374"/>
                <a:gd name="T1" fmla="*/ 164 h 164"/>
                <a:gd name="T2" fmla="*/ 6 w 374"/>
                <a:gd name="T3" fmla="*/ 121 h 164"/>
                <a:gd name="T4" fmla="*/ 48 w 374"/>
                <a:gd name="T5" fmla="*/ 58 h 164"/>
                <a:gd name="T6" fmla="*/ 305 w 374"/>
                <a:gd name="T7" fmla="*/ 6 h 164"/>
                <a:gd name="T8" fmla="*/ 368 w 374"/>
                <a:gd name="T9" fmla="*/ 48 h 164"/>
                <a:gd name="T10" fmla="*/ 326 w 374"/>
                <a:gd name="T11" fmla="*/ 110 h 164"/>
                <a:gd name="T12" fmla="*/ 69 w 374"/>
                <a:gd name="T13" fmla="*/ 163 h 164"/>
                <a:gd name="T14" fmla="*/ 58 w 374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4">
                  <a:moveTo>
                    <a:pt x="58" y="164"/>
                  </a:moveTo>
                  <a:cubicBezTo>
                    <a:pt x="33" y="164"/>
                    <a:pt x="11" y="146"/>
                    <a:pt x="6" y="121"/>
                  </a:cubicBezTo>
                  <a:cubicBezTo>
                    <a:pt x="0" y="92"/>
                    <a:pt x="19" y="64"/>
                    <a:pt x="48" y="58"/>
                  </a:cubicBezTo>
                  <a:cubicBezTo>
                    <a:pt x="305" y="6"/>
                    <a:pt x="305" y="6"/>
                    <a:pt x="305" y="6"/>
                  </a:cubicBezTo>
                  <a:cubicBezTo>
                    <a:pt x="334" y="0"/>
                    <a:pt x="362" y="19"/>
                    <a:pt x="368" y="48"/>
                  </a:cubicBezTo>
                  <a:cubicBezTo>
                    <a:pt x="374" y="76"/>
                    <a:pt x="355" y="104"/>
                    <a:pt x="326" y="110"/>
                  </a:cubicBezTo>
                  <a:cubicBezTo>
                    <a:pt x="69" y="163"/>
                    <a:pt x="69" y="163"/>
                    <a:pt x="69" y="163"/>
                  </a:cubicBezTo>
                  <a:cubicBezTo>
                    <a:pt x="65" y="163"/>
                    <a:pt x="62" y="164"/>
                    <a:pt x="58" y="16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6" name="Freeform 7"/>
            <p:cNvSpPr/>
            <p:nvPr/>
          </p:nvSpPr>
          <p:spPr bwMode="auto">
            <a:xfrm>
              <a:off x="7038" y="3796"/>
              <a:ext cx="873" cy="1090"/>
            </a:xfrm>
            <a:custGeom>
              <a:avLst/>
              <a:gdLst>
                <a:gd name="T0" fmla="*/ 60 w 266"/>
                <a:gd name="T1" fmla="*/ 332 h 332"/>
                <a:gd name="T2" fmla="*/ 31 w 266"/>
                <a:gd name="T3" fmla="*/ 324 h 332"/>
                <a:gd name="T4" fmla="*/ 16 w 266"/>
                <a:gd name="T5" fmla="*/ 250 h 332"/>
                <a:gd name="T6" fmla="*/ 161 w 266"/>
                <a:gd name="T7" fmla="*/ 31 h 332"/>
                <a:gd name="T8" fmla="*/ 235 w 266"/>
                <a:gd name="T9" fmla="*/ 16 h 332"/>
                <a:gd name="T10" fmla="*/ 250 w 266"/>
                <a:gd name="T11" fmla="*/ 90 h 332"/>
                <a:gd name="T12" fmla="*/ 105 w 266"/>
                <a:gd name="T13" fmla="*/ 309 h 332"/>
                <a:gd name="T14" fmla="*/ 60 w 266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2">
                  <a:moveTo>
                    <a:pt x="60" y="332"/>
                  </a:moveTo>
                  <a:cubicBezTo>
                    <a:pt x="50" y="332"/>
                    <a:pt x="40" y="330"/>
                    <a:pt x="31" y="324"/>
                  </a:cubicBezTo>
                  <a:cubicBezTo>
                    <a:pt x="6" y="307"/>
                    <a:pt x="0" y="274"/>
                    <a:pt x="16" y="250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8" y="6"/>
                    <a:pt x="211" y="0"/>
                    <a:pt x="235" y="16"/>
                  </a:cubicBezTo>
                  <a:cubicBezTo>
                    <a:pt x="260" y="32"/>
                    <a:pt x="266" y="65"/>
                    <a:pt x="250" y="90"/>
                  </a:cubicBezTo>
                  <a:cubicBezTo>
                    <a:pt x="105" y="309"/>
                    <a:pt x="105" y="309"/>
                    <a:pt x="105" y="309"/>
                  </a:cubicBezTo>
                  <a:cubicBezTo>
                    <a:pt x="94" y="324"/>
                    <a:pt x="77" y="332"/>
                    <a:pt x="60" y="33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7" name="Freeform 8"/>
            <p:cNvSpPr/>
            <p:nvPr/>
          </p:nvSpPr>
          <p:spPr bwMode="auto">
            <a:xfrm>
              <a:off x="5475" y="3164"/>
              <a:ext cx="356" cy="1216"/>
            </a:xfrm>
            <a:custGeom>
              <a:avLst/>
              <a:gdLst>
                <a:gd name="T0" fmla="*/ 56 w 109"/>
                <a:gd name="T1" fmla="*/ 370 h 370"/>
                <a:gd name="T2" fmla="*/ 2 w 109"/>
                <a:gd name="T3" fmla="*/ 317 h 370"/>
                <a:gd name="T4" fmla="*/ 0 w 109"/>
                <a:gd name="T5" fmla="*/ 54 h 370"/>
                <a:gd name="T6" fmla="*/ 53 w 109"/>
                <a:gd name="T7" fmla="*/ 0 h 370"/>
                <a:gd name="T8" fmla="*/ 106 w 109"/>
                <a:gd name="T9" fmla="*/ 53 h 370"/>
                <a:gd name="T10" fmla="*/ 109 w 109"/>
                <a:gd name="T11" fmla="*/ 316 h 370"/>
                <a:gd name="T12" fmla="*/ 56 w 109"/>
                <a:gd name="T13" fmla="*/ 370 h 370"/>
                <a:gd name="T14" fmla="*/ 56 w 109"/>
                <a:gd name="T15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370">
                  <a:moveTo>
                    <a:pt x="56" y="370"/>
                  </a:moveTo>
                  <a:cubicBezTo>
                    <a:pt x="26" y="370"/>
                    <a:pt x="3" y="346"/>
                    <a:pt x="2" y="31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5"/>
                    <a:pt x="23" y="1"/>
                    <a:pt x="53" y="0"/>
                  </a:cubicBezTo>
                  <a:cubicBezTo>
                    <a:pt x="82" y="0"/>
                    <a:pt x="106" y="24"/>
                    <a:pt x="106" y="53"/>
                  </a:cubicBezTo>
                  <a:cubicBezTo>
                    <a:pt x="109" y="316"/>
                    <a:pt x="109" y="316"/>
                    <a:pt x="109" y="316"/>
                  </a:cubicBezTo>
                  <a:cubicBezTo>
                    <a:pt x="109" y="345"/>
                    <a:pt x="86" y="369"/>
                    <a:pt x="56" y="370"/>
                  </a:cubicBezTo>
                  <a:cubicBezTo>
                    <a:pt x="56" y="370"/>
                    <a:pt x="56" y="370"/>
                    <a:pt x="56" y="37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Freeform 9"/>
            <p:cNvSpPr/>
            <p:nvPr/>
          </p:nvSpPr>
          <p:spPr bwMode="auto">
            <a:xfrm>
              <a:off x="2569" y="7620"/>
              <a:ext cx="1129" cy="833"/>
            </a:xfrm>
            <a:custGeom>
              <a:avLst/>
              <a:gdLst>
                <a:gd name="T0" fmla="*/ 61 w 344"/>
                <a:gd name="T1" fmla="*/ 254 h 254"/>
                <a:gd name="T2" fmla="*/ 16 w 344"/>
                <a:gd name="T3" fmla="*/ 229 h 254"/>
                <a:gd name="T4" fmla="*/ 32 w 344"/>
                <a:gd name="T5" fmla="*/ 156 h 254"/>
                <a:gd name="T6" fmla="*/ 255 w 344"/>
                <a:gd name="T7" fmla="*/ 16 h 254"/>
                <a:gd name="T8" fmla="*/ 328 w 344"/>
                <a:gd name="T9" fmla="*/ 33 h 254"/>
                <a:gd name="T10" fmla="*/ 311 w 344"/>
                <a:gd name="T11" fmla="*/ 106 h 254"/>
                <a:gd name="T12" fmla="*/ 89 w 344"/>
                <a:gd name="T13" fmla="*/ 246 h 254"/>
                <a:gd name="T14" fmla="*/ 61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61" y="254"/>
                  </a:moveTo>
                  <a:cubicBezTo>
                    <a:pt x="43" y="254"/>
                    <a:pt x="26" y="245"/>
                    <a:pt x="16" y="229"/>
                  </a:cubicBezTo>
                  <a:cubicBezTo>
                    <a:pt x="0" y="204"/>
                    <a:pt x="7" y="172"/>
                    <a:pt x="32" y="156"/>
                  </a:cubicBezTo>
                  <a:cubicBezTo>
                    <a:pt x="255" y="16"/>
                    <a:pt x="255" y="16"/>
                    <a:pt x="255" y="16"/>
                  </a:cubicBezTo>
                  <a:cubicBezTo>
                    <a:pt x="280" y="0"/>
                    <a:pt x="312" y="8"/>
                    <a:pt x="328" y="33"/>
                  </a:cubicBezTo>
                  <a:cubicBezTo>
                    <a:pt x="344" y="58"/>
                    <a:pt x="336" y="90"/>
                    <a:pt x="311" y="106"/>
                  </a:cubicBezTo>
                  <a:cubicBezTo>
                    <a:pt x="89" y="246"/>
                    <a:pt x="89" y="246"/>
                    <a:pt x="89" y="246"/>
                  </a:cubicBezTo>
                  <a:cubicBezTo>
                    <a:pt x="80" y="252"/>
                    <a:pt x="70" y="254"/>
                    <a:pt x="61" y="25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Freeform 10"/>
            <p:cNvSpPr/>
            <p:nvPr/>
          </p:nvSpPr>
          <p:spPr bwMode="auto">
            <a:xfrm>
              <a:off x="2096" y="5854"/>
              <a:ext cx="1229" cy="535"/>
            </a:xfrm>
            <a:custGeom>
              <a:avLst/>
              <a:gdLst>
                <a:gd name="T0" fmla="*/ 316 w 374"/>
                <a:gd name="T1" fmla="*/ 163 h 163"/>
                <a:gd name="T2" fmla="*/ 305 w 374"/>
                <a:gd name="T3" fmla="*/ 162 h 163"/>
                <a:gd name="T4" fmla="*/ 48 w 374"/>
                <a:gd name="T5" fmla="*/ 110 h 163"/>
                <a:gd name="T6" fmla="*/ 6 w 374"/>
                <a:gd name="T7" fmla="*/ 47 h 163"/>
                <a:gd name="T8" fmla="*/ 69 w 374"/>
                <a:gd name="T9" fmla="*/ 5 h 163"/>
                <a:gd name="T10" fmla="*/ 326 w 374"/>
                <a:gd name="T11" fmla="*/ 58 h 163"/>
                <a:gd name="T12" fmla="*/ 368 w 374"/>
                <a:gd name="T13" fmla="*/ 120 h 163"/>
                <a:gd name="T14" fmla="*/ 316 w 374"/>
                <a:gd name="T1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3">
                  <a:moveTo>
                    <a:pt x="316" y="163"/>
                  </a:moveTo>
                  <a:cubicBezTo>
                    <a:pt x="312" y="163"/>
                    <a:pt x="309" y="163"/>
                    <a:pt x="305" y="162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19" y="104"/>
                    <a:pt x="0" y="76"/>
                    <a:pt x="6" y="47"/>
                  </a:cubicBezTo>
                  <a:cubicBezTo>
                    <a:pt x="12" y="18"/>
                    <a:pt x="40" y="0"/>
                    <a:pt x="69" y="5"/>
                  </a:cubicBezTo>
                  <a:cubicBezTo>
                    <a:pt x="326" y="58"/>
                    <a:pt x="326" y="58"/>
                    <a:pt x="326" y="58"/>
                  </a:cubicBezTo>
                  <a:cubicBezTo>
                    <a:pt x="355" y="63"/>
                    <a:pt x="374" y="92"/>
                    <a:pt x="368" y="120"/>
                  </a:cubicBezTo>
                  <a:cubicBezTo>
                    <a:pt x="363" y="146"/>
                    <a:pt x="341" y="163"/>
                    <a:pt x="316" y="16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Freeform 11"/>
            <p:cNvSpPr/>
            <p:nvPr/>
          </p:nvSpPr>
          <p:spPr bwMode="auto">
            <a:xfrm>
              <a:off x="3317" y="3788"/>
              <a:ext cx="875" cy="1093"/>
            </a:xfrm>
            <a:custGeom>
              <a:avLst/>
              <a:gdLst>
                <a:gd name="T0" fmla="*/ 206 w 266"/>
                <a:gd name="T1" fmla="*/ 333 h 333"/>
                <a:gd name="T2" fmla="*/ 161 w 266"/>
                <a:gd name="T3" fmla="*/ 309 h 333"/>
                <a:gd name="T4" fmla="*/ 16 w 266"/>
                <a:gd name="T5" fmla="*/ 90 h 333"/>
                <a:gd name="T6" fmla="*/ 31 w 266"/>
                <a:gd name="T7" fmla="*/ 16 h 333"/>
                <a:gd name="T8" fmla="*/ 105 w 266"/>
                <a:gd name="T9" fmla="*/ 31 h 333"/>
                <a:gd name="T10" fmla="*/ 250 w 266"/>
                <a:gd name="T11" fmla="*/ 250 h 333"/>
                <a:gd name="T12" fmla="*/ 235 w 266"/>
                <a:gd name="T13" fmla="*/ 324 h 333"/>
                <a:gd name="T14" fmla="*/ 206 w 266"/>
                <a:gd name="T1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3">
                  <a:moveTo>
                    <a:pt x="206" y="333"/>
                  </a:moveTo>
                  <a:cubicBezTo>
                    <a:pt x="189" y="333"/>
                    <a:pt x="172" y="324"/>
                    <a:pt x="161" y="30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0" y="66"/>
                    <a:pt x="6" y="33"/>
                    <a:pt x="31" y="16"/>
                  </a:cubicBezTo>
                  <a:cubicBezTo>
                    <a:pt x="55" y="0"/>
                    <a:pt x="88" y="7"/>
                    <a:pt x="105" y="31"/>
                  </a:cubicBezTo>
                  <a:cubicBezTo>
                    <a:pt x="250" y="250"/>
                    <a:pt x="250" y="250"/>
                    <a:pt x="250" y="250"/>
                  </a:cubicBezTo>
                  <a:cubicBezTo>
                    <a:pt x="266" y="275"/>
                    <a:pt x="260" y="308"/>
                    <a:pt x="235" y="324"/>
                  </a:cubicBezTo>
                  <a:cubicBezTo>
                    <a:pt x="226" y="330"/>
                    <a:pt x="216" y="333"/>
                    <a:pt x="206" y="33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41" name="Group 12"/>
            <p:cNvGrpSpPr/>
            <p:nvPr/>
          </p:nvGrpSpPr>
          <p:grpSpPr>
            <a:xfrm>
              <a:off x="3653" y="4708"/>
              <a:ext cx="3958" cy="5206"/>
              <a:chOff x="2066468" y="2628718"/>
              <a:chExt cx="2744485" cy="3609651"/>
            </a:xfrm>
          </p:grpSpPr>
          <p:sp>
            <p:nvSpPr>
              <p:cNvPr id="50" name="Freeform 13"/>
              <p:cNvSpPr/>
              <p:nvPr/>
            </p:nvSpPr>
            <p:spPr bwMode="auto">
              <a:xfrm>
                <a:off x="2925100" y="5888120"/>
                <a:ext cx="1059894" cy="350249"/>
              </a:xfrm>
              <a:custGeom>
                <a:avLst/>
                <a:gdLst>
                  <a:gd name="T0" fmla="*/ 466 w 466"/>
                  <a:gd name="T1" fmla="*/ 0 h 154"/>
                  <a:gd name="T2" fmla="*/ 233 w 466"/>
                  <a:gd name="T3" fmla="*/ 154 h 154"/>
                  <a:gd name="T4" fmla="*/ 0 w 466"/>
                  <a:gd name="T5" fmla="*/ 0 h 154"/>
                  <a:gd name="T6" fmla="*/ 466 w 466"/>
                  <a:gd name="T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6" h="154">
                    <a:moveTo>
                      <a:pt x="466" y="0"/>
                    </a:moveTo>
                    <a:cubicBezTo>
                      <a:pt x="466" y="85"/>
                      <a:pt x="362" y="154"/>
                      <a:pt x="233" y="154"/>
                    </a:cubicBezTo>
                    <a:cubicBezTo>
                      <a:pt x="104" y="154"/>
                      <a:pt x="0" y="85"/>
                      <a:pt x="0" y="0"/>
                    </a:cubicBezTo>
                    <a:cubicBezTo>
                      <a:pt x="230" y="0"/>
                      <a:pt x="227" y="0"/>
                      <a:pt x="466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48" tIns="41874" rIns="83748" bIns="41874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65" b="0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51" name="Freeform 14"/>
              <p:cNvSpPr>
                <a:spLocks noEditPoints="1"/>
              </p:cNvSpPr>
              <p:nvPr/>
            </p:nvSpPr>
            <p:spPr bwMode="auto">
              <a:xfrm>
                <a:off x="2066468" y="2628718"/>
                <a:ext cx="2744485" cy="3354806"/>
              </a:xfrm>
              <a:custGeom>
                <a:avLst/>
                <a:gdLst>
                  <a:gd name="T0" fmla="*/ 603 w 1206"/>
                  <a:gd name="T1" fmla="*/ 0 h 1474"/>
                  <a:gd name="T2" fmla="*/ 0 w 1206"/>
                  <a:gd name="T3" fmla="*/ 603 h 1474"/>
                  <a:gd name="T4" fmla="*/ 95 w 1206"/>
                  <a:gd name="T5" fmla="*/ 928 h 1474"/>
                  <a:gd name="T6" fmla="*/ 308 w 1206"/>
                  <a:gd name="T7" fmla="*/ 1129 h 1474"/>
                  <a:gd name="T8" fmla="*/ 308 w 1206"/>
                  <a:gd name="T9" fmla="*/ 1329 h 1474"/>
                  <a:gd name="T10" fmla="*/ 453 w 1206"/>
                  <a:gd name="T11" fmla="*/ 1474 h 1474"/>
                  <a:gd name="T12" fmla="*/ 769 w 1206"/>
                  <a:gd name="T13" fmla="*/ 1474 h 1474"/>
                  <a:gd name="T14" fmla="*/ 914 w 1206"/>
                  <a:gd name="T15" fmla="*/ 1329 h 1474"/>
                  <a:gd name="T16" fmla="*/ 914 w 1206"/>
                  <a:gd name="T17" fmla="*/ 1120 h 1474"/>
                  <a:gd name="T18" fmla="*/ 1206 w 1206"/>
                  <a:gd name="T19" fmla="*/ 603 h 1474"/>
                  <a:gd name="T20" fmla="*/ 603 w 1206"/>
                  <a:gd name="T21" fmla="*/ 0 h 1474"/>
                  <a:gd name="T22" fmla="*/ 827 w 1206"/>
                  <a:gd name="T23" fmla="*/ 1032 h 1474"/>
                  <a:gd name="T24" fmla="*/ 795 w 1206"/>
                  <a:gd name="T25" fmla="*/ 1085 h 1474"/>
                  <a:gd name="T26" fmla="*/ 795 w 1206"/>
                  <a:gd name="T27" fmla="*/ 1133 h 1474"/>
                  <a:gd name="T28" fmla="*/ 427 w 1206"/>
                  <a:gd name="T29" fmla="*/ 1133 h 1474"/>
                  <a:gd name="T30" fmla="*/ 427 w 1206"/>
                  <a:gd name="T31" fmla="*/ 1093 h 1474"/>
                  <a:gd name="T32" fmla="*/ 394 w 1206"/>
                  <a:gd name="T33" fmla="*/ 1039 h 1474"/>
                  <a:gd name="T34" fmla="*/ 119 w 1206"/>
                  <a:gd name="T35" fmla="*/ 603 h 1474"/>
                  <a:gd name="T36" fmla="*/ 603 w 1206"/>
                  <a:gd name="T37" fmla="*/ 119 h 1474"/>
                  <a:gd name="T38" fmla="*/ 1087 w 1206"/>
                  <a:gd name="T39" fmla="*/ 603 h 1474"/>
                  <a:gd name="T40" fmla="*/ 827 w 1206"/>
                  <a:gd name="T41" fmla="*/ 1032 h 1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06" h="1474">
                    <a:moveTo>
                      <a:pt x="603" y="0"/>
                    </a:moveTo>
                    <a:cubicBezTo>
                      <a:pt x="271" y="0"/>
                      <a:pt x="0" y="271"/>
                      <a:pt x="0" y="603"/>
                    </a:cubicBezTo>
                    <a:cubicBezTo>
                      <a:pt x="0" y="719"/>
                      <a:pt x="33" y="831"/>
                      <a:pt x="95" y="928"/>
                    </a:cubicBezTo>
                    <a:cubicBezTo>
                      <a:pt x="149" y="1012"/>
                      <a:pt x="222" y="1081"/>
                      <a:pt x="308" y="1129"/>
                    </a:cubicBezTo>
                    <a:cubicBezTo>
                      <a:pt x="308" y="1329"/>
                      <a:pt x="308" y="1329"/>
                      <a:pt x="308" y="1329"/>
                    </a:cubicBezTo>
                    <a:cubicBezTo>
                      <a:pt x="308" y="1409"/>
                      <a:pt x="373" y="1474"/>
                      <a:pt x="453" y="1474"/>
                    </a:cubicBezTo>
                    <a:cubicBezTo>
                      <a:pt x="769" y="1474"/>
                      <a:pt x="769" y="1474"/>
                      <a:pt x="769" y="1474"/>
                    </a:cubicBezTo>
                    <a:cubicBezTo>
                      <a:pt x="849" y="1474"/>
                      <a:pt x="914" y="1409"/>
                      <a:pt x="914" y="1329"/>
                    </a:cubicBezTo>
                    <a:cubicBezTo>
                      <a:pt x="914" y="1120"/>
                      <a:pt x="914" y="1120"/>
                      <a:pt x="914" y="1120"/>
                    </a:cubicBezTo>
                    <a:cubicBezTo>
                      <a:pt x="1095" y="1011"/>
                      <a:pt x="1206" y="816"/>
                      <a:pt x="1206" y="603"/>
                    </a:cubicBezTo>
                    <a:cubicBezTo>
                      <a:pt x="1206" y="271"/>
                      <a:pt x="936" y="0"/>
                      <a:pt x="603" y="0"/>
                    </a:cubicBezTo>
                    <a:close/>
                    <a:moveTo>
                      <a:pt x="827" y="1032"/>
                    </a:moveTo>
                    <a:cubicBezTo>
                      <a:pt x="807" y="1042"/>
                      <a:pt x="795" y="1063"/>
                      <a:pt x="795" y="1085"/>
                    </a:cubicBezTo>
                    <a:cubicBezTo>
                      <a:pt x="795" y="1133"/>
                      <a:pt x="795" y="1133"/>
                      <a:pt x="795" y="1133"/>
                    </a:cubicBezTo>
                    <a:cubicBezTo>
                      <a:pt x="427" y="1133"/>
                      <a:pt x="427" y="1133"/>
                      <a:pt x="427" y="1133"/>
                    </a:cubicBezTo>
                    <a:cubicBezTo>
                      <a:pt x="427" y="1093"/>
                      <a:pt x="427" y="1093"/>
                      <a:pt x="427" y="1093"/>
                    </a:cubicBezTo>
                    <a:cubicBezTo>
                      <a:pt x="427" y="1070"/>
                      <a:pt x="414" y="1049"/>
                      <a:pt x="394" y="1039"/>
                    </a:cubicBezTo>
                    <a:cubicBezTo>
                      <a:pt x="227" y="959"/>
                      <a:pt x="119" y="788"/>
                      <a:pt x="119" y="603"/>
                    </a:cubicBezTo>
                    <a:cubicBezTo>
                      <a:pt x="119" y="336"/>
                      <a:pt x="336" y="119"/>
                      <a:pt x="603" y="119"/>
                    </a:cubicBezTo>
                    <a:cubicBezTo>
                      <a:pt x="870" y="119"/>
                      <a:pt x="1087" y="336"/>
                      <a:pt x="1087" y="603"/>
                    </a:cubicBezTo>
                    <a:cubicBezTo>
                      <a:pt x="1087" y="784"/>
                      <a:pt x="987" y="948"/>
                      <a:pt x="827" y="1032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48" tIns="41874" rIns="83748" bIns="41874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65" b="0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42" name="Oval 14"/>
            <p:cNvSpPr>
              <a:spLocks noChangeArrowheads="1"/>
            </p:cNvSpPr>
            <p:nvPr/>
          </p:nvSpPr>
          <p:spPr bwMode="auto">
            <a:xfrm>
              <a:off x="4424" y="5430"/>
              <a:ext cx="2532" cy="25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Oval 15"/>
            <p:cNvSpPr>
              <a:spLocks noChangeArrowheads="1"/>
            </p:cNvSpPr>
            <p:nvPr/>
          </p:nvSpPr>
          <p:spPr bwMode="auto">
            <a:xfrm>
              <a:off x="4674" y="5683"/>
              <a:ext cx="2028" cy="20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Oval 16"/>
            <p:cNvSpPr>
              <a:spLocks noChangeArrowheads="1"/>
            </p:cNvSpPr>
            <p:nvPr/>
          </p:nvSpPr>
          <p:spPr bwMode="auto">
            <a:xfrm>
              <a:off x="4891" y="5900"/>
              <a:ext cx="1595" cy="159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5" name="Oval 17"/>
            <p:cNvSpPr>
              <a:spLocks noChangeArrowheads="1"/>
            </p:cNvSpPr>
            <p:nvPr/>
          </p:nvSpPr>
          <p:spPr bwMode="auto">
            <a:xfrm>
              <a:off x="5127" y="6133"/>
              <a:ext cx="1123" cy="11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6" name="Oval 18"/>
            <p:cNvSpPr>
              <a:spLocks noChangeArrowheads="1"/>
            </p:cNvSpPr>
            <p:nvPr/>
          </p:nvSpPr>
          <p:spPr bwMode="auto">
            <a:xfrm>
              <a:off x="5336" y="6342"/>
              <a:ext cx="703" cy="70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7" name="Oval 19"/>
            <p:cNvSpPr>
              <a:spLocks noChangeArrowheads="1"/>
            </p:cNvSpPr>
            <p:nvPr/>
          </p:nvSpPr>
          <p:spPr bwMode="auto">
            <a:xfrm>
              <a:off x="5556" y="6567"/>
              <a:ext cx="262" cy="2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8" name="Freeform 20"/>
            <p:cNvSpPr/>
            <p:nvPr/>
          </p:nvSpPr>
          <p:spPr bwMode="auto">
            <a:xfrm>
              <a:off x="5632" y="5255"/>
              <a:ext cx="1493" cy="1497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  <a:gd name="T20" fmla="*/ 543 w 792"/>
                <a:gd name="T21" fmla="*/ 28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  <a:lnTo>
                    <a:pt x="543" y="28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9" name="Freeform 21"/>
            <p:cNvSpPr/>
            <p:nvPr/>
          </p:nvSpPr>
          <p:spPr bwMode="auto">
            <a:xfrm>
              <a:off x="5688" y="5217"/>
              <a:ext cx="1493" cy="1497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bldLvl="0" animBg="1"/>
      <p:bldP spid="30" grpId="0" bldLvl="0" animBg="1"/>
      <p:bldP spid="31" grpId="0" bldLvl="0" animBg="1"/>
      <p:bldP spid="32" grpId="0" bldLvl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随堂练习</a:t>
            </a:r>
          </a:p>
        </p:txBody>
      </p:sp>
      <p:sp>
        <p:nvSpPr>
          <p:cNvPr id="52" name="矩形 14"/>
          <p:cNvSpPr/>
          <p:nvPr/>
        </p:nvSpPr>
        <p:spPr>
          <a:xfrm>
            <a:off x="889635" y="1400175"/>
            <a:ext cx="9421495" cy="10025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44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一、照样子写句子。</a:t>
            </a:r>
            <a:endParaRPr lang="zh-CN" altLang="en-US" sz="3200" b="1" strike="noStrike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53" name="矩形 14"/>
          <p:cNvSpPr/>
          <p:nvPr/>
        </p:nvSpPr>
        <p:spPr>
          <a:xfrm>
            <a:off x="1566545" y="2506980"/>
            <a:ext cx="6156325" cy="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例：他高兴得跳了起来。</a:t>
            </a:r>
          </a:p>
        </p:txBody>
      </p:sp>
      <p:sp>
        <p:nvSpPr>
          <p:cNvPr id="54" name="矩形 14"/>
          <p:cNvSpPr/>
          <p:nvPr/>
        </p:nvSpPr>
        <p:spPr>
          <a:xfrm>
            <a:off x="1566545" y="3336925"/>
            <a:ext cx="8743950" cy="2499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1.</a:t>
            </a:r>
            <a:r>
              <a:rPr lang="zh-CN" altLang="en-US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敌人被打得</a:t>
            </a:r>
            <a:r>
              <a:rPr lang="en-US" altLang="zh-CN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__________</a:t>
            </a:r>
            <a:r>
              <a:rPr lang="zh-CN" altLang="en-US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  <a:p>
            <a:pPr fontAlgn="base">
              <a:lnSpc>
                <a:spcPct val="150000"/>
              </a:lnSpc>
            </a:pPr>
            <a:r>
              <a:rPr lang="en-US" altLang="zh-CN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2.</a:t>
            </a:r>
            <a:r>
              <a:rPr lang="zh-CN" altLang="en-US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鸟儿飞得</a:t>
            </a:r>
            <a:r>
              <a:rPr lang="en-US" altLang="zh-CN" sz="3600" b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__________</a:t>
            </a:r>
            <a:r>
              <a:rPr lang="zh-CN" altLang="en-US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  <a:p>
            <a:pPr fontAlgn="base">
              <a:lnSpc>
                <a:spcPct val="150000"/>
              </a:lnSpc>
            </a:pPr>
            <a:r>
              <a:rPr lang="en-US" altLang="zh-CN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3.</a:t>
            </a:r>
            <a:r>
              <a:rPr lang="zh-CN" altLang="en-US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他将教室打扫得</a:t>
            </a:r>
            <a:r>
              <a:rPr lang="en-US" altLang="zh-CN" sz="3600" b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__________</a:t>
            </a:r>
            <a:r>
              <a:rPr lang="zh-CN" altLang="en-US" sz="36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55" name="矩形 14"/>
          <p:cNvSpPr/>
          <p:nvPr/>
        </p:nvSpPr>
        <p:spPr>
          <a:xfrm>
            <a:off x="4638675" y="3422957"/>
            <a:ext cx="2827020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落花流水</a:t>
            </a:r>
          </a:p>
        </p:txBody>
      </p:sp>
      <p:sp>
        <p:nvSpPr>
          <p:cNvPr id="56" name="矩形 55"/>
          <p:cNvSpPr/>
          <p:nvPr/>
        </p:nvSpPr>
        <p:spPr>
          <a:xfrm>
            <a:off x="4114800" y="4206547"/>
            <a:ext cx="2640330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比大树还高</a:t>
            </a:r>
          </a:p>
        </p:txBody>
      </p:sp>
      <p:sp>
        <p:nvSpPr>
          <p:cNvPr id="57" name="矩形 14"/>
          <p:cNvSpPr/>
          <p:nvPr/>
        </p:nvSpPr>
        <p:spPr>
          <a:xfrm>
            <a:off x="5511165" y="5012362"/>
            <a:ext cx="2211705" cy="586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干干净净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bldLvl="0" animBg="1"/>
      <p:bldP spid="55" grpId="1" animBg="1"/>
      <p:bldP spid="56" grpId="0" bldLvl="0" animBg="1"/>
      <p:bldP spid="56" grpId="1" animBg="1"/>
      <p:bldP spid="57" grpId="0" bldLvl="0" animBg="1"/>
      <p:bldP spid="57" grpId="1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7756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随堂练习</a:t>
            </a:r>
          </a:p>
        </p:txBody>
      </p:sp>
      <p:sp>
        <p:nvSpPr>
          <p:cNvPr id="9" name="矩形 14"/>
          <p:cNvSpPr/>
          <p:nvPr/>
        </p:nvSpPr>
        <p:spPr>
          <a:xfrm>
            <a:off x="768350" y="3463077"/>
            <a:ext cx="9421495" cy="75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32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三、我能接着往下写。</a:t>
            </a:r>
            <a:endParaRPr lang="zh-CN" altLang="en-US" sz="2000" b="1" strike="noStrike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0" name="矩形 14"/>
          <p:cNvSpPr/>
          <p:nvPr/>
        </p:nvSpPr>
        <p:spPr>
          <a:xfrm>
            <a:off x="990600" y="2239010"/>
            <a:ext cx="11200130" cy="114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24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激烈（    ）赛跑项目开始了，我们在跑道上飞快（     ）跑着。跑到终点，我们已经累（     ）气喘吁吁。</a:t>
            </a:r>
          </a:p>
        </p:txBody>
      </p:sp>
      <p:sp>
        <p:nvSpPr>
          <p:cNvPr id="11" name="矩形 14"/>
          <p:cNvSpPr/>
          <p:nvPr/>
        </p:nvSpPr>
        <p:spPr>
          <a:xfrm>
            <a:off x="495935" y="4313274"/>
            <a:ext cx="11200130" cy="1142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zh-CN" sz="24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遥远的夜空有一个弯弯的月亮，弯弯的月亮下面是那弯弯的小桥，              </a:t>
            </a:r>
          </a:p>
          <a:p>
            <a:pPr fontAlgn="base">
              <a:lnSpc>
                <a:spcPct val="150000"/>
              </a:lnSpc>
            </a:pPr>
            <a:endParaRPr lang="zh-CN" altLang="en-US" sz="2400" b="1" strike="noStrike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  <p:sp>
        <p:nvSpPr>
          <p:cNvPr id="12" name="矩形 14"/>
          <p:cNvSpPr/>
          <p:nvPr/>
        </p:nvSpPr>
        <p:spPr>
          <a:xfrm>
            <a:off x="1179512" y="4884058"/>
            <a:ext cx="760857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弯弯的小桥下面是那弯弯的小河，</a:t>
            </a:r>
          </a:p>
        </p:txBody>
      </p:sp>
      <p:sp>
        <p:nvSpPr>
          <p:cNvPr id="13" name="矩形 14"/>
          <p:cNvSpPr/>
          <p:nvPr/>
        </p:nvSpPr>
        <p:spPr>
          <a:xfrm>
            <a:off x="2318611" y="2222223"/>
            <a:ext cx="74676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</a:t>
            </a:r>
          </a:p>
        </p:txBody>
      </p:sp>
      <p:sp>
        <p:nvSpPr>
          <p:cNvPr id="14" name="矩形 14"/>
          <p:cNvSpPr/>
          <p:nvPr/>
        </p:nvSpPr>
        <p:spPr>
          <a:xfrm>
            <a:off x="2318119" y="2793507"/>
            <a:ext cx="74676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地</a:t>
            </a:r>
          </a:p>
        </p:txBody>
      </p:sp>
      <p:sp>
        <p:nvSpPr>
          <p:cNvPr id="15" name="矩形 14"/>
          <p:cNvSpPr/>
          <p:nvPr/>
        </p:nvSpPr>
        <p:spPr>
          <a:xfrm>
            <a:off x="8210406" y="2222437"/>
            <a:ext cx="74676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得</a:t>
            </a:r>
          </a:p>
        </p:txBody>
      </p:sp>
      <p:sp>
        <p:nvSpPr>
          <p:cNvPr id="16" name="矩形 14"/>
          <p:cNvSpPr/>
          <p:nvPr/>
        </p:nvSpPr>
        <p:spPr>
          <a:xfrm>
            <a:off x="1179512" y="5447552"/>
            <a:ext cx="11201400" cy="588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2400" b="1" strike="noStrike" noProof="1">
                <a:solidFill>
                  <a:srgbClr val="FF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弯弯的小河旁边是那弯弯的小路，弯弯的小路旁边是那弯弯的小树。</a:t>
            </a:r>
          </a:p>
        </p:txBody>
      </p:sp>
      <p:sp>
        <p:nvSpPr>
          <p:cNvPr id="17" name="矩形 14"/>
          <p:cNvSpPr/>
          <p:nvPr/>
        </p:nvSpPr>
        <p:spPr>
          <a:xfrm>
            <a:off x="874395" y="1407160"/>
            <a:ext cx="9421495" cy="7543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</a:extLst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zh-CN" altLang="en-US" sz="32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二、把</a:t>
            </a:r>
            <a:r>
              <a:rPr lang="en-US" altLang="zh-CN" sz="32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“</a:t>
            </a:r>
            <a:r>
              <a:rPr lang="zh-CN" altLang="en-US" sz="32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的、地、得</a:t>
            </a:r>
            <a:r>
              <a:rPr lang="en-US" altLang="zh-CN" sz="32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”</a:t>
            </a:r>
            <a:r>
              <a:rPr lang="zh-CN" altLang="en-US" sz="3200" b="1" strike="noStrike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填入括号里。</a:t>
            </a:r>
            <a:endParaRPr lang="zh-CN" altLang="en-US" sz="2000" b="1" strike="noStrike" noProof="1">
              <a:solidFill>
                <a:schemeClr val="tx1"/>
              </a:solidFill>
              <a:latin typeface="Arial" panose="020B0604020202020204" pitchFamily="34" charset="0"/>
              <a:ea typeface="思源黑体 CN Regular" panose="020B0500000000000000" pitchFamily="34" charset="-122"/>
              <a:sym typeface="Arial" panose="020B060402020202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ldLvl="0" animBg="1"/>
      <p:bldP spid="12" grpId="1" animBg="1"/>
      <p:bldP spid="13" grpId="0" bldLvl="0" animBg="1"/>
      <p:bldP spid="13" grpId="1" animBg="1"/>
      <p:bldP spid="14" grpId="0" bldLvl="0" animBg="1"/>
      <p:bldP spid="14" grpId="1" animBg="1"/>
      <p:bldP spid="15" grpId="0" bldLvl="0" animBg="1"/>
      <p:bldP spid="15" grpId="1" animBg="1"/>
      <p:bldP spid="16" grpId="0" bldLvl="0" animBg="1"/>
      <p:bldP spid="16" grpId="1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 flipH="1">
            <a:off x="0" y="2049510"/>
            <a:ext cx="12192000" cy="2758980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6" name="任意多边形: 形状 5"/>
          <p:cNvSpPr/>
          <p:nvPr/>
        </p:nvSpPr>
        <p:spPr>
          <a:xfrm flipV="1">
            <a:off x="601594" y="1624522"/>
            <a:ext cx="6635093" cy="3677054"/>
          </a:xfrm>
          <a:custGeom>
            <a:avLst/>
            <a:gdLst>
              <a:gd name="connsiteX0" fmla="*/ 128585 w 6635093"/>
              <a:gd name="connsiteY0" fmla="*/ 5026479 h 5026479"/>
              <a:gd name="connsiteX1" fmla="*/ 0 w 6635093"/>
              <a:gd name="connsiteY1" fmla="*/ 5026479 h 5026479"/>
              <a:gd name="connsiteX2" fmla="*/ 0 w 6635093"/>
              <a:gd name="connsiteY2" fmla="*/ 0 h 5026479"/>
              <a:gd name="connsiteX3" fmla="*/ 128585 w 6635093"/>
              <a:gd name="connsiteY3" fmla="*/ 0 h 5026479"/>
              <a:gd name="connsiteX4" fmla="*/ 128585 w 6635093"/>
              <a:gd name="connsiteY4" fmla="*/ 4891494 h 5026479"/>
              <a:gd name="connsiteX5" fmla="*/ 6506501 w 6635093"/>
              <a:gd name="connsiteY5" fmla="*/ 4891494 h 5026479"/>
              <a:gd name="connsiteX6" fmla="*/ 6506501 w 6635093"/>
              <a:gd name="connsiteY6" fmla="*/ 4527223 h 5026479"/>
              <a:gd name="connsiteX7" fmla="*/ 6635089 w 6635093"/>
              <a:gd name="connsiteY7" fmla="*/ 4527223 h 5026479"/>
              <a:gd name="connsiteX8" fmla="*/ 6635089 w 6635093"/>
              <a:gd name="connsiteY8" fmla="*/ 4891494 h 5026479"/>
              <a:gd name="connsiteX9" fmla="*/ 6635093 w 6635093"/>
              <a:gd name="connsiteY9" fmla="*/ 4891494 h 5026479"/>
              <a:gd name="connsiteX10" fmla="*/ 6635093 w 6635093"/>
              <a:gd name="connsiteY10" fmla="*/ 5026477 h 5026479"/>
              <a:gd name="connsiteX11" fmla="*/ 128585 w 6635093"/>
              <a:gd name="connsiteY11" fmla="*/ 5026477 h 5026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635093" h="5026479">
                <a:moveTo>
                  <a:pt x="128585" y="5026479"/>
                </a:moveTo>
                <a:lnTo>
                  <a:pt x="0" y="5026479"/>
                </a:lnTo>
                <a:lnTo>
                  <a:pt x="0" y="0"/>
                </a:lnTo>
                <a:lnTo>
                  <a:pt x="128585" y="0"/>
                </a:lnTo>
                <a:lnTo>
                  <a:pt x="128585" y="4891494"/>
                </a:lnTo>
                <a:lnTo>
                  <a:pt x="6506501" y="4891494"/>
                </a:lnTo>
                <a:lnTo>
                  <a:pt x="6506501" y="4527223"/>
                </a:lnTo>
                <a:lnTo>
                  <a:pt x="6635089" y="4527223"/>
                </a:lnTo>
                <a:lnTo>
                  <a:pt x="6635089" y="4891494"/>
                </a:lnTo>
                <a:lnTo>
                  <a:pt x="6635093" y="4891494"/>
                </a:lnTo>
                <a:lnTo>
                  <a:pt x="6635093" y="5026477"/>
                </a:lnTo>
                <a:lnTo>
                  <a:pt x="128585" y="5026477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chemeClr val="lt1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3" name="任意多边形: 形状 12"/>
          <p:cNvSpPr/>
          <p:nvPr/>
        </p:nvSpPr>
        <p:spPr>
          <a:xfrm rot="5400000" flipH="1">
            <a:off x="6992273" y="635346"/>
            <a:ext cx="3538413" cy="5657851"/>
          </a:xfrm>
          <a:custGeom>
            <a:avLst/>
            <a:gdLst>
              <a:gd name="connsiteX0" fmla="*/ 4244211 w 4244211"/>
              <a:gd name="connsiteY0" fmla="*/ 1 h 5657851"/>
              <a:gd name="connsiteX1" fmla="*/ 4244211 w 4244211"/>
              <a:gd name="connsiteY1" fmla="*/ 128587 h 5657851"/>
              <a:gd name="connsiteX2" fmla="*/ 126206 w 4244211"/>
              <a:gd name="connsiteY2" fmla="*/ 128587 h 5657851"/>
              <a:gd name="connsiteX3" fmla="*/ 126206 w 4244211"/>
              <a:gd name="connsiteY3" fmla="*/ 5657851 h 5657851"/>
              <a:gd name="connsiteX4" fmla="*/ 0 w 4244211"/>
              <a:gd name="connsiteY4" fmla="*/ 5657851 h 5657851"/>
              <a:gd name="connsiteX5" fmla="*/ 0 w 4244211"/>
              <a:gd name="connsiteY5" fmla="*/ 0 h 5657851"/>
              <a:gd name="connsiteX6" fmla="*/ 126206 w 4244211"/>
              <a:gd name="connsiteY6" fmla="*/ 0 h 5657851"/>
              <a:gd name="connsiteX7" fmla="*/ 126206 w 4244211"/>
              <a:gd name="connsiteY7" fmla="*/ 1 h 56578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244211" h="5657851">
                <a:moveTo>
                  <a:pt x="4244211" y="1"/>
                </a:moveTo>
                <a:lnTo>
                  <a:pt x="4244211" y="128587"/>
                </a:lnTo>
                <a:lnTo>
                  <a:pt x="126206" y="128587"/>
                </a:lnTo>
                <a:lnTo>
                  <a:pt x="126206" y="5657851"/>
                </a:lnTo>
                <a:lnTo>
                  <a:pt x="0" y="5657851"/>
                </a:lnTo>
                <a:lnTo>
                  <a:pt x="0" y="0"/>
                </a:lnTo>
                <a:lnTo>
                  <a:pt x="126206" y="0"/>
                </a:lnTo>
                <a:lnTo>
                  <a:pt x="126206" y="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4" name="矩形 13"/>
          <p:cNvSpPr/>
          <p:nvPr/>
        </p:nvSpPr>
        <p:spPr>
          <a:xfrm flipH="1">
            <a:off x="11338034" y="1315055"/>
            <a:ext cx="390140" cy="482738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5" name="矩形 14"/>
          <p:cNvSpPr/>
          <p:nvPr/>
        </p:nvSpPr>
        <p:spPr>
          <a:xfrm flipH="1">
            <a:off x="709742" y="5729400"/>
            <a:ext cx="666648" cy="48273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0" name="矩形 9"/>
          <p:cNvSpPr/>
          <p:nvPr/>
        </p:nvSpPr>
        <p:spPr>
          <a:xfrm flipH="1">
            <a:off x="0" y="0"/>
            <a:ext cx="461415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1" name="矩形 10"/>
          <p:cNvSpPr/>
          <p:nvPr/>
        </p:nvSpPr>
        <p:spPr>
          <a:xfrm flipH="1">
            <a:off x="-1" y="304800"/>
            <a:ext cx="3508442" cy="233464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38100">
            <a:noFill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 dirty="0">
              <a:solidFill>
                <a:prstClr val="black"/>
              </a:solidFill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sp>
        <p:nvSpPr>
          <p:cNvPr id="12" name="矩形 11"/>
          <p:cNvSpPr/>
          <p:nvPr/>
        </p:nvSpPr>
        <p:spPr>
          <a:xfrm flipH="1">
            <a:off x="7236688" y="6624536"/>
            <a:ext cx="4955313" cy="233464"/>
          </a:xfrm>
          <a:prstGeom prst="rect">
            <a:avLst/>
          </a:prstGeom>
          <a:gradFill flip="none" rotWithShape="1">
            <a:gsLst>
              <a:gs pos="0">
                <a:srgbClr val="30B593"/>
              </a:gs>
              <a:gs pos="100000">
                <a:srgbClr val="00B050"/>
              </a:gs>
            </a:gsLst>
            <a:lin ang="2700000" scaled="1"/>
            <a:tileRect/>
          </a:gradFill>
          <a:ln>
            <a:solidFill>
              <a:schemeClr val="bg1"/>
            </a:solidFill>
          </a:ln>
          <a:effectLst>
            <a:outerShdw blurRad="38100" dist="12700" dir="10800000" algn="r" rotWithShape="0">
              <a:prstClr val="black">
                <a:alpha val="3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Arial" panose="020B0604020202020204" pitchFamily="34" charset="0"/>
              <a:ea typeface="思源黑体 CN Regular" panose="020B0500000000000000" pitchFamily="34" charset="-122"/>
              <a:cs typeface="+mn-ea"/>
              <a:sym typeface="Arial" panose="020B0604020202020204" pitchFamily="34" charset="0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894963" y="2284695"/>
            <a:ext cx="6336886" cy="1774498"/>
            <a:chOff x="894963" y="2284695"/>
            <a:chExt cx="6336886" cy="1774498"/>
          </a:xfrm>
        </p:grpSpPr>
        <p:sp>
          <p:nvSpPr>
            <p:cNvPr id="22" name="文本框 21"/>
            <p:cNvSpPr txBox="1"/>
            <p:nvPr/>
          </p:nvSpPr>
          <p:spPr>
            <a:xfrm>
              <a:off x="894963" y="2284695"/>
              <a:ext cx="6063194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r>
                <a:rPr lang="zh-CN" altLang="en-US" sz="6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谢谢各位倾听！</a:t>
              </a: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946398" y="3470314"/>
              <a:ext cx="5808814" cy="588879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threePt" dir="t"/>
              </a:scene3d>
              <a:sp3d contourW="12700"/>
            </a:bodyPr>
            <a:lstStyle/>
            <a:p>
              <a:pPr algn="dist">
                <a:lnSpc>
                  <a:spcPct val="150000"/>
                </a:lnSpc>
              </a:pPr>
              <a:r>
                <a:rPr lang="zh-CN" altLang="en-US" sz="24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rPr>
                <a:t>语文精品课件 三年级上册</a:t>
              </a:r>
              <a:endParaRPr lang="en-US" altLang="zh-CN" sz="2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endParaRPr>
            </a:p>
          </p:txBody>
        </p:sp>
        <p:cxnSp>
          <p:nvCxnSpPr>
            <p:cNvPr id="24" name="直接连接符 23"/>
            <p:cNvCxnSpPr/>
            <p:nvPr/>
          </p:nvCxnSpPr>
          <p:spPr>
            <a:xfrm>
              <a:off x="1033541" y="3460789"/>
              <a:ext cx="6198308" cy="0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" name="图片 2" descr="图片包含 草, 户外, 建筑, 房子&#10;&#10;描述已自动生成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3759" y="515739"/>
            <a:ext cx="3889514" cy="5826522"/>
          </a:xfrm>
          <a:prstGeom prst="rect">
            <a:avLst/>
          </a:prstGeom>
          <a:ln w="22225">
            <a:solidFill>
              <a:schemeClr val="bg1"/>
            </a:solidFill>
          </a:ln>
          <a:effectLst>
            <a:outerShdw blurRad="114300" sx="101000" sy="101000" algn="ctr" rotWithShape="0">
              <a:prstClr val="black">
                <a:alpha val="10000"/>
              </a:prstClr>
            </a:outerShdw>
          </a:effectLst>
        </p:spPr>
      </p:pic>
      <p:grpSp>
        <p:nvGrpSpPr>
          <p:cNvPr id="31" name="组合 30"/>
          <p:cNvGrpSpPr/>
          <p:nvPr/>
        </p:nvGrpSpPr>
        <p:grpSpPr>
          <a:xfrm>
            <a:off x="1043066" y="4224439"/>
            <a:ext cx="3861068" cy="316802"/>
            <a:chOff x="1043066" y="4224439"/>
            <a:chExt cx="3861068" cy="316802"/>
          </a:xfrm>
        </p:grpSpPr>
        <p:grpSp>
          <p:nvGrpSpPr>
            <p:cNvPr id="26" name="组合 25"/>
            <p:cNvGrpSpPr/>
            <p:nvPr/>
          </p:nvGrpSpPr>
          <p:grpSpPr>
            <a:xfrm>
              <a:off x="1043066" y="4224439"/>
              <a:ext cx="1765300" cy="316802"/>
              <a:chOff x="1043066" y="4044835"/>
              <a:chExt cx="1765300" cy="316802"/>
            </a:xfrm>
          </p:grpSpPr>
          <p:sp>
            <p:nvSpPr>
              <p:cNvPr id="19" name="矩形 18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0" name="文本框 19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授课老师：某某</a:t>
                </a:r>
              </a:p>
            </p:txBody>
          </p:sp>
        </p:grpSp>
        <p:grpSp>
          <p:nvGrpSpPr>
            <p:cNvPr id="27" name="组合 26"/>
            <p:cNvGrpSpPr/>
            <p:nvPr/>
          </p:nvGrpSpPr>
          <p:grpSpPr>
            <a:xfrm>
              <a:off x="3138834" y="4224439"/>
              <a:ext cx="1765300" cy="316802"/>
              <a:chOff x="1043066" y="4044835"/>
              <a:chExt cx="1765300" cy="316802"/>
            </a:xfrm>
          </p:grpSpPr>
          <p:sp>
            <p:nvSpPr>
              <p:cNvPr id="28" name="矩形 27"/>
              <p:cNvSpPr/>
              <p:nvPr/>
            </p:nvSpPr>
            <p:spPr>
              <a:xfrm>
                <a:off x="1043066" y="4044835"/>
                <a:ext cx="1765300" cy="316802"/>
              </a:xfrm>
              <a:prstGeom prst="rect">
                <a:avLst/>
              </a:prstGeom>
              <a:solidFill>
                <a:schemeClr val="bg1"/>
              </a:solidFill>
              <a:ln w="38100">
                <a:noFill/>
              </a:ln>
              <a:effectLst>
                <a:outerShdw blurRad="63500" algn="ctr" rotWithShape="0">
                  <a:prstClr val="black">
                    <a:alpha val="40000"/>
                  </a:prstClr>
                </a:outerShdw>
              </a:effec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 sz="1200" dirty="0">
                  <a:solidFill>
                    <a:prstClr val="black"/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  <p:sp>
            <p:nvSpPr>
              <p:cNvPr id="29" name="文本框 28"/>
              <p:cNvSpPr txBox="1"/>
              <p:nvPr/>
            </p:nvSpPr>
            <p:spPr>
              <a:xfrm>
                <a:off x="1190173" y="4064737"/>
                <a:ext cx="1471087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/>
              <a:p>
                <a:pPr algn="ctr"/>
                <a:r>
                  <a:rPr lang="zh-CN" altLang="en-US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授课时间：</a:t>
                </a:r>
                <a:r>
                  <a:rPr lang="en-US" altLang="zh-CN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思源黑体 CN Regular" panose="020B0500000000000000" pitchFamily="34" charset="-122"/>
                    <a:cs typeface="+mn-ea"/>
                    <a:sym typeface="Arial" panose="020B0604020202020204" pitchFamily="34" charset="0"/>
                  </a:rPr>
                  <a:t>20XX</a:t>
                </a:r>
                <a:endParaRPr lang="zh-CN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思源黑体 CN Regular" panose="020B0500000000000000" pitchFamily="34" charset="-122"/>
                  <a:cs typeface="+mn-ea"/>
                  <a:sym typeface="Arial" panose="020B0604020202020204" pitchFamily="34" charset="0"/>
                </a:endParaRPr>
              </a:p>
            </p:txBody>
          </p:sp>
        </p:grp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6" name="文本框 1"/>
          <p:cNvSpPr txBox="1"/>
          <p:nvPr/>
        </p:nvSpPr>
        <p:spPr>
          <a:xfrm>
            <a:off x="1037907" y="4011057"/>
            <a:ext cx="10116185" cy="1835311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不知道什么时候，落起了春雨，轻轻地，听不见淅沥的响声，像一种湿漉漉的烟雾，轻柔地滋润着大地。春雨过后，太阳出来了，一片晴朗。整个世界像刚洗过似的，特别清爽，空气十分新鲜，呼吸一口，甜丝丝的，像喝了蜜一样。</a:t>
            </a:r>
          </a:p>
        </p:txBody>
      </p:sp>
      <p:sp>
        <p:nvSpPr>
          <p:cNvPr id="7" name="云形标注 10"/>
          <p:cNvSpPr/>
          <p:nvPr/>
        </p:nvSpPr>
        <p:spPr>
          <a:xfrm>
            <a:off x="2365376" y="1879600"/>
            <a:ext cx="4352924" cy="1672590"/>
          </a:xfrm>
          <a:prstGeom prst="cloudCallout">
            <a:avLst>
              <a:gd name="adj1" fmla="val 59588"/>
              <a:gd name="adj2" fmla="val 65695"/>
            </a:avLst>
          </a:prstGeom>
          <a:solidFill>
            <a:srgbClr val="2AB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n-US" altLang="zh-CN" sz="32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</a:t>
            </a:r>
            <a:r>
              <a:rPr lang="en-US" altLang="zh-CN" sz="20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</a:t>
            </a:r>
            <a:r>
              <a:rPr lang="zh-CN" altLang="en-US" sz="20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运用比喻的修辞手法，生动形象地描写了春雨惹人喜爱的特点。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5" name="文本框 1"/>
          <p:cNvSpPr txBox="1"/>
          <p:nvPr/>
        </p:nvSpPr>
        <p:spPr>
          <a:xfrm>
            <a:off x="1173055" y="1551762"/>
            <a:ext cx="10116185" cy="1392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春天来了！你看万紫千红的花开了，把可爱的草，树木，鸟，兽，虫，鱼都从寒冷的冬天中叫醒了，使得大地恢复了生机。那些野花像小星星一样一闪一闪眨着眼睛。</a:t>
            </a:r>
          </a:p>
        </p:txBody>
      </p:sp>
      <p:sp>
        <p:nvSpPr>
          <p:cNvPr id="9" name="云形标注 10"/>
          <p:cNvSpPr/>
          <p:nvPr/>
        </p:nvSpPr>
        <p:spPr>
          <a:xfrm>
            <a:off x="5791199" y="3703492"/>
            <a:ext cx="4693285" cy="1793240"/>
          </a:xfrm>
          <a:prstGeom prst="cloudCallout">
            <a:avLst>
              <a:gd name="adj1" fmla="val -71012"/>
              <a:gd name="adj2" fmla="val -90941"/>
            </a:avLst>
          </a:prstGeom>
          <a:solidFill>
            <a:srgbClr val="2AB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n-US" altLang="zh-CN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运用拟人的修辞手法，赋予动植物人的思想情感，生动形象地描写出生机勃勃的大地。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交流平台</a:t>
            </a:r>
          </a:p>
        </p:txBody>
      </p:sp>
      <p:sp>
        <p:nvSpPr>
          <p:cNvPr id="6" name="文本框 1"/>
          <p:cNvSpPr txBox="1"/>
          <p:nvPr/>
        </p:nvSpPr>
        <p:spPr>
          <a:xfrm>
            <a:off x="1130761" y="1518169"/>
            <a:ext cx="10116185" cy="1392112"/>
          </a:xfrm>
          <a:prstGeom prst="rect">
            <a:avLst/>
          </a:prstGeom>
          <a:noFill/>
          <a:ln w="9525">
            <a:noFill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2400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爱读书，是一种美德。读书，使人思维活跃，聪颖智慧；读书，使人胸襟开阔，豁达晓畅；读书，使人目光远大，志存高远；读书，使人思想插上翅膀，感情绽开花蕾。</a:t>
            </a:r>
          </a:p>
        </p:txBody>
      </p:sp>
      <p:sp>
        <p:nvSpPr>
          <p:cNvPr id="7" name="云形标注 10"/>
          <p:cNvSpPr/>
          <p:nvPr/>
        </p:nvSpPr>
        <p:spPr>
          <a:xfrm>
            <a:off x="5350336" y="3835400"/>
            <a:ext cx="5896610" cy="1871980"/>
          </a:xfrm>
          <a:prstGeom prst="cloudCallout">
            <a:avLst>
              <a:gd name="adj1" fmla="val -56924"/>
              <a:gd name="adj2" fmla="val -99323"/>
            </a:avLst>
          </a:prstGeom>
          <a:solidFill>
            <a:srgbClr val="2AB48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 fontAlgn="base"/>
            <a:r>
              <a:rPr lang="en-US" altLang="zh-CN" sz="20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    </a:t>
            </a:r>
            <a:r>
              <a:rPr lang="zh-CN" altLang="en-US" sz="2000" b="1" strike="noStrike" noProof="1">
                <a:solidFill>
                  <a:schemeClr val="bg1"/>
                </a:solidFill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运用排比的修辞手法，使文段的节奏感加强，条理性更好，更利于表达强烈的感情。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303432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不动笔墨不读书</a:t>
            </a:r>
          </a:p>
        </p:txBody>
      </p:sp>
      <p:grpSp>
        <p:nvGrpSpPr>
          <p:cNvPr id="28" name="组合 1"/>
          <p:cNvGrpSpPr/>
          <p:nvPr/>
        </p:nvGrpSpPr>
        <p:grpSpPr>
          <a:xfrm>
            <a:off x="1352566" y="1904999"/>
            <a:ext cx="3497672" cy="3355975"/>
            <a:chOff x="2096" y="3164"/>
            <a:chExt cx="7035" cy="6750"/>
          </a:xfrm>
        </p:grpSpPr>
        <p:sp>
          <p:nvSpPr>
            <p:cNvPr id="29" name="Freeform 5"/>
            <p:cNvSpPr/>
            <p:nvPr/>
          </p:nvSpPr>
          <p:spPr bwMode="auto">
            <a:xfrm>
              <a:off x="7530" y="7626"/>
              <a:ext cx="1129" cy="835"/>
            </a:xfrm>
            <a:custGeom>
              <a:avLst/>
              <a:gdLst>
                <a:gd name="T0" fmla="*/ 283 w 344"/>
                <a:gd name="T1" fmla="*/ 254 h 254"/>
                <a:gd name="T2" fmla="*/ 255 w 344"/>
                <a:gd name="T3" fmla="*/ 246 h 254"/>
                <a:gd name="T4" fmla="*/ 33 w 344"/>
                <a:gd name="T5" fmla="*/ 106 h 254"/>
                <a:gd name="T6" fmla="*/ 16 w 344"/>
                <a:gd name="T7" fmla="*/ 32 h 254"/>
                <a:gd name="T8" fmla="*/ 89 w 344"/>
                <a:gd name="T9" fmla="*/ 16 h 254"/>
                <a:gd name="T10" fmla="*/ 312 w 344"/>
                <a:gd name="T11" fmla="*/ 156 h 254"/>
                <a:gd name="T12" fmla="*/ 328 w 344"/>
                <a:gd name="T13" fmla="*/ 229 h 254"/>
                <a:gd name="T14" fmla="*/ 283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283" y="254"/>
                  </a:moveTo>
                  <a:cubicBezTo>
                    <a:pt x="274" y="254"/>
                    <a:pt x="264" y="251"/>
                    <a:pt x="255" y="246"/>
                  </a:cubicBezTo>
                  <a:cubicBezTo>
                    <a:pt x="33" y="106"/>
                    <a:pt x="33" y="106"/>
                    <a:pt x="33" y="106"/>
                  </a:cubicBezTo>
                  <a:cubicBezTo>
                    <a:pt x="8" y="90"/>
                    <a:pt x="0" y="57"/>
                    <a:pt x="16" y="32"/>
                  </a:cubicBezTo>
                  <a:cubicBezTo>
                    <a:pt x="31" y="8"/>
                    <a:pt x="64" y="0"/>
                    <a:pt x="89" y="16"/>
                  </a:cubicBezTo>
                  <a:cubicBezTo>
                    <a:pt x="312" y="156"/>
                    <a:pt x="312" y="156"/>
                    <a:pt x="312" y="156"/>
                  </a:cubicBezTo>
                  <a:cubicBezTo>
                    <a:pt x="337" y="171"/>
                    <a:pt x="344" y="204"/>
                    <a:pt x="328" y="229"/>
                  </a:cubicBezTo>
                  <a:cubicBezTo>
                    <a:pt x="318" y="245"/>
                    <a:pt x="301" y="254"/>
                    <a:pt x="283" y="25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0" name="Freeform 6"/>
            <p:cNvSpPr/>
            <p:nvPr/>
          </p:nvSpPr>
          <p:spPr bwMode="auto">
            <a:xfrm>
              <a:off x="7903" y="5856"/>
              <a:ext cx="1229" cy="539"/>
            </a:xfrm>
            <a:custGeom>
              <a:avLst/>
              <a:gdLst>
                <a:gd name="T0" fmla="*/ 58 w 374"/>
                <a:gd name="T1" fmla="*/ 164 h 164"/>
                <a:gd name="T2" fmla="*/ 6 w 374"/>
                <a:gd name="T3" fmla="*/ 121 h 164"/>
                <a:gd name="T4" fmla="*/ 48 w 374"/>
                <a:gd name="T5" fmla="*/ 58 h 164"/>
                <a:gd name="T6" fmla="*/ 305 w 374"/>
                <a:gd name="T7" fmla="*/ 6 h 164"/>
                <a:gd name="T8" fmla="*/ 368 w 374"/>
                <a:gd name="T9" fmla="*/ 48 h 164"/>
                <a:gd name="T10" fmla="*/ 326 w 374"/>
                <a:gd name="T11" fmla="*/ 110 h 164"/>
                <a:gd name="T12" fmla="*/ 69 w 374"/>
                <a:gd name="T13" fmla="*/ 163 h 164"/>
                <a:gd name="T14" fmla="*/ 58 w 374"/>
                <a:gd name="T15" fmla="*/ 164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4">
                  <a:moveTo>
                    <a:pt x="58" y="164"/>
                  </a:moveTo>
                  <a:cubicBezTo>
                    <a:pt x="33" y="164"/>
                    <a:pt x="11" y="146"/>
                    <a:pt x="6" y="121"/>
                  </a:cubicBezTo>
                  <a:cubicBezTo>
                    <a:pt x="0" y="92"/>
                    <a:pt x="19" y="64"/>
                    <a:pt x="48" y="58"/>
                  </a:cubicBezTo>
                  <a:cubicBezTo>
                    <a:pt x="305" y="6"/>
                    <a:pt x="305" y="6"/>
                    <a:pt x="305" y="6"/>
                  </a:cubicBezTo>
                  <a:cubicBezTo>
                    <a:pt x="334" y="0"/>
                    <a:pt x="362" y="19"/>
                    <a:pt x="368" y="48"/>
                  </a:cubicBezTo>
                  <a:cubicBezTo>
                    <a:pt x="374" y="76"/>
                    <a:pt x="355" y="104"/>
                    <a:pt x="326" y="110"/>
                  </a:cubicBezTo>
                  <a:cubicBezTo>
                    <a:pt x="69" y="163"/>
                    <a:pt x="69" y="163"/>
                    <a:pt x="69" y="163"/>
                  </a:cubicBezTo>
                  <a:cubicBezTo>
                    <a:pt x="65" y="163"/>
                    <a:pt x="62" y="164"/>
                    <a:pt x="58" y="164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1" name="Freeform 7"/>
            <p:cNvSpPr/>
            <p:nvPr/>
          </p:nvSpPr>
          <p:spPr bwMode="auto">
            <a:xfrm>
              <a:off x="7038" y="3796"/>
              <a:ext cx="873" cy="1090"/>
            </a:xfrm>
            <a:custGeom>
              <a:avLst/>
              <a:gdLst>
                <a:gd name="T0" fmla="*/ 60 w 266"/>
                <a:gd name="T1" fmla="*/ 332 h 332"/>
                <a:gd name="T2" fmla="*/ 31 w 266"/>
                <a:gd name="T3" fmla="*/ 324 h 332"/>
                <a:gd name="T4" fmla="*/ 16 w 266"/>
                <a:gd name="T5" fmla="*/ 250 h 332"/>
                <a:gd name="T6" fmla="*/ 161 w 266"/>
                <a:gd name="T7" fmla="*/ 31 h 332"/>
                <a:gd name="T8" fmla="*/ 235 w 266"/>
                <a:gd name="T9" fmla="*/ 16 h 332"/>
                <a:gd name="T10" fmla="*/ 250 w 266"/>
                <a:gd name="T11" fmla="*/ 90 h 332"/>
                <a:gd name="T12" fmla="*/ 105 w 266"/>
                <a:gd name="T13" fmla="*/ 309 h 332"/>
                <a:gd name="T14" fmla="*/ 60 w 266"/>
                <a:gd name="T15" fmla="*/ 332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2">
                  <a:moveTo>
                    <a:pt x="60" y="332"/>
                  </a:moveTo>
                  <a:cubicBezTo>
                    <a:pt x="50" y="332"/>
                    <a:pt x="40" y="330"/>
                    <a:pt x="31" y="324"/>
                  </a:cubicBezTo>
                  <a:cubicBezTo>
                    <a:pt x="6" y="307"/>
                    <a:pt x="0" y="274"/>
                    <a:pt x="16" y="250"/>
                  </a:cubicBezTo>
                  <a:cubicBezTo>
                    <a:pt x="161" y="31"/>
                    <a:pt x="161" y="31"/>
                    <a:pt x="161" y="31"/>
                  </a:cubicBezTo>
                  <a:cubicBezTo>
                    <a:pt x="178" y="6"/>
                    <a:pt x="211" y="0"/>
                    <a:pt x="235" y="16"/>
                  </a:cubicBezTo>
                  <a:cubicBezTo>
                    <a:pt x="260" y="32"/>
                    <a:pt x="266" y="65"/>
                    <a:pt x="250" y="90"/>
                  </a:cubicBezTo>
                  <a:cubicBezTo>
                    <a:pt x="105" y="309"/>
                    <a:pt x="105" y="309"/>
                    <a:pt x="105" y="309"/>
                  </a:cubicBezTo>
                  <a:cubicBezTo>
                    <a:pt x="94" y="324"/>
                    <a:pt x="77" y="332"/>
                    <a:pt x="60" y="332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2" name="Freeform 8"/>
            <p:cNvSpPr/>
            <p:nvPr/>
          </p:nvSpPr>
          <p:spPr bwMode="auto">
            <a:xfrm>
              <a:off x="5475" y="3164"/>
              <a:ext cx="356" cy="1216"/>
            </a:xfrm>
            <a:custGeom>
              <a:avLst/>
              <a:gdLst>
                <a:gd name="T0" fmla="*/ 56 w 109"/>
                <a:gd name="T1" fmla="*/ 370 h 370"/>
                <a:gd name="T2" fmla="*/ 2 w 109"/>
                <a:gd name="T3" fmla="*/ 317 h 370"/>
                <a:gd name="T4" fmla="*/ 0 w 109"/>
                <a:gd name="T5" fmla="*/ 54 h 370"/>
                <a:gd name="T6" fmla="*/ 53 w 109"/>
                <a:gd name="T7" fmla="*/ 0 h 370"/>
                <a:gd name="T8" fmla="*/ 106 w 109"/>
                <a:gd name="T9" fmla="*/ 53 h 370"/>
                <a:gd name="T10" fmla="*/ 109 w 109"/>
                <a:gd name="T11" fmla="*/ 316 h 370"/>
                <a:gd name="T12" fmla="*/ 56 w 109"/>
                <a:gd name="T13" fmla="*/ 370 h 370"/>
                <a:gd name="T14" fmla="*/ 56 w 109"/>
                <a:gd name="T15" fmla="*/ 370 h 3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9" h="370">
                  <a:moveTo>
                    <a:pt x="56" y="370"/>
                  </a:moveTo>
                  <a:cubicBezTo>
                    <a:pt x="26" y="370"/>
                    <a:pt x="3" y="346"/>
                    <a:pt x="2" y="31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0" y="25"/>
                    <a:pt x="23" y="1"/>
                    <a:pt x="53" y="0"/>
                  </a:cubicBezTo>
                  <a:cubicBezTo>
                    <a:pt x="82" y="0"/>
                    <a:pt x="106" y="24"/>
                    <a:pt x="106" y="53"/>
                  </a:cubicBezTo>
                  <a:cubicBezTo>
                    <a:pt x="109" y="316"/>
                    <a:pt x="109" y="316"/>
                    <a:pt x="109" y="316"/>
                  </a:cubicBezTo>
                  <a:cubicBezTo>
                    <a:pt x="109" y="345"/>
                    <a:pt x="86" y="369"/>
                    <a:pt x="56" y="370"/>
                  </a:cubicBezTo>
                  <a:cubicBezTo>
                    <a:pt x="56" y="370"/>
                    <a:pt x="56" y="370"/>
                    <a:pt x="56" y="37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3" name="Freeform 9"/>
            <p:cNvSpPr/>
            <p:nvPr/>
          </p:nvSpPr>
          <p:spPr bwMode="auto">
            <a:xfrm>
              <a:off x="2569" y="7620"/>
              <a:ext cx="1129" cy="833"/>
            </a:xfrm>
            <a:custGeom>
              <a:avLst/>
              <a:gdLst>
                <a:gd name="T0" fmla="*/ 61 w 344"/>
                <a:gd name="T1" fmla="*/ 254 h 254"/>
                <a:gd name="T2" fmla="*/ 16 w 344"/>
                <a:gd name="T3" fmla="*/ 229 h 254"/>
                <a:gd name="T4" fmla="*/ 32 w 344"/>
                <a:gd name="T5" fmla="*/ 156 h 254"/>
                <a:gd name="T6" fmla="*/ 255 w 344"/>
                <a:gd name="T7" fmla="*/ 16 h 254"/>
                <a:gd name="T8" fmla="*/ 328 w 344"/>
                <a:gd name="T9" fmla="*/ 33 h 254"/>
                <a:gd name="T10" fmla="*/ 311 w 344"/>
                <a:gd name="T11" fmla="*/ 106 h 254"/>
                <a:gd name="T12" fmla="*/ 89 w 344"/>
                <a:gd name="T13" fmla="*/ 246 h 254"/>
                <a:gd name="T14" fmla="*/ 61 w 344"/>
                <a:gd name="T15" fmla="*/ 254 h 2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44" h="254">
                  <a:moveTo>
                    <a:pt x="61" y="254"/>
                  </a:moveTo>
                  <a:cubicBezTo>
                    <a:pt x="43" y="254"/>
                    <a:pt x="26" y="245"/>
                    <a:pt x="16" y="229"/>
                  </a:cubicBezTo>
                  <a:cubicBezTo>
                    <a:pt x="0" y="204"/>
                    <a:pt x="7" y="172"/>
                    <a:pt x="32" y="156"/>
                  </a:cubicBezTo>
                  <a:cubicBezTo>
                    <a:pt x="255" y="16"/>
                    <a:pt x="255" y="16"/>
                    <a:pt x="255" y="16"/>
                  </a:cubicBezTo>
                  <a:cubicBezTo>
                    <a:pt x="280" y="0"/>
                    <a:pt x="312" y="8"/>
                    <a:pt x="328" y="33"/>
                  </a:cubicBezTo>
                  <a:cubicBezTo>
                    <a:pt x="344" y="58"/>
                    <a:pt x="336" y="90"/>
                    <a:pt x="311" y="106"/>
                  </a:cubicBezTo>
                  <a:cubicBezTo>
                    <a:pt x="89" y="246"/>
                    <a:pt x="89" y="246"/>
                    <a:pt x="89" y="246"/>
                  </a:cubicBezTo>
                  <a:cubicBezTo>
                    <a:pt x="80" y="252"/>
                    <a:pt x="70" y="254"/>
                    <a:pt x="61" y="254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4" name="Freeform 10"/>
            <p:cNvSpPr/>
            <p:nvPr/>
          </p:nvSpPr>
          <p:spPr bwMode="auto">
            <a:xfrm>
              <a:off x="2096" y="5854"/>
              <a:ext cx="1229" cy="535"/>
            </a:xfrm>
            <a:custGeom>
              <a:avLst/>
              <a:gdLst>
                <a:gd name="T0" fmla="*/ 316 w 374"/>
                <a:gd name="T1" fmla="*/ 163 h 163"/>
                <a:gd name="T2" fmla="*/ 305 w 374"/>
                <a:gd name="T3" fmla="*/ 162 h 163"/>
                <a:gd name="T4" fmla="*/ 48 w 374"/>
                <a:gd name="T5" fmla="*/ 110 h 163"/>
                <a:gd name="T6" fmla="*/ 6 w 374"/>
                <a:gd name="T7" fmla="*/ 47 h 163"/>
                <a:gd name="T8" fmla="*/ 69 w 374"/>
                <a:gd name="T9" fmla="*/ 5 h 163"/>
                <a:gd name="T10" fmla="*/ 326 w 374"/>
                <a:gd name="T11" fmla="*/ 58 h 163"/>
                <a:gd name="T12" fmla="*/ 368 w 374"/>
                <a:gd name="T13" fmla="*/ 120 h 163"/>
                <a:gd name="T14" fmla="*/ 316 w 374"/>
                <a:gd name="T15" fmla="*/ 163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74" h="163">
                  <a:moveTo>
                    <a:pt x="316" y="163"/>
                  </a:moveTo>
                  <a:cubicBezTo>
                    <a:pt x="312" y="163"/>
                    <a:pt x="309" y="163"/>
                    <a:pt x="305" y="162"/>
                  </a:cubicBezTo>
                  <a:cubicBezTo>
                    <a:pt x="48" y="110"/>
                    <a:pt x="48" y="110"/>
                    <a:pt x="48" y="110"/>
                  </a:cubicBezTo>
                  <a:cubicBezTo>
                    <a:pt x="19" y="104"/>
                    <a:pt x="0" y="76"/>
                    <a:pt x="6" y="47"/>
                  </a:cubicBezTo>
                  <a:cubicBezTo>
                    <a:pt x="12" y="18"/>
                    <a:pt x="40" y="0"/>
                    <a:pt x="69" y="5"/>
                  </a:cubicBezTo>
                  <a:cubicBezTo>
                    <a:pt x="326" y="58"/>
                    <a:pt x="326" y="58"/>
                    <a:pt x="326" y="58"/>
                  </a:cubicBezTo>
                  <a:cubicBezTo>
                    <a:pt x="355" y="63"/>
                    <a:pt x="374" y="92"/>
                    <a:pt x="368" y="120"/>
                  </a:cubicBezTo>
                  <a:cubicBezTo>
                    <a:pt x="363" y="146"/>
                    <a:pt x="341" y="163"/>
                    <a:pt x="316" y="163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5" name="Freeform 11"/>
            <p:cNvSpPr/>
            <p:nvPr/>
          </p:nvSpPr>
          <p:spPr bwMode="auto">
            <a:xfrm>
              <a:off x="3317" y="3788"/>
              <a:ext cx="875" cy="1093"/>
            </a:xfrm>
            <a:custGeom>
              <a:avLst/>
              <a:gdLst>
                <a:gd name="T0" fmla="*/ 206 w 266"/>
                <a:gd name="T1" fmla="*/ 333 h 333"/>
                <a:gd name="T2" fmla="*/ 161 w 266"/>
                <a:gd name="T3" fmla="*/ 309 h 333"/>
                <a:gd name="T4" fmla="*/ 16 w 266"/>
                <a:gd name="T5" fmla="*/ 90 h 333"/>
                <a:gd name="T6" fmla="*/ 31 w 266"/>
                <a:gd name="T7" fmla="*/ 16 h 333"/>
                <a:gd name="T8" fmla="*/ 105 w 266"/>
                <a:gd name="T9" fmla="*/ 31 h 333"/>
                <a:gd name="T10" fmla="*/ 250 w 266"/>
                <a:gd name="T11" fmla="*/ 250 h 333"/>
                <a:gd name="T12" fmla="*/ 235 w 266"/>
                <a:gd name="T13" fmla="*/ 324 h 333"/>
                <a:gd name="T14" fmla="*/ 206 w 266"/>
                <a:gd name="T15" fmla="*/ 333 h 3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66" h="333">
                  <a:moveTo>
                    <a:pt x="206" y="333"/>
                  </a:moveTo>
                  <a:cubicBezTo>
                    <a:pt x="189" y="333"/>
                    <a:pt x="172" y="324"/>
                    <a:pt x="161" y="309"/>
                  </a:cubicBezTo>
                  <a:cubicBezTo>
                    <a:pt x="16" y="90"/>
                    <a:pt x="16" y="90"/>
                    <a:pt x="16" y="90"/>
                  </a:cubicBezTo>
                  <a:cubicBezTo>
                    <a:pt x="0" y="66"/>
                    <a:pt x="6" y="33"/>
                    <a:pt x="31" y="16"/>
                  </a:cubicBezTo>
                  <a:cubicBezTo>
                    <a:pt x="55" y="0"/>
                    <a:pt x="88" y="7"/>
                    <a:pt x="105" y="31"/>
                  </a:cubicBezTo>
                  <a:cubicBezTo>
                    <a:pt x="250" y="250"/>
                    <a:pt x="250" y="250"/>
                    <a:pt x="250" y="250"/>
                  </a:cubicBezTo>
                  <a:cubicBezTo>
                    <a:pt x="266" y="275"/>
                    <a:pt x="260" y="308"/>
                    <a:pt x="235" y="324"/>
                  </a:cubicBezTo>
                  <a:cubicBezTo>
                    <a:pt x="226" y="330"/>
                    <a:pt x="216" y="333"/>
                    <a:pt x="206" y="333"/>
                  </a:cubicBezTo>
                  <a:close/>
                </a:path>
              </a:pathLst>
            </a:cu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grpSp>
          <p:nvGrpSpPr>
            <p:cNvPr id="36" name="Group 12"/>
            <p:cNvGrpSpPr/>
            <p:nvPr/>
          </p:nvGrpSpPr>
          <p:grpSpPr>
            <a:xfrm>
              <a:off x="3653" y="4708"/>
              <a:ext cx="3958" cy="5206"/>
              <a:chOff x="2066468" y="2628718"/>
              <a:chExt cx="2744485" cy="3609651"/>
            </a:xfrm>
          </p:grpSpPr>
          <p:sp>
            <p:nvSpPr>
              <p:cNvPr id="45" name="Freeform 13"/>
              <p:cNvSpPr/>
              <p:nvPr/>
            </p:nvSpPr>
            <p:spPr bwMode="auto">
              <a:xfrm>
                <a:off x="2925100" y="5888120"/>
                <a:ext cx="1059894" cy="350249"/>
              </a:xfrm>
              <a:custGeom>
                <a:avLst/>
                <a:gdLst>
                  <a:gd name="T0" fmla="*/ 466 w 466"/>
                  <a:gd name="T1" fmla="*/ 0 h 154"/>
                  <a:gd name="T2" fmla="*/ 233 w 466"/>
                  <a:gd name="T3" fmla="*/ 154 h 154"/>
                  <a:gd name="T4" fmla="*/ 0 w 466"/>
                  <a:gd name="T5" fmla="*/ 0 h 154"/>
                  <a:gd name="T6" fmla="*/ 466 w 466"/>
                  <a:gd name="T7" fmla="*/ 0 h 15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466" h="154">
                    <a:moveTo>
                      <a:pt x="466" y="0"/>
                    </a:moveTo>
                    <a:cubicBezTo>
                      <a:pt x="466" y="85"/>
                      <a:pt x="362" y="154"/>
                      <a:pt x="233" y="154"/>
                    </a:cubicBezTo>
                    <a:cubicBezTo>
                      <a:pt x="104" y="154"/>
                      <a:pt x="0" y="85"/>
                      <a:pt x="0" y="0"/>
                    </a:cubicBezTo>
                    <a:cubicBezTo>
                      <a:pt x="230" y="0"/>
                      <a:pt x="227" y="0"/>
                      <a:pt x="466" y="0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48" tIns="41874" rIns="83748" bIns="41874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65" b="0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  <p:sp>
            <p:nvSpPr>
              <p:cNvPr id="46" name="Freeform 14"/>
              <p:cNvSpPr>
                <a:spLocks noEditPoints="1"/>
              </p:cNvSpPr>
              <p:nvPr/>
            </p:nvSpPr>
            <p:spPr bwMode="auto">
              <a:xfrm>
                <a:off x="2066468" y="2628718"/>
                <a:ext cx="2744485" cy="3354806"/>
              </a:xfrm>
              <a:custGeom>
                <a:avLst/>
                <a:gdLst>
                  <a:gd name="T0" fmla="*/ 603 w 1206"/>
                  <a:gd name="T1" fmla="*/ 0 h 1474"/>
                  <a:gd name="T2" fmla="*/ 0 w 1206"/>
                  <a:gd name="T3" fmla="*/ 603 h 1474"/>
                  <a:gd name="T4" fmla="*/ 95 w 1206"/>
                  <a:gd name="T5" fmla="*/ 928 h 1474"/>
                  <a:gd name="T6" fmla="*/ 308 w 1206"/>
                  <a:gd name="T7" fmla="*/ 1129 h 1474"/>
                  <a:gd name="T8" fmla="*/ 308 w 1206"/>
                  <a:gd name="T9" fmla="*/ 1329 h 1474"/>
                  <a:gd name="T10" fmla="*/ 453 w 1206"/>
                  <a:gd name="T11" fmla="*/ 1474 h 1474"/>
                  <a:gd name="T12" fmla="*/ 769 w 1206"/>
                  <a:gd name="T13" fmla="*/ 1474 h 1474"/>
                  <a:gd name="T14" fmla="*/ 914 w 1206"/>
                  <a:gd name="T15" fmla="*/ 1329 h 1474"/>
                  <a:gd name="T16" fmla="*/ 914 w 1206"/>
                  <a:gd name="T17" fmla="*/ 1120 h 1474"/>
                  <a:gd name="T18" fmla="*/ 1206 w 1206"/>
                  <a:gd name="T19" fmla="*/ 603 h 1474"/>
                  <a:gd name="T20" fmla="*/ 603 w 1206"/>
                  <a:gd name="T21" fmla="*/ 0 h 1474"/>
                  <a:gd name="T22" fmla="*/ 827 w 1206"/>
                  <a:gd name="T23" fmla="*/ 1032 h 1474"/>
                  <a:gd name="T24" fmla="*/ 795 w 1206"/>
                  <a:gd name="T25" fmla="*/ 1085 h 1474"/>
                  <a:gd name="T26" fmla="*/ 795 w 1206"/>
                  <a:gd name="T27" fmla="*/ 1133 h 1474"/>
                  <a:gd name="T28" fmla="*/ 427 w 1206"/>
                  <a:gd name="T29" fmla="*/ 1133 h 1474"/>
                  <a:gd name="T30" fmla="*/ 427 w 1206"/>
                  <a:gd name="T31" fmla="*/ 1093 h 1474"/>
                  <a:gd name="T32" fmla="*/ 394 w 1206"/>
                  <a:gd name="T33" fmla="*/ 1039 h 1474"/>
                  <a:gd name="T34" fmla="*/ 119 w 1206"/>
                  <a:gd name="T35" fmla="*/ 603 h 1474"/>
                  <a:gd name="T36" fmla="*/ 603 w 1206"/>
                  <a:gd name="T37" fmla="*/ 119 h 1474"/>
                  <a:gd name="T38" fmla="*/ 1087 w 1206"/>
                  <a:gd name="T39" fmla="*/ 603 h 1474"/>
                  <a:gd name="T40" fmla="*/ 827 w 1206"/>
                  <a:gd name="T41" fmla="*/ 1032 h 14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206" h="1474">
                    <a:moveTo>
                      <a:pt x="603" y="0"/>
                    </a:moveTo>
                    <a:cubicBezTo>
                      <a:pt x="271" y="0"/>
                      <a:pt x="0" y="271"/>
                      <a:pt x="0" y="603"/>
                    </a:cubicBezTo>
                    <a:cubicBezTo>
                      <a:pt x="0" y="719"/>
                      <a:pt x="33" y="831"/>
                      <a:pt x="95" y="928"/>
                    </a:cubicBezTo>
                    <a:cubicBezTo>
                      <a:pt x="149" y="1012"/>
                      <a:pt x="222" y="1081"/>
                      <a:pt x="308" y="1129"/>
                    </a:cubicBezTo>
                    <a:cubicBezTo>
                      <a:pt x="308" y="1329"/>
                      <a:pt x="308" y="1329"/>
                      <a:pt x="308" y="1329"/>
                    </a:cubicBezTo>
                    <a:cubicBezTo>
                      <a:pt x="308" y="1409"/>
                      <a:pt x="373" y="1474"/>
                      <a:pt x="453" y="1474"/>
                    </a:cubicBezTo>
                    <a:cubicBezTo>
                      <a:pt x="769" y="1474"/>
                      <a:pt x="769" y="1474"/>
                      <a:pt x="769" y="1474"/>
                    </a:cubicBezTo>
                    <a:cubicBezTo>
                      <a:pt x="849" y="1474"/>
                      <a:pt x="914" y="1409"/>
                      <a:pt x="914" y="1329"/>
                    </a:cubicBezTo>
                    <a:cubicBezTo>
                      <a:pt x="914" y="1120"/>
                      <a:pt x="914" y="1120"/>
                      <a:pt x="914" y="1120"/>
                    </a:cubicBezTo>
                    <a:cubicBezTo>
                      <a:pt x="1095" y="1011"/>
                      <a:pt x="1206" y="816"/>
                      <a:pt x="1206" y="603"/>
                    </a:cubicBezTo>
                    <a:cubicBezTo>
                      <a:pt x="1206" y="271"/>
                      <a:pt x="936" y="0"/>
                      <a:pt x="603" y="0"/>
                    </a:cubicBezTo>
                    <a:close/>
                    <a:moveTo>
                      <a:pt x="827" y="1032"/>
                    </a:moveTo>
                    <a:cubicBezTo>
                      <a:pt x="807" y="1042"/>
                      <a:pt x="795" y="1063"/>
                      <a:pt x="795" y="1085"/>
                    </a:cubicBezTo>
                    <a:cubicBezTo>
                      <a:pt x="795" y="1133"/>
                      <a:pt x="795" y="1133"/>
                      <a:pt x="795" y="1133"/>
                    </a:cubicBezTo>
                    <a:cubicBezTo>
                      <a:pt x="427" y="1133"/>
                      <a:pt x="427" y="1133"/>
                      <a:pt x="427" y="1133"/>
                    </a:cubicBezTo>
                    <a:cubicBezTo>
                      <a:pt x="427" y="1093"/>
                      <a:pt x="427" y="1093"/>
                      <a:pt x="427" y="1093"/>
                    </a:cubicBezTo>
                    <a:cubicBezTo>
                      <a:pt x="427" y="1070"/>
                      <a:pt x="414" y="1049"/>
                      <a:pt x="394" y="1039"/>
                    </a:cubicBezTo>
                    <a:cubicBezTo>
                      <a:pt x="227" y="959"/>
                      <a:pt x="119" y="788"/>
                      <a:pt x="119" y="603"/>
                    </a:cubicBezTo>
                    <a:cubicBezTo>
                      <a:pt x="119" y="336"/>
                      <a:pt x="336" y="119"/>
                      <a:pt x="603" y="119"/>
                    </a:cubicBezTo>
                    <a:cubicBezTo>
                      <a:pt x="870" y="119"/>
                      <a:pt x="1087" y="336"/>
                      <a:pt x="1087" y="603"/>
                    </a:cubicBezTo>
                    <a:cubicBezTo>
                      <a:pt x="1087" y="784"/>
                      <a:pt x="987" y="948"/>
                      <a:pt x="827" y="1032"/>
                    </a:cubicBezTo>
                    <a:close/>
                  </a:path>
                </a:pathLst>
              </a:custGeom>
              <a:solidFill>
                <a:srgbClr val="00B05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83748" tIns="41874" rIns="83748" bIns="41874" numCol="1" anchor="t" anchorCtr="0" compatLnSpc="1"/>
              <a:lstStyle/>
              <a:p>
                <a:pPr marL="0" marR="0" lvl="0" indent="0" defTabSz="914400" eaLnBrk="1" fontAlgn="base" latinLnBrk="0" hangingPunct="1">
                  <a:lnSpc>
                    <a:spcPct val="12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/>
                </a:pPr>
                <a:endParaRPr kumimoji="0" lang="en-US" sz="1565" b="0" i="0" u="none" strike="noStrike" kern="0" cap="none" spc="0" normalizeH="0" baseline="0" noProof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思源黑体 CN Regular" panose="020B0500000000000000" pitchFamily="34" charset="-122"/>
                  <a:sym typeface="Arial" panose="020B0604020202020204" pitchFamily="34" charset="0"/>
                </a:endParaRPr>
              </a:p>
            </p:txBody>
          </p:sp>
        </p:grpSp>
        <p:sp>
          <p:nvSpPr>
            <p:cNvPr id="37" name="Oval 14"/>
            <p:cNvSpPr>
              <a:spLocks noChangeArrowheads="1"/>
            </p:cNvSpPr>
            <p:nvPr/>
          </p:nvSpPr>
          <p:spPr bwMode="auto">
            <a:xfrm>
              <a:off x="4424" y="5430"/>
              <a:ext cx="2532" cy="2532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8" name="Oval 15"/>
            <p:cNvSpPr>
              <a:spLocks noChangeArrowheads="1"/>
            </p:cNvSpPr>
            <p:nvPr/>
          </p:nvSpPr>
          <p:spPr bwMode="auto">
            <a:xfrm>
              <a:off x="4674" y="5683"/>
              <a:ext cx="2028" cy="2026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39" name="Oval 16"/>
            <p:cNvSpPr>
              <a:spLocks noChangeArrowheads="1"/>
            </p:cNvSpPr>
            <p:nvPr/>
          </p:nvSpPr>
          <p:spPr bwMode="auto">
            <a:xfrm>
              <a:off x="4891" y="5900"/>
              <a:ext cx="1595" cy="159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0" name="Oval 17"/>
            <p:cNvSpPr>
              <a:spLocks noChangeArrowheads="1"/>
            </p:cNvSpPr>
            <p:nvPr/>
          </p:nvSpPr>
          <p:spPr bwMode="auto">
            <a:xfrm>
              <a:off x="5127" y="6133"/>
              <a:ext cx="1123" cy="1125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1" name="Oval 18"/>
            <p:cNvSpPr>
              <a:spLocks noChangeArrowheads="1"/>
            </p:cNvSpPr>
            <p:nvPr/>
          </p:nvSpPr>
          <p:spPr bwMode="auto">
            <a:xfrm>
              <a:off x="5336" y="6342"/>
              <a:ext cx="703" cy="707"/>
            </a:xfrm>
            <a:prstGeom prst="ellipse">
              <a:avLst/>
            </a:pr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2" name="Oval 19"/>
            <p:cNvSpPr>
              <a:spLocks noChangeArrowheads="1"/>
            </p:cNvSpPr>
            <p:nvPr/>
          </p:nvSpPr>
          <p:spPr bwMode="auto">
            <a:xfrm>
              <a:off x="5556" y="6567"/>
              <a:ext cx="262" cy="262"/>
            </a:xfrm>
            <a:prstGeom prst="ellipse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3" name="Freeform 20"/>
            <p:cNvSpPr/>
            <p:nvPr/>
          </p:nvSpPr>
          <p:spPr bwMode="auto">
            <a:xfrm>
              <a:off x="5632" y="5255"/>
              <a:ext cx="1493" cy="1497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  <a:gd name="T20" fmla="*/ 543 w 792"/>
                <a:gd name="T21" fmla="*/ 282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  <a:lnTo>
                    <a:pt x="543" y="282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  <p:sp>
          <p:nvSpPr>
            <p:cNvPr id="44" name="Freeform 21"/>
            <p:cNvSpPr/>
            <p:nvPr/>
          </p:nvSpPr>
          <p:spPr bwMode="auto">
            <a:xfrm>
              <a:off x="5688" y="5217"/>
              <a:ext cx="1493" cy="1497"/>
            </a:xfrm>
            <a:custGeom>
              <a:avLst/>
              <a:gdLst>
                <a:gd name="T0" fmla="*/ 543 w 792"/>
                <a:gd name="T1" fmla="*/ 282 h 794"/>
                <a:gd name="T2" fmla="*/ 627 w 792"/>
                <a:gd name="T3" fmla="*/ 282 h 794"/>
                <a:gd name="T4" fmla="*/ 792 w 792"/>
                <a:gd name="T5" fmla="*/ 116 h 794"/>
                <a:gd name="T6" fmla="*/ 677 w 792"/>
                <a:gd name="T7" fmla="*/ 116 h 794"/>
                <a:gd name="T8" fmla="*/ 674 w 792"/>
                <a:gd name="T9" fmla="*/ 0 h 794"/>
                <a:gd name="T10" fmla="*/ 507 w 792"/>
                <a:gd name="T11" fmla="*/ 165 h 794"/>
                <a:gd name="T12" fmla="*/ 512 w 792"/>
                <a:gd name="T13" fmla="*/ 252 h 794"/>
                <a:gd name="T14" fmla="*/ 0 w 792"/>
                <a:gd name="T15" fmla="*/ 754 h 794"/>
                <a:gd name="T16" fmla="*/ 0 w 792"/>
                <a:gd name="T17" fmla="*/ 794 h 794"/>
                <a:gd name="T18" fmla="*/ 43 w 792"/>
                <a:gd name="T19" fmla="*/ 794 h 7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792" h="794">
                  <a:moveTo>
                    <a:pt x="543" y="282"/>
                  </a:moveTo>
                  <a:lnTo>
                    <a:pt x="627" y="282"/>
                  </a:lnTo>
                  <a:lnTo>
                    <a:pt x="792" y="116"/>
                  </a:lnTo>
                  <a:lnTo>
                    <a:pt x="677" y="116"/>
                  </a:lnTo>
                  <a:lnTo>
                    <a:pt x="674" y="0"/>
                  </a:lnTo>
                  <a:lnTo>
                    <a:pt x="507" y="165"/>
                  </a:lnTo>
                  <a:lnTo>
                    <a:pt x="512" y="252"/>
                  </a:lnTo>
                  <a:lnTo>
                    <a:pt x="0" y="754"/>
                  </a:lnTo>
                  <a:lnTo>
                    <a:pt x="0" y="794"/>
                  </a:lnTo>
                  <a:lnTo>
                    <a:pt x="43" y="794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vert="horz" wrap="square" lIns="83748" tIns="41874" rIns="83748" bIns="41874" numCol="1" anchor="t" anchorCtr="0" compatLnSpc="1"/>
            <a:lstStyle/>
            <a:p>
              <a:pPr marL="0" marR="0" lvl="0" indent="0" defTabSz="914400" eaLnBrk="1" fontAlgn="base" latinLnBrk="0" hangingPunct="1">
                <a:lnSpc>
                  <a:spcPct val="12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en-US" sz="1565" b="0" i="0" u="none" strike="noStrike" kern="0" cap="none" spc="0" normalizeH="0" baseline="0" noProof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47" name="Content Placeholder 2"/>
          <p:cNvSpPr txBox="1"/>
          <p:nvPr/>
        </p:nvSpPr>
        <p:spPr>
          <a:xfrm>
            <a:off x="5509500" y="2742285"/>
            <a:ext cx="5460627" cy="1969770"/>
          </a:xfrm>
          <a:prstGeom prst="rect">
            <a:avLst/>
          </a:prstGeom>
          <a:noFill/>
          <a:ln w="9525">
            <a:noFill/>
          </a:ln>
        </p:spPr>
        <p:txBody>
          <a:bodyPr wrap="square" lIns="0" tIns="0" rIns="0" bIns="0" anchor="t">
            <a:spAutoFit/>
          </a:bodyPr>
          <a:lstStyle/>
          <a:p>
            <a:pPr fontAlgn="base">
              <a:spcBef>
                <a:spcPct val="20000"/>
              </a:spcBef>
              <a:spcAft>
                <a:spcPts val="600"/>
              </a:spcAft>
              <a:buClr>
                <a:srgbClr val="00843C"/>
              </a:buClr>
              <a:buSzPct val="145000"/>
              <a:buFont typeface="Arial" panose="020B0604020202020204"/>
              <a:buNone/>
            </a:pPr>
            <a:r>
              <a:rPr lang="en-US" altLang="zh-CN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lang="zh-CN" altLang="en-US" sz="3200" b="1" dirty="0"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摘抄，是指在阅读中，把语言优美，值得品析，值得学习的词语、句子、段落记录到本子上，闲暇时，拿出来翻阅。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3311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不动笔墨不读书</a:t>
            </a:r>
          </a:p>
        </p:txBody>
      </p:sp>
      <p:sp>
        <p:nvSpPr>
          <p:cNvPr id="23" name="TextBox 34"/>
          <p:cNvSpPr txBox="1"/>
          <p:nvPr/>
        </p:nvSpPr>
        <p:spPr>
          <a:xfrm>
            <a:off x="1028701" y="1653567"/>
            <a:ext cx="7683499" cy="33098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4400" baseline="12000" noProof="1">
                <a:solidFill>
                  <a:srgbClr val="C00000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圈点勾画。</a:t>
            </a:r>
            <a:r>
              <a:rPr lang="zh-CN" altLang="en-US" sz="4000" baseline="1200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即用相关的符号在书或文章上记录下自己阅读时的见解、感受。</a:t>
            </a:r>
          </a:p>
          <a:p>
            <a:pPr>
              <a:lnSpc>
                <a:spcPct val="200000"/>
              </a:lnSpc>
            </a:pPr>
            <a:r>
              <a:rPr lang="zh-CN" altLang="en-US" sz="4000" baseline="1200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用</a:t>
            </a:r>
            <a:r>
              <a:rPr lang="en-US" altLang="zh-CN" sz="4000" baseline="1200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“·”“</a:t>
            </a:r>
            <a:r>
              <a:rPr lang="zh-CN" altLang="en-US" sz="4000" baseline="1200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？</a:t>
            </a:r>
            <a:r>
              <a:rPr lang="en-US" altLang="zh-CN" sz="4000" baseline="1200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”“</a:t>
            </a:r>
            <a:r>
              <a:rPr lang="zh-CN" altLang="en-US" sz="4000" baseline="1200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！</a:t>
            </a:r>
            <a:r>
              <a:rPr lang="en-US" altLang="zh-CN" sz="4000" baseline="1200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”</a:t>
            </a:r>
            <a:r>
              <a:rPr lang="zh-CN" altLang="en-US" sz="4000" baseline="12000" noProof="1">
                <a:solidFill>
                  <a:schemeClr val="tx1"/>
                </a:solidFill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等符号分别表示重点词句、疑难困惑、偏差错误等。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00" y="2463800"/>
            <a:ext cx="2667000" cy="35814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2549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不动笔墨不读书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00" y="2463800"/>
            <a:ext cx="2667000" cy="3581400"/>
          </a:xfrm>
          <a:prstGeom prst="rect">
            <a:avLst/>
          </a:prstGeom>
        </p:spPr>
      </p:pic>
      <p:sp>
        <p:nvSpPr>
          <p:cNvPr id="5" name="TextBox 34"/>
          <p:cNvSpPr txBox="1"/>
          <p:nvPr/>
        </p:nvSpPr>
        <p:spPr>
          <a:xfrm>
            <a:off x="1041400" y="1573172"/>
            <a:ext cx="7277100" cy="330988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4400" baseline="12000" noProof="1">
                <a:solidFill>
                  <a:srgbClr val="C00000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做批注。</a:t>
            </a:r>
            <a:r>
              <a:rPr lang="zh-CN" altLang="en-US" sz="4000" baseline="12000" noProof="1">
                <a:solidFill>
                  <a:schemeClr val="tx1"/>
                </a:solidFill>
                <a:effectLst>
                  <a:innerShdw blurRad="63500" dist="50800" dir="18900000">
                    <a:prstClr val="black">
                      <a:alpha val="30000"/>
                    </a:prstClr>
                  </a:innerShdw>
                </a:effectLst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在文章旁边写出自己的见解和感受。可以品评用词造句的精妙，写出自己的理解、体会和感想，可以谈谈对同一问题的不同见解或由此引发的联想，还可以指出原文的纰漏等。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sz="quarter" idx="10"/>
          </p:nvPr>
        </p:nvSpPr>
        <p:spPr>
          <a:xfrm>
            <a:off x="339152" y="264622"/>
            <a:ext cx="3331148" cy="498475"/>
          </a:xfrm>
        </p:spPr>
        <p:txBody>
          <a:bodyPr/>
          <a:lstStyle/>
          <a:p>
            <a:r>
              <a:rPr lang="zh-CN" altLang="en-US" sz="3200" dirty="0">
                <a:latin typeface="Arial" panose="020B0604020202020204" pitchFamily="34" charset="0"/>
                <a:ea typeface="思源黑体 CN Regular" panose="020B0500000000000000" pitchFamily="34" charset="-122"/>
                <a:cs typeface="+mn-ea"/>
                <a:sym typeface="Arial" panose="020B0604020202020204" pitchFamily="34" charset="0"/>
              </a:rPr>
              <a:t>不动笔墨不读书</a:t>
            </a: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200" y="2463800"/>
            <a:ext cx="2667000" cy="3581400"/>
          </a:xfrm>
          <a:prstGeom prst="rect">
            <a:avLst/>
          </a:prstGeom>
        </p:spPr>
      </p:pic>
      <p:sp>
        <p:nvSpPr>
          <p:cNvPr id="7" name="云形标注 6"/>
          <p:cNvSpPr/>
          <p:nvPr/>
        </p:nvSpPr>
        <p:spPr>
          <a:xfrm>
            <a:off x="1349375" y="1513205"/>
            <a:ext cx="5141595" cy="3339465"/>
          </a:xfrm>
          <a:prstGeom prst="cloudCallout">
            <a:avLst>
              <a:gd name="adj1" fmla="val 72391"/>
              <a:gd name="adj2" fmla="val 53563"/>
            </a:avLst>
          </a:prstGeom>
          <a:solidFill>
            <a:srgbClr val="2AB48A"/>
          </a:solidFill>
          <a:ln w="12700" cap="flat" cmpd="sng" algn="ctr">
            <a:solidFill>
              <a:srgbClr val="00B050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zh-CN" sz="3600" b="1" i="0" u="none" strike="noStrike" kern="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    </a:t>
            </a:r>
            <a:r>
              <a:rPr kumimoji="0" lang="zh-CN" altLang="en-US" sz="3200" b="1" i="0" u="none" strike="noStrike" kern="0" cap="none" spc="0" normalizeH="0" baseline="0" noProof="1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思源黑体 CN Regular" panose="020B0500000000000000" pitchFamily="34" charset="-122"/>
                <a:sym typeface="Arial" panose="020B0604020202020204" pitchFamily="34" charset="0"/>
              </a:rPr>
              <a:t>写读书笔记。可以是摘抄、列提纲、写体会等。</a:t>
            </a:r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jh0r3i3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1235</Words>
  <Application>Microsoft Office PowerPoint</Application>
  <PresentationFormat>宽屏</PresentationFormat>
  <Paragraphs>128</Paragraphs>
  <Slides>25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25</vt:i4>
      </vt:variant>
    </vt:vector>
  </HeadingPairs>
  <TitlesOfParts>
    <vt:vector size="30" baseType="lpstr">
      <vt:lpstr>思源黑体 CN Regular</vt:lpstr>
      <vt:lpstr>思源黑体 CN Bold</vt:lpstr>
      <vt:lpstr>思源黑体 CN Light</vt:lpstr>
      <vt:lpstr>Arial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2020-10-20T08:00:00Z</dcterms:created>
  <dcterms:modified xsi:type="dcterms:W3CDTF">2023-01-13T19:19:07Z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2052-11.1.0.10463</vt:lpwstr>
  </property>
  <property fmtid="{D5CDD505-2E9C-101B-9397-08002B2CF9AE}" pid="3" name="ICV">
    <vt:lpwstr>036EF86EF18C49358CE278DDED485709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