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73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E265E1B-3AFD-448B-B451-E48DEE6E484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1A7B755-23BA-46CF-8668-0D92B60BA363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FEFC7F5-CA44-4ADD-9A66-C325A83539F9}" type="slidenum">
              <a:rPr lang="zh-CN" altLang="en-US" sz="1200">
                <a:latin typeface="+mn-lt"/>
                <a:ea typeface="+mn-ea"/>
              </a:rPr>
              <a:t>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8F67C02-AEA0-4EEE-95DF-D4DDFB51B2AD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78C5EE75-379F-46D4-8084-9FE9D5D4EAEE}" type="slidenum">
              <a:rPr lang="zh-CN" altLang="en-US" sz="1200">
                <a:latin typeface="+mn-lt"/>
                <a:ea typeface="+mn-ea"/>
              </a:rPr>
              <a:t>11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379228-8B53-48E2-A7E5-51909F462552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89CA8F3-A661-4FA1-8BE8-FE29EADDE934}" type="slidenum">
              <a:rPr lang="zh-CN" altLang="en-US" sz="1200">
                <a:latin typeface="+mn-lt"/>
                <a:ea typeface="+mn-ea"/>
              </a:rPr>
              <a:t>12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192A8D0-E9F8-4DA8-9465-02D8E119F120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EEF47BC-5EA8-458B-8F02-B0EE394568EA}" type="slidenum">
              <a:rPr lang="zh-CN" altLang="en-US" sz="1200">
                <a:latin typeface="+mn-lt"/>
                <a:ea typeface="+mn-ea"/>
              </a:rPr>
              <a:t>13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F4C1141-9D01-4EBA-B3B0-1D02C4C30970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53F87B34-BCB1-4193-8F6C-9FEE850FCF40}" type="slidenum">
              <a:rPr lang="zh-CN" altLang="en-US" sz="1200">
                <a:latin typeface="+mn-lt"/>
                <a:ea typeface="+mn-ea"/>
              </a:rPr>
              <a:t>14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38F4EA9-1B7D-4964-BB03-9B67B4FB021A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3626F212-A9B3-46AD-B0DB-F40CB2DDC95C}" type="slidenum">
              <a:rPr lang="zh-CN" altLang="en-US" sz="1200">
                <a:latin typeface="+mn-lt"/>
                <a:ea typeface="+mn-ea"/>
              </a:rPr>
              <a:t>15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B14ABB-EF9B-41A3-B7E0-4792F869D288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8153E688-2235-4CB5-B2A1-077D6E85D8AC}" type="slidenum">
              <a:rPr lang="zh-CN" altLang="en-US" sz="1200">
                <a:latin typeface="+mn-lt"/>
                <a:ea typeface="+mn-ea"/>
              </a:rPr>
              <a:t>16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BC169E1-38DA-4169-98EC-8B0C4E83A841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07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C5BE67B6-7895-4F7F-AB85-D82E40B7D0ED}" type="slidenum">
              <a:rPr lang="zh-CN" altLang="en-US" sz="1200">
                <a:latin typeface="+mn-lt"/>
                <a:ea typeface="+mn-ea"/>
              </a:rPr>
              <a:t>17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99C4EC-3B28-41ED-A555-876CFCC8519E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AF09618-B24E-4A28-AC1C-73B41B81B73A}" type="slidenum">
              <a:rPr lang="zh-CN" altLang="en-US" sz="1200">
                <a:latin typeface="+mn-lt"/>
                <a:ea typeface="+mn-ea"/>
              </a:rPr>
              <a:t>18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6FA6F24-9E49-4686-9BDF-03F9D064BD9B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D760732-A74C-42C1-9DA4-FEEE5A025F63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3B4D01D-1996-4E75-8B96-5909BC7B8C57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6AC1CB0-FB77-4ABB-9EC1-36630E5A38EE}" type="slidenum">
              <a:rPr lang="zh-CN" altLang="en-US" sz="1200">
                <a:latin typeface="+mn-lt"/>
                <a:ea typeface="+mn-ea"/>
              </a:rPr>
              <a:t>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CD91340-30B4-4B79-BA8D-2AE7F2A91CED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E8535EAD-0DA7-46B3-8E18-2F514343B54E}" type="slidenum">
              <a:rPr lang="zh-CN" altLang="en-US" sz="1200">
                <a:latin typeface="+mn-lt"/>
                <a:ea typeface="+mn-ea"/>
              </a:r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C259169-D0BB-4B1D-889E-B2643EE65B52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953AA74-60CF-4C59-9B1F-C4BCD49C9942}" type="slidenum">
              <a:rPr lang="zh-CN" altLang="en-US" sz="1200">
                <a:latin typeface="+mn-lt"/>
                <a:ea typeface="+mn-ea"/>
              </a:rPr>
              <a:t>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14F3C1-0B8E-4095-843E-DB56D92F8059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D9E7579-6C01-4ED9-B299-A64C10677E36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B4625E8-BECE-445F-B945-11AB84AD22A5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2D2A42F6-A781-480E-9523-01BF42D46BE9}" type="slidenum">
              <a:rPr lang="zh-CN" altLang="en-US" sz="1200">
                <a:latin typeface="+mn-lt"/>
                <a:ea typeface="+mn-ea"/>
              </a:rPr>
              <a:t>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22BCD2-6AE9-4E8C-8122-0BDAE4F5768D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1611822-33BD-45D9-AB13-11092F992FCC}" type="slidenum">
              <a:rPr lang="zh-CN" altLang="en-US" sz="1200">
                <a:latin typeface="+mn-lt"/>
                <a:ea typeface="+mn-ea"/>
              </a:rPr>
              <a:t>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F3A8AD1-BD21-476E-AEF0-AEB00A61467A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7ECB06A-32B8-4C08-8C2C-913D078B6EF7}" type="slidenum">
              <a:rPr lang="zh-CN" altLang="en-US" sz="1200">
                <a:latin typeface="+mn-lt"/>
                <a:ea typeface="+mn-ea"/>
              </a:rPr>
              <a:t>10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AB9F-E110-4B2C-8DE6-79C40F06FD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E13F9-4D3E-4297-8238-AF23F1AFD0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53D7-64FD-4AB5-9281-71A57FA327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55783-FB01-478B-B443-88D4D72CD4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69836-2B31-4779-9100-49DB14995A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641C8-8F5B-46C6-936B-2FD8E9F617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E3390-F925-4432-B3D3-95FE019998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3444A-539E-4B6C-BD69-D91A77D285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D101D-6E1B-4644-B73A-4F0F1C00D7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6A3FA-8E0F-4D48-AA1C-112B067CBD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4345-8E75-47A1-B45B-1DDFF22539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0081DFA-C2D8-4E17-88F7-2C3090003F3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ay%20and%20act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ay%20and%20act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8.jpeg"/><Relationship Id="rId5" Type="http://schemas.openxmlformats.org/officeDocument/2006/relationships/image" Target="../media/image2.png"/><Relationship Id="rId10" Type="http://schemas.openxmlformats.org/officeDocument/2006/relationships/image" Target="../media/image47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ay%20and%20act-1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ay%20and%20act-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ay%20and%20act-2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ay%20and%20act-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ay%20and%20act-3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ay%20and%20act-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ay%20and%20act-4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ay%20and%20act-4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ay%20and%20act-5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ay%20and%20act-5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pn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ing%20a%20song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ing%20a%20song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075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922169" y="3697288"/>
            <a:ext cx="18716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6" name="标题 1"/>
          <p:cNvSpPr>
            <a:spLocks noGrp="1"/>
          </p:cNvSpPr>
          <p:nvPr>
            <p:ph type="title" idx="4294967295"/>
          </p:nvPr>
        </p:nvSpPr>
        <p:spPr>
          <a:xfrm>
            <a:off x="11833" y="1196752"/>
            <a:ext cx="9132167" cy="1368152"/>
          </a:xfrm>
        </p:spPr>
        <p:txBody>
          <a:bodyPr>
            <a:normAutofit/>
          </a:bodyPr>
          <a:lstStyle/>
          <a:p>
            <a:r>
              <a:rPr lang="en-US" altLang="zh-CN" sz="8000" i="1" dirty="0">
                <a:solidFill>
                  <a:srgbClr val="7D87BB"/>
                </a:solidFill>
                <a:latin typeface="Broadway" panose="04040905080B02020502" pitchFamily="82" charset="0"/>
              </a:rPr>
              <a:t>A day on the farm</a:t>
            </a:r>
          </a:p>
        </p:txBody>
      </p:sp>
      <p:pic>
        <p:nvPicPr>
          <p:cNvPr id="308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7605" y="2492896"/>
            <a:ext cx="4104456" cy="320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-23267" y="5949280"/>
            <a:ext cx="9167267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741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125538"/>
            <a:ext cx="15113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7163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120775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6"/>
          <p:cNvGrpSpPr/>
          <p:nvPr/>
        </p:nvGrpSpPr>
        <p:grpSpPr bwMode="auto">
          <a:xfrm>
            <a:off x="6516688" y="3860800"/>
            <a:ext cx="1428750" cy="1371600"/>
            <a:chOff x="1425346" y="3717032"/>
            <a:chExt cx="1428750" cy="1371600"/>
          </a:xfrm>
        </p:grpSpPr>
        <p:pic>
          <p:nvPicPr>
            <p:cNvPr id="17418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47664" y="3933056"/>
              <a:ext cx="1152128" cy="990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346" y="3717032"/>
              <a:ext cx="142875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0" name="TextBox 10"/>
          <p:cNvSpPr txBox="1">
            <a:spLocks noChangeArrowheads="1"/>
          </p:cNvSpPr>
          <p:nvPr/>
        </p:nvSpPr>
        <p:spPr bwMode="auto">
          <a:xfrm>
            <a:off x="2987675" y="1196975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What does it mean?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2636838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litter.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9700" y="25654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throw stones.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5229225"/>
            <a:ext cx="3095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walk on the grass.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5437188"/>
            <a:ext cx="2808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open the gate.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5856" y="3140968"/>
            <a:ext cx="288032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Rules on the farm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945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5513" y="1844675"/>
            <a:ext cx="49720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1050" y="1700213"/>
            <a:ext cx="5168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5513" y="1484313"/>
            <a:ext cx="503555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413" y="1557338"/>
            <a:ext cx="47529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4463" y="2276475"/>
            <a:ext cx="88915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 descr="say and act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150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3" descr="say and act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613" y="1654175"/>
            <a:ext cx="54006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189288" y="1484313"/>
            <a:ext cx="3668712" cy="700087"/>
          </a:xfrm>
          <a:prstGeom prst="wedgeRoundRectCallout">
            <a:avLst>
              <a:gd name="adj1" fmla="val 30907"/>
              <a:gd name="adj2" fmla="val 1574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3575" y="1557338"/>
            <a:ext cx="3889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These are my horses.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1979613" y="5713413"/>
            <a:ext cx="2592387" cy="700087"/>
          </a:xfrm>
          <a:prstGeom prst="wedgeRoundRectCallout">
            <a:avLst>
              <a:gd name="adj1" fmla="val 60365"/>
              <a:gd name="adj2" fmla="val -1294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2013" y="5784850"/>
            <a:ext cx="236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I love horses!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3555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8175" y="1698625"/>
            <a:ext cx="54006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say and act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2882900" y="1395413"/>
            <a:ext cx="3668713" cy="700087"/>
          </a:xfrm>
          <a:prstGeom prst="wedgeRoundRectCallout">
            <a:avLst>
              <a:gd name="adj1" fmla="val 27508"/>
              <a:gd name="adj2" fmla="val 1594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1484313"/>
            <a:ext cx="3887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Don’t open the gate.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2700338" y="5805488"/>
            <a:ext cx="4643437" cy="700087"/>
          </a:xfrm>
          <a:prstGeom prst="wedgeRoundRectCallout">
            <a:avLst>
              <a:gd name="adj1" fmla="val -16764"/>
              <a:gd name="adj2" fmla="val -1532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1775" y="5892800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I’m sorry, </a:t>
            </a:r>
            <a:r>
              <a:rPr lang="en-US" altLang="zh-CN" sz="2800" dirty="0" err="1">
                <a:latin typeface="GCFrutiger" pitchFamily="50" charset="0"/>
              </a:rPr>
              <a:t>Mr</a:t>
            </a:r>
            <a:r>
              <a:rPr lang="en-US" altLang="zh-CN" sz="2800" dirty="0">
                <a:latin typeface="GCFrutiger" pitchFamily="50" charset="0"/>
              </a:rPr>
              <a:t> MacDonald.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5603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050" y="1473200"/>
            <a:ext cx="568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say and act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3419475" y="1379538"/>
            <a:ext cx="4321175" cy="1041400"/>
          </a:xfrm>
          <a:prstGeom prst="wedgeRoundRectCallout">
            <a:avLst>
              <a:gd name="adj1" fmla="val 22570"/>
              <a:gd name="adj2" fmla="val 1647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1395413"/>
            <a:ext cx="4464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These are my cows and sheep. They like grass.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765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1630363"/>
            <a:ext cx="55340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say and act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1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3306763" y="1200150"/>
            <a:ext cx="2778125" cy="700088"/>
          </a:xfrm>
          <a:prstGeom prst="wedgeRoundRectCallout">
            <a:avLst>
              <a:gd name="adj1" fmla="val -28465"/>
              <a:gd name="adj2" fmla="val 1535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19475" y="1268413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This is my pig.</a:t>
            </a:r>
          </a:p>
        </p:txBody>
      </p:sp>
      <p:grpSp>
        <p:nvGrpSpPr>
          <p:cNvPr id="27658" name="组合 2"/>
          <p:cNvGrpSpPr/>
          <p:nvPr/>
        </p:nvGrpSpPr>
        <p:grpSpPr bwMode="auto">
          <a:xfrm>
            <a:off x="3159125" y="5949950"/>
            <a:ext cx="2776538" cy="700088"/>
            <a:chOff x="2771800" y="5815806"/>
            <a:chExt cx="2776862" cy="700087"/>
          </a:xfrm>
        </p:grpSpPr>
        <p:sp>
          <p:nvSpPr>
            <p:cNvPr id="12" name="圆角矩形标注 11"/>
            <p:cNvSpPr/>
            <p:nvPr/>
          </p:nvSpPr>
          <p:spPr>
            <a:xfrm>
              <a:off x="2771800" y="5815806"/>
              <a:ext cx="2776862" cy="700087"/>
            </a:xfrm>
            <a:prstGeom prst="wedgeRoundRectCallout">
              <a:avLst>
                <a:gd name="adj1" fmla="val 35398"/>
                <a:gd name="adj2" fmla="val -9581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2771800" y="5815806"/>
              <a:ext cx="2776862" cy="700087"/>
            </a:xfrm>
            <a:prstGeom prst="wedgeRoundRectCallout">
              <a:avLst>
                <a:gd name="adj1" fmla="val -23974"/>
                <a:gd name="adj2" fmla="val -997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6037263"/>
            <a:ext cx="2735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Wow! It’s fat!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969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514600"/>
            <a:ext cx="91440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say and act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3724275" y="5492750"/>
            <a:ext cx="3205163" cy="1103313"/>
          </a:xfrm>
          <a:prstGeom prst="wedgeRoundRectCallout">
            <a:avLst>
              <a:gd name="adj1" fmla="val -3660"/>
              <a:gd name="adj2" fmla="val -1022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98888" y="5567363"/>
            <a:ext cx="2986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You’re welcome. </a:t>
            </a:r>
          </a:p>
          <a:p>
            <a:r>
              <a:rPr lang="en-US" altLang="zh-CN" sz="2800" dirty="0">
                <a:latin typeface="GCFrutiger" pitchFamily="50" charset="0"/>
              </a:rPr>
              <a:t>Bye. </a:t>
            </a:r>
          </a:p>
        </p:txBody>
      </p:sp>
      <p:grpSp>
        <p:nvGrpSpPr>
          <p:cNvPr id="29706" name="组合 2"/>
          <p:cNvGrpSpPr/>
          <p:nvPr/>
        </p:nvGrpSpPr>
        <p:grpSpPr bwMode="auto">
          <a:xfrm>
            <a:off x="395288" y="1484313"/>
            <a:ext cx="4983162" cy="1116012"/>
            <a:chOff x="755576" y="1448579"/>
            <a:chExt cx="4262505" cy="1116325"/>
          </a:xfrm>
        </p:grpSpPr>
        <p:sp>
          <p:nvSpPr>
            <p:cNvPr id="11" name="圆角矩形标注 10"/>
            <p:cNvSpPr/>
            <p:nvPr/>
          </p:nvSpPr>
          <p:spPr>
            <a:xfrm>
              <a:off x="755576" y="1461283"/>
              <a:ext cx="4247568" cy="1103621"/>
            </a:xfrm>
            <a:prstGeom prst="wedgeRoundRectCallout">
              <a:avLst>
                <a:gd name="adj1" fmla="val 26342"/>
                <a:gd name="adj2" fmla="val 11733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770513" y="1461283"/>
              <a:ext cx="4247568" cy="1103621"/>
            </a:xfrm>
            <a:prstGeom prst="wedgeRoundRectCallout">
              <a:avLst>
                <a:gd name="adj1" fmla="val 37430"/>
                <a:gd name="adj2" fmla="val 11733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755576" y="1448579"/>
              <a:ext cx="4247568" cy="1103621"/>
            </a:xfrm>
            <a:prstGeom prst="wedgeRoundRectCallout">
              <a:avLst>
                <a:gd name="adj1" fmla="val 10689"/>
                <a:gd name="adj2" fmla="val 13490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038" y="1560513"/>
            <a:ext cx="4824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GCFrutiger" pitchFamily="50" charset="0"/>
              </a:rPr>
              <a:t>Thank you, </a:t>
            </a:r>
            <a:r>
              <a:rPr lang="en-US" altLang="zh-CN" sz="2800" dirty="0" err="1">
                <a:latin typeface="GCFrutiger" pitchFamily="50" charset="0"/>
              </a:rPr>
              <a:t>Mr</a:t>
            </a:r>
            <a:r>
              <a:rPr lang="en-US" altLang="zh-CN" sz="2800" dirty="0">
                <a:latin typeface="GCFrutiger" pitchFamily="50" charset="0"/>
              </a:rPr>
              <a:t> MacDonald. Goodbye.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174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9" name="WordArt 6"/>
          <p:cNvSpPr>
            <a:spLocks noChangeArrowheads="1" noChangeShapeType="1" noTextEdit="1"/>
          </p:cNvSpPr>
          <p:nvPr/>
        </p:nvSpPr>
        <p:spPr bwMode="auto">
          <a:xfrm>
            <a:off x="250825" y="392729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1557338"/>
            <a:ext cx="49720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1484313"/>
            <a:ext cx="5168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613" y="1412875"/>
            <a:ext cx="50355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4075" y="1557338"/>
            <a:ext cx="47529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2205038"/>
            <a:ext cx="88439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D:\课件制作\Unit1-9\u9\pictures\sheepku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908175" y="4005263"/>
            <a:ext cx="54737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1  Read and act </a:t>
            </a:r>
            <a:r>
              <a:rPr lang="en-US" altLang="zh-CN" sz="2400" i="1" dirty="0">
                <a:latin typeface="GCFrutiger" pitchFamily="50" charset="0"/>
              </a:rPr>
              <a:t>Say and act</a:t>
            </a:r>
            <a:r>
              <a:rPr lang="en-US" altLang="zh-CN" sz="2400" dirty="0">
                <a:latin typeface="GCFrutiger" pitchFamily="50" charset="0"/>
              </a:rPr>
              <a:t>.</a:t>
            </a:r>
            <a:endParaRPr lang="en-US" altLang="zh-CN" sz="2400" i="1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2  Make your farm and introduce it</a:t>
            </a:r>
            <a:r>
              <a:rPr lang="en-US" altLang="zh-CN" sz="2400" dirty="0" smtClean="0">
                <a:latin typeface="GCFrutiger" pitchFamily="50" charset="0"/>
              </a:rPr>
              <a:t>. </a:t>
            </a:r>
            <a:endParaRPr lang="en-US" altLang="zh-CN" sz="2400" dirty="0">
              <a:latin typeface="GCFrutiger" pitchFamily="50" charset="0"/>
            </a:endParaRP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2700338" y="2924175"/>
            <a:ext cx="41021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09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8" descr="sing a so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333375"/>
            <a:ext cx="31321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52788" y="908050"/>
            <a:ext cx="58912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860800"/>
            <a:ext cx="59880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ing a s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12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7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1763713" y="836613"/>
            <a:ext cx="612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What do you hear on the farm?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713" y="1412875"/>
            <a:ext cx="705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I hear cows. They go “Moo-moo!”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1412875"/>
            <a:ext cx="4356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I hear ... They go “…” </a:t>
            </a: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9813" y="3889375"/>
            <a:ext cx="27368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2089150"/>
            <a:ext cx="622776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921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Clap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728788"/>
            <a:ext cx="2881312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393950"/>
            <a:ext cx="33353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249488"/>
            <a:ext cx="18891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538413"/>
            <a:ext cx="30241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178050"/>
            <a:ext cx="302577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393950"/>
            <a:ext cx="34591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249488"/>
            <a:ext cx="3409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673225"/>
            <a:ext cx="35496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447800"/>
            <a:ext cx="35575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746250"/>
            <a:ext cx="3027363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584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match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63938" y="1557338"/>
            <a:ext cx="16557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>
                <a:latin typeface="GCFrutiger" pitchFamily="50" charset="0"/>
              </a:rPr>
              <a:t>cow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GCFrutiger" pitchFamily="50" charset="0"/>
              </a:rPr>
              <a:t>sheep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GCFrutiger" pitchFamily="50" charset="0"/>
              </a:rPr>
              <a:t>horse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GCFrutiger" pitchFamily="50" charset="0"/>
              </a:rPr>
              <a:t>duck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GCFrutiger" pitchFamily="50" charset="0"/>
              </a:rPr>
              <a:t>pig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1989138"/>
            <a:ext cx="192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3521075"/>
            <a:ext cx="18938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908050"/>
            <a:ext cx="15779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636838"/>
            <a:ext cx="19002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724400"/>
            <a:ext cx="12303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H="1">
            <a:off x="2268538" y="2060575"/>
            <a:ext cx="1223962" cy="576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555875" y="2997200"/>
            <a:ext cx="1008063" cy="1295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859338" y="2060575"/>
            <a:ext cx="1657350" cy="15128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4932363" y="4508500"/>
            <a:ext cx="1727200" cy="1152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643438" y="3789363"/>
            <a:ext cx="1728787" cy="15017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6408738"/>
            <a:ext cx="49672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6408738"/>
            <a:ext cx="4356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1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789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11413" y="692150"/>
            <a:ext cx="4824412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600" dirty="0">
                <a:latin typeface="GCFrutiger" pitchFamily="50" charset="0"/>
              </a:rPr>
              <a:t>cow   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cows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GCFrutiger" pitchFamily="50" charset="0"/>
              </a:rPr>
              <a:t>pig     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pigs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GCFrutiger" pitchFamily="50" charset="0"/>
              </a:rPr>
              <a:t>duck  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ducks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GCFrutiger" pitchFamily="50" charset="0"/>
              </a:rPr>
              <a:t>horse          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horses</a:t>
            </a:r>
            <a:endParaRPr lang="en-US" altLang="zh-CN" sz="3600" dirty="0">
              <a:latin typeface="GCFrutiger" pitchFamily="50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GCFrutiger" pitchFamily="50" charset="0"/>
              </a:rPr>
              <a:t>sheep         </a:t>
            </a:r>
            <a:r>
              <a:rPr lang="en-US" altLang="zh-CN" sz="3600" dirty="0" err="1">
                <a:solidFill>
                  <a:srgbClr val="FF0000"/>
                </a:solidFill>
                <a:latin typeface="GCFrutiger" pitchFamily="50" charset="0"/>
              </a:rPr>
              <a:t>sheep</a:t>
            </a:r>
            <a:endParaRPr lang="en-US" altLang="zh-CN" sz="3600" dirty="0">
              <a:latin typeface="GCFrutiger" pitchFamily="50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6381750"/>
            <a:ext cx="49672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1052513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5157788"/>
            <a:ext cx="11525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005263"/>
            <a:ext cx="9969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060575"/>
            <a:ext cx="12017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068638"/>
            <a:ext cx="7778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125538"/>
            <a:ext cx="116998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1916113"/>
            <a:ext cx="12017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284538"/>
            <a:ext cx="7778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005263"/>
            <a:ext cx="9985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941888"/>
            <a:ext cx="115093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6381750"/>
            <a:ext cx="4356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126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2996952"/>
            <a:ext cx="324036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Animals </a:t>
            </a:r>
          </a:p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on the farm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331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068960"/>
            <a:ext cx="288032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What do you like?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536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51275" y="2636838"/>
            <a:ext cx="3816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I like pigs. </a:t>
            </a:r>
          </a:p>
          <a:p>
            <a:r>
              <a:rPr lang="en-US" altLang="zh-CN" sz="3200" dirty="0">
                <a:latin typeface="GCFrutiger" pitchFamily="50" charset="0"/>
              </a:rPr>
              <a:t>They are pink.</a:t>
            </a:r>
          </a:p>
          <a:p>
            <a:r>
              <a:rPr lang="en-US" altLang="zh-CN" sz="3200" dirty="0">
                <a:latin typeface="GCFrutiger" pitchFamily="50" charset="0"/>
              </a:rPr>
              <a:t>They are fat. </a:t>
            </a:r>
          </a:p>
          <a:p>
            <a:r>
              <a:rPr lang="en-US" altLang="zh-CN" sz="3200" dirty="0">
                <a:latin typeface="GCFrutiger" pitchFamily="50" charset="0"/>
              </a:rPr>
              <a:t>They are cute.</a:t>
            </a:r>
          </a:p>
          <a:p>
            <a:r>
              <a:rPr lang="en-US" altLang="zh-CN" sz="3200" dirty="0">
                <a:latin typeface="GCFrutiger" pitchFamily="50" charset="0"/>
              </a:rPr>
              <a:t>They can eat fast.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938" y="3068638"/>
            <a:ext cx="3384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GCFrutiger" pitchFamily="50" charset="0"/>
              </a:rPr>
              <a:t>I like ... </a:t>
            </a:r>
          </a:p>
          <a:p>
            <a:r>
              <a:rPr lang="en-US" altLang="zh-CN" sz="3200">
                <a:latin typeface="GCFrutiger" pitchFamily="50" charset="0"/>
              </a:rPr>
              <a:t>They are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全屏显示(4:3)</PresentationFormat>
  <Paragraphs>88</Paragraphs>
  <Slides>18</Slides>
  <Notes>17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A day on the farm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2013-05-17T09:00:00Z</dcterms:created>
  <dcterms:modified xsi:type="dcterms:W3CDTF">2023-01-16T19:03:13Z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9B598C26E0B64D4EAD4BB830B04FD5F8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