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77" r:id="rId2"/>
    <p:sldId id="778" r:id="rId3"/>
    <p:sldId id="779" r:id="rId4"/>
    <p:sldId id="780" r:id="rId5"/>
    <p:sldId id="781" r:id="rId6"/>
    <p:sldId id="782" r:id="rId7"/>
    <p:sldId id="783" r:id="rId8"/>
    <p:sldId id="784" r:id="rId9"/>
    <p:sldId id="785" r:id="rId10"/>
    <p:sldId id="786" r:id="rId11"/>
    <p:sldId id="787" r:id="rId12"/>
    <p:sldId id="788" r:id="rId13"/>
    <p:sldId id="789" r:id="rId14"/>
    <p:sldId id="790" r:id="rId15"/>
    <p:sldId id="791" r:id="rId16"/>
    <p:sldId id="792" r:id="rId17"/>
    <p:sldId id="793" r:id="rId18"/>
    <p:sldId id="794" r:id="rId19"/>
    <p:sldId id="795" r:id="rId20"/>
    <p:sldId id="796" r:id="rId21"/>
    <p:sldId id="797" r:id="rId22"/>
    <p:sldId id="798" r:id="rId23"/>
    <p:sldId id="799" r:id="rId24"/>
    <p:sldId id="800" r:id="rId25"/>
    <p:sldId id="801" r:id="rId26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FF"/>
    <a:srgbClr val="FF0000"/>
    <a:srgbClr val="009999"/>
    <a:srgbClr val="CC0099"/>
    <a:srgbClr val="FFFFFF"/>
    <a:srgbClr val="99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lnSpc>
                <a:spcPct val="100000"/>
              </a:lnSpc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lnSpc>
                <a:spcPct val="100000"/>
              </a:lnSpc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dirty="0" smtClean="0"/>
              <a:t>单击此处编辑母版文本样式</a:t>
            </a:r>
          </a:p>
          <a:p>
            <a:pPr lvl="1"/>
            <a:r>
              <a:rPr lang="zh-CN" altLang="en-US" noProof="0" dirty="0" smtClean="0"/>
              <a:t>第二级</a:t>
            </a:r>
          </a:p>
          <a:p>
            <a:pPr lvl="2"/>
            <a:r>
              <a:rPr lang="zh-CN" altLang="en-US" noProof="0" dirty="0" smtClean="0"/>
              <a:t>第三级</a:t>
            </a:r>
          </a:p>
          <a:p>
            <a:pPr lvl="3"/>
            <a:r>
              <a:rPr lang="zh-CN" altLang="en-US" noProof="0" dirty="0" smtClean="0"/>
              <a:t>第四级</a:t>
            </a:r>
          </a:p>
          <a:p>
            <a:pPr lvl="4"/>
            <a:r>
              <a:rPr lang="zh-CN" altLang="en-US" noProof="0" dirty="0" smtClean="0"/>
              <a:t>第五级</a:t>
            </a:r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lnSpc>
                <a:spcPct val="100000"/>
              </a:lnSpc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b="0"/>
            </a:lvl1pPr>
          </a:lstStyle>
          <a:p>
            <a:fld id="{7E476C71-647F-4610-9BAD-212288209C6A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578B0E4A-A699-4FA5-B647-354F3C9D235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fld id="{DA9EB15A-EC27-4446-A59A-1F111394320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94A71731-118D-4094-9600-9B97995F4F2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fld id="{4667DFF9-9885-4A5B-9967-90894262A71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2014705D-7EA4-47E5-A6A6-9EE02180C36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fld id="{876B9974-F6E7-43AC-B198-0FB7EC39E7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5FCB8865-B756-4882-A466-B745832B70FE}" type="datetime1">
              <a:rPr lang="zh-CN" altLang="en-US"/>
              <a:t>2023-01-17</a:t>
            </a:fld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fld id="{7370EA09-295D-4556-AC4E-6F0FDD408C8A}" type="slidenum">
              <a:rPr lang="zh-CN" altLang="en-US"/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76EDA3B5-4408-4F96-86B7-13C25BBC0A9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fld id="{A08F4F12-A218-4B9A-9EA4-2CE49EB19A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97ECAA00-A841-4AB1-AB8D-E859D2BBBB2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fld id="{21C7532B-4470-4841-9BA8-F840AF00C69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86E8AB64-B9BE-4193-9879-A10CAE36B49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fld id="{8ABD4567-8763-47EC-95DD-D52E540FC0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2EAACBCD-EF10-474D-8CBB-48AC67A5117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fld id="{ECB058E6-4CB7-4219-997B-A90B679FA3A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E9CD8190-30E7-4725-84B1-F8501F49865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fld id="{C3FC9793-62D3-43D8-BA2A-09F5F0CDC4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6EEE9A77-CD04-4562-A691-48282FAC162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fld id="{B5953831-27B3-4B47-84AA-15DCC478C2B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A19AB1BC-D361-4BDB-93E9-E6FB0AC8192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fld id="{39A06133-2514-4429-8291-E58DA3F272E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97670154-0FFE-4E50-9B9A-020125FFA5A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fld id="{085054E9-F86D-4EC9-A675-91351A9BC32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102514B-9B32-4C88-994B-8474E648A1F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kumimoji="0" sz="1200" b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E2019E6-E6FA-4579-B40A-0FC50CC5600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组合 58"/>
          <p:cNvGrpSpPr/>
          <p:nvPr/>
        </p:nvGrpSpPr>
        <p:grpSpPr bwMode="auto">
          <a:xfrm>
            <a:off x="1692275" y="1108075"/>
            <a:ext cx="6286500" cy="592138"/>
            <a:chOff x="1835772" y="972644"/>
            <a:chExt cx="6286500" cy="593139"/>
          </a:xfrm>
        </p:grpSpPr>
        <p:sp>
          <p:nvSpPr>
            <p:cNvPr id="57" name="KSO_Shape"/>
            <p:cNvSpPr/>
            <p:nvPr/>
          </p:nvSpPr>
          <p:spPr>
            <a:xfrm>
              <a:off x="2412035" y="972644"/>
              <a:ext cx="4979987" cy="585188"/>
            </a:xfrm>
            <a:prstGeom prst="parallelogram">
              <a:avLst/>
            </a:prstGeom>
            <a:solidFill>
              <a:srgbClr val="8CBC00">
                <a:alpha val="8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dirty="0">
                <a:solidFill>
                  <a:prstClr val="white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5366" name="TextBox 3"/>
            <p:cNvSpPr>
              <a:spLocks noChangeArrowheads="1"/>
            </p:cNvSpPr>
            <p:nvPr/>
          </p:nvSpPr>
          <p:spPr bwMode="auto">
            <a:xfrm>
              <a:off x="1835772" y="980796"/>
              <a:ext cx="6286500" cy="584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初中英语外研版八年级下</a:t>
              </a:r>
            </a:p>
          </p:txBody>
        </p:sp>
      </p:grpSp>
      <p:sp>
        <p:nvSpPr>
          <p:cNvPr id="15363" name="TextBox 9"/>
          <p:cNvSpPr>
            <a:spLocks noChangeArrowheads="1"/>
          </p:cNvSpPr>
          <p:nvPr/>
        </p:nvSpPr>
        <p:spPr bwMode="auto">
          <a:xfrm>
            <a:off x="1036638" y="2060848"/>
            <a:ext cx="73517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sym typeface="Times New Roman" panose="02020603050405020304" pitchFamily="18" charset="0"/>
              </a:rPr>
              <a:t>Module5 Cartoons</a:t>
            </a:r>
          </a:p>
        </p:txBody>
      </p:sp>
      <p:sp>
        <p:nvSpPr>
          <p:cNvPr id="15364" name="TextBox 10"/>
          <p:cNvSpPr>
            <a:spLocks noChangeArrowheads="1"/>
          </p:cNvSpPr>
          <p:nvPr/>
        </p:nvSpPr>
        <p:spPr bwMode="auto">
          <a:xfrm>
            <a:off x="359532" y="2743200"/>
            <a:ext cx="853294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FF0000"/>
                </a:solidFill>
                <a:sym typeface="Times New Roman" panose="02020603050405020304" pitchFamily="18" charset="0"/>
              </a:rPr>
              <a:t>Unit2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dirty="0" err="1">
                <a:solidFill>
                  <a:srgbClr val="FF0000"/>
                </a:solidFill>
                <a:sym typeface="Times New Roman" panose="02020603050405020304" pitchFamily="18" charset="0"/>
              </a:rPr>
              <a:t>Tintin</a:t>
            </a:r>
            <a:r>
              <a:rPr lang="en-US" altLang="zh-CN" sz="3200" dirty="0">
                <a:solidFill>
                  <a:srgbClr val="FF0000"/>
                </a:solidFill>
                <a:sym typeface="Times New Roman" panose="02020603050405020304" pitchFamily="18" charset="0"/>
              </a:rPr>
              <a:t> has been popular for over eighty years.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566124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609600" y="1828800"/>
            <a:ext cx="792480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3400">
                <a:ea typeface="黑体" panose="02010609060101010101" pitchFamily="49" charset="-122"/>
                <a:cs typeface="Times New Roman" panose="02020603050405020304" pitchFamily="18" charset="0"/>
              </a:rPr>
              <a:t>一、本课以卡通为话题，介绍了</a:t>
            </a:r>
            <a:r>
              <a:rPr lang="en-US" altLang="zh-CN" sz="3400">
                <a:ea typeface="黑体" panose="02010609060101010101" pitchFamily="49" charset="-122"/>
                <a:cs typeface="Times New Roman" panose="02020603050405020304" pitchFamily="18" charset="0"/>
              </a:rPr>
              <a:t>5 </a:t>
            </a:r>
            <a:r>
              <a:rPr lang="zh-CN" altLang="en-US" sz="3400">
                <a:ea typeface="黑体" panose="02010609060101010101" pitchFamily="49" charset="-122"/>
                <a:cs typeface="Times New Roman" panose="02020603050405020304" pitchFamily="18" charset="0"/>
              </a:rPr>
              <a:t>个著名的卡通形象，它们分别是</a:t>
            </a:r>
            <a:r>
              <a:rPr lang="en-US" altLang="zh-CN" sz="3400">
                <a:ea typeface="黑体" panose="02010609060101010101" pitchFamily="49" charset="-122"/>
                <a:cs typeface="Times New Roman" panose="02020603050405020304" pitchFamily="18" charset="0"/>
              </a:rPr>
              <a:t>________ _________________________________</a:t>
            </a:r>
            <a:r>
              <a:rPr lang="zh-CN" altLang="en-US" sz="3400"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3400">
                <a:ea typeface="黑体" panose="02010609060101010101" pitchFamily="49" charset="-122"/>
                <a:cs typeface="Times New Roman" panose="02020603050405020304" pitchFamily="18" charset="0"/>
              </a:rPr>
              <a:t>二、课文共有</a:t>
            </a:r>
            <a:r>
              <a:rPr lang="en-US" altLang="zh-CN" sz="3400">
                <a:ea typeface="黑体" panose="02010609060101010101" pitchFamily="49" charset="-122"/>
                <a:cs typeface="Times New Roman" panose="02020603050405020304" pitchFamily="18" charset="0"/>
              </a:rPr>
              <a:t>4 </a:t>
            </a:r>
            <a:r>
              <a:rPr lang="zh-CN" altLang="en-US" sz="3400">
                <a:ea typeface="黑体" panose="02010609060101010101" pitchFamily="49" charset="-122"/>
                <a:cs typeface="Times New Roman" panose="02020603050405020304" pitchFamily="18" charset="0"/>
              </a:rPr>
              <a:t>个自然段，请选出各段的大意，并把字母编号填写在横线上。</a:t>
            </a: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685800" y="457200"/>
            <a:ext cx="80010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3400">
                <a:solidFill>
                  <a:srgbClr val="0000FF"/>
                </a:solidFill>
                <a:cs typeface="Times New Roman" panose="02020603050405020304" pitchFamily="18" charset="0"/>
              </a:rPr>
              <a:t>Read the passage again and finish the following tasks.</a:t>
            </a:r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663575" y="3257550"/>
            <a:ext cx="66690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400">
                <a:solidFill>
                  <a:srgbClr val="FF0000"/>
                </a:solidFill>
              </a:rPr>
              <a:t>Shrek, Monkey King, Tintin, Snoopy</a:t>
            </a:r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5554663" y="2590800"/>
            <a:ext cx="1371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400">
                <a:solidFill>
                  <a:srgbClr val="FF0000"/>
                </a:solidFill>
              </a:rPr>
              <a:t>Nemo,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12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6" grpId="0"/>
      <p:bldP spid="1126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609600" y="609600"/>
            <a:ext cx="8229600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 eaLnBrk="1" hangingPunct="1">
              <a:lnSpc>
                <a:spcPct val="120000"/>
              </a:lnSpc>
            </a:pPr>
            <a:r>
              <a:rPr lang="en-US" altLang="zh-CN" sz="3400"/>
              <a:t>A. a cute dog that lives in his private world</a:t>
            </a:r>
          </a:p>
          <a:p>
            <a:pPr marL="450850" indent="-450850" eaLnBrk="1" hangingPunct="1">
              <a:lnSpc>
                <a:spcPct val="120000"/>
              </a:lnSpc>
            </a:pPr>
            <a:r>
              <a:rPr lang="en-US" altLang="zh-CN" sz="3400"/>
              <a:t>B. a favourite cartoon hero, and he works for a newspaper</a:t>
            </a:r>
          </a:p>
          <a:p>
            <a:pPr marL="450850" indent="-450850" eaLnBrk="1" hangingPunct="1">
              <a:lnSpc>
                <a:spcPct val="120000"/>
              </a:lnSpc>
            </a:pPr>
            <a:r>
              <a:rPr lang="en-US" altLang="zh-CN" sz="3400"/>
              <a:t>C. he is the hero of Havoc in Heaven</a:t>
            </a:r>
          </a:p>
          <a:p>
            <a:pPr marL="450850" indent="-450850" eaLnBrk="1" hangingPunct="1">
              <a:lnSpc>
                <a:spcPct val="120000"/>
              </a:lnSpc>
            </a:pPr>
            <a:r>
              <a:rPr lang="en-US" altLang="zh-CN" sz="3400"/>
              <a:t>D. two cartoon heroes are popular with</a:t>
            </a:r>
          </a:p>
          <a:p>
            <a:pPr marL="450850" indent="-450850" eaLnBrk="1" hangingPunct="1">
              <a:lnSpc>
                <a:spcPct val="120000"/>
              </a:lnSpc>
            </a:pPr>
            <a:r>
              <a:rPr lang="en-US" altLang="zh-CN" sz="3400"/>
              <a:t>    young people all over the world</a:t>
            </a:r>
          </a:p>
          <a:p>
            <a:pPr marL="450850" indent="-450850" eaLnBrk="1" hangingPunct="1">
              <a:lnSpc>
                <a:spcPct val="120000"/>
              </a:lnSpc>
            </a:pPr>
            <a:r>
              <a:rPr lang="en-US" altLang="zh-CN" sz="3400"/>
              <a:t>1. </a:t>
            </a:r>
            <a:r>
              <a:rPr lang="zh-CN" altLang="en-US" sz="3400"/>
              <a:t>第一段</a:t>
            </a:r>
            <a:r>
              <a:rPr lang="en-US" altLang="zh-CN" sz="3400"/>
              <a:t>: _______  2. </a:t>
            </a:r>
            <a:r>
              <a:rPr lang="zh-CN" altLang="en-US" sz="3400"/>
              <a:t>第二段</a:t>
            </a:r>
            <a:r>
              <a:rPr lang="en-US" altLang="zh-CN" sz="3400"/>
              <a:t>: _______</a:t>
            </a:r>
          </a:p>
          <a:p>
            <a:pPr marL="450850" indent="-450850" eaLnBrk="1" hangingPunct="1">
              <a:lnSpc>
                <a:spcPct val="120000"/>
              </a:lnSpc>
            </a:pPr>
            <a:r>
              <a:rPr lang="en-US" altLang="zh-CN" sz="3400"/>
              <a:t>3. </a:t>
            </a:r>
            <a:r>
              <a:rPr lang="zh-CN" altLang="en-US" sz="3400"/>
              <a:t>第三段</a:t>
            </a:r>
            <a:r>
              <a:rPr lang="en-US" altLang="zh-CN" sz="3400"/>
              <a:t>: _______  4. </a:t>
            </a:r>
            <a:r>
              <a:rPr lang="zh-CN" altLang="en-US" sz="3400"/>
              <a:t>第四段</a:t>
            </a:r>
            <a:r>
              <a:rPr lang="en-US" altLang="zh-CN" sz="3400"/>
              <a:t>: _______</a:t>
            </a: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6858000" y="5027613"/>
            <a:ext cx="47466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400">
                <a:solidFill>
                  <a:srgbClr val="FF0000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3124200" y="4419600"/>
            <a:ext cx="4953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400">
                <a:solidFill>
                  <a:srgbClr val="FF0000"/>
                </a:solidFill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113671" name="Rectangle 7"/>
          <p:cNvSpPr>
            <a:spLocks noChangeArrowheads="1"/>
          </p:cNvSpPr>
          <p:nvPr/>
        </p:nvSpPr>
        <p:spPr bwMode="auto">
          <a:xfrm>
            <a:off x="6858000" y="4418013"/>
            <a:ext cx="4953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40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13672" name="Rectangle 8"/>
          <p:cNvSpPr>
            <a:spLocks noChangeArrowheads="1"/>
          </p:cNvSpPr>
          <p:nvPr/>
        </p:nvSpPr>
        <p:spPr bwMode="auto">
          <a:xfrm>
            <a:off x="3124200" y="5029200"/>
            <a:ext cx="47466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400">
                <a:solidFill>
                  <a:srgbClr val="FF0000"/>
                </a:solidFill>
                <a:latin typeface="Arial" panose="020B0604020202020204" pitchFamily="34" charset="0"/>
              </a:rPr>
              <a:t>B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9" grpId="0"/>
      <p:bldP spid="113670" grpId="0"/>
      <p:bldP spid="113671" grpId="0"/>
      <p:bldP spid="1136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533400" y="685800"/>
            <a:ext cx="8458200" cy="492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84250" indent="-984250" eaLnBrk="1" hangingPunct="1">
              <a:lnSpc>
                <a:spcPct val="110000"/>
              </a:lnSpc>
              <a:tabLst>
                <a:tab pos="984250" algn="l"/>
              </a:tabLst>
            </a:pPr>
            <a:r>
              <a:rPr lang="zh-CN" altLang="en-US" sz="3200">
                <a:ea typeface="黑体" panose="02010609060101010101" pitchFamily="49" charset="-122"/>
                <a:cs typeface="Times New Roman" panose="02020603050405020304" pitchFamily="18" charset="0"/>
              </a:rPr>
              <a:t>三、请根据课文内容判断正</a:t>
            </a:r>
            <a:r>
              <a:rPr lang="en-US" altLang="zh-CN" sz="3200">
                <a:ea typeface="黑体" panose="02010609060101010101" pitchFamily="49" charset="-122"/>
                <a:cs typeface="Times New Roman" panose="02020603050405020304" pitchFamily="18" charset="0"/>
              </a:rPr>
              <a:t>(T)</a:t>
            </a:r>
            <a:r>
              <a:rPr lang="zh-CN" altLang="en-US" sz="3200">
                <a:ea typeface="黑体" panose="02010609060101010101" pitchFamily="49" charset="-122"/>
                <a:cs typeface="Times New Roman" panose="02020603050405020304" pitchFamily="18" charset="0"/>
              </a:rPr>
              <a:t>误</a:t>
            </a:r>
            <a:r>
              <a:rPr lang="en-US" altLang="zh-CN" sz="3200">
                <a:ea typeface="黑体" panose="02010609060101010101" pitchFamily="49" charset="-122"/>
                <a:cs typeface="Times New Roman" panose="02020603050405020304" pitchFamily="18" charset="0"/>
              </a:rPr>
              <a:t>(F)</a:t>
            </a:r>
            <a:r>
              <a:rPr lang="zh-CN" altLang="en-US" sz="3200"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 marL="984250" indent="-984250" eaLnBrk="1" hangingPunct="1">
              <a:lnSpc>
                <a:spcPct val="110000"/>
              </a:lnSpc>
              <a:tabLst>
                <a:tab pos="984250" algn="l"/>
              </a:tabLst>
            </a:pPr>
            <a:r>
              <a:rPr lang="en-US" altLang="zh-CN" sz="3200">
                <a:ea typeface="黑体" panose="02010609060101010101" pitchFamily="49" charset="-122"/>
                <a:cs typeface="Times New Roman" panose="02020603050405020304" pitchFamily="18" charset="0"/>
              </a:rPr>
              <a:t>(   )1. Nemo and Shrek are green animals.</a:t>
            </a:r>
          </a:p>
          <a:p>
            <a:pPr marL="984250" indent="-984250" eaLnBrk="1" hangingPunct="1">
              <a:lnSpc>
                <a:spcPct val="110000"/>
              </a:lnSpc>
              <a:tabLst>
                <a:tab pos="984250" algn="l"/>
              </a:tabLst>
            </a:pPr>
            <a:r>
              <a:rPr lang="en-US" altLang="zh-CN" sz="3200">
                <a:ea typeface="黑体" panose="02010609060101010101" pitchFamily="49" charset="-122"/>
                <a:cs typeface="Times New Roman" panose="02020603050405020304" pitchFamily="18" charset="0"/>
              </a:rPr>
              <a:t>(   )2. The Monkey King has celebrated his 60th birthday.</a:t>
            </a:r>
          </a:p>
          <a:p>
            <a:pPr marL="984250" indent="-984250" eaLnBrk="1" hangingPunct="1">
              <a:lnSpc>
                <a:spcPct val="110000"/>
              </a:lnSpc>
              <a:tabLst>
                <a:tab pos="984250" algn="l"/>
              </a:tabLst>
            </a:pPr>
            <a:r>
              <a:rPr lang="en-US" altLang="zh-CN" sz="3200">
                <a:ea typeface="黑体" panose="02010609060101010101" pitchFamily="49" charset="-122"/>
                <a:cs typeface="Times New Roman" panose="02020603050405020304" pitchFamily="18" charset="0"/>
              </a:rPr>
              <a:t>(   )3. The Monkey King is brave, humorous      and clever.</a:t>
            </a:r>
          </a:p>
          <a:p>
            <a:pPr marL="984250" indent="-984250" eaLnBrk="1" hangingPunct="1">
              <a:lnSpc>
                <a:spcPct val="110000"/>
              </a:lnSpc>
              <a:tabLst>
                <a:tab pos="984250" algn="l"/>
              </a:tabLst>
            </a:pPr>
            <a:r>
              <a:rPr lang="en-US" altLang="zh-CN" sz="3200">
                <a:ea typeface="黑体" panose="02010609060101010101" pitchFamily="49" charset="-122"/>
                <a:cs typeface="Times New Roman" panose="02020603050405020304" pitchFamily="18" charset="0"/>
              </a:rPr>
              <a:t>(   )4. An artist invented Tintin in the 1980s.</a:t>
            </a:r>
          </a:p>
          <a:p>
            <a:pPr marL="984250" indent="-984250" eaLnBrk="1" hangingPunct="1">
              <a:lnSpc>
                <a:spcPct val="110000"/>
              </a:lnSpc>
              <a:tabLst>
                <a:tab pos="984250" algn="l"/>
              </a:tabLst>
            </a:pPr>
            <a:r>
              <a:rPr lang="en-US" altLang="zh-CN" sz="3200">
                <a:ea typeface="黑体" panose="02010609060101010101" pitchFamily="49" charset="-122"/>
                <a:cs typeface="Times New Roman" panose="02020603050405020304" pitchFamily="18" charset="0"/>
              </a:rPr>
              <a:t>(   )5. Snoopy and his friends satisfy older</a:t>
            </a:r>
          </a:p>
          <a:p>
            <a:pPr marL="984250" indent="-984250" eaLnBrk="1" hangingPunct="1">
              <a:lnSpc>
                <a:spcPct val="110000"/>
              </a:lnSpc>
              <a:tabLst>
                <a:tab pos="984250" algn="l"/>
              </a:tabLst>
            </a:pPr>
            <a:r>
              <a:rPr lang="en-US" altLang="zh-CN" sz="3200">
                <a:ea typeface="黑体" panose="02010609060101010101" pitchFamily="49" charset="-122"/>
                <a:cs typeface="Times New Roman" panose="02020603050405020304" pitchFamily="18" charset="0"/>
              </a:rPr>
              <a:t>          people and children.</a:t>
            </a:r>
          </a:p>
        </p:txBody>
      </p:sp>
      <p:pic>
        <p:nvPicPr>
          <p:cNvPr id="114694" name="Picture 6" descr="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7225" y="1295400"/>
            <a:ext cx="51752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695" name="Picture 7" descr="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2463" y="1871663"/>
            <a:ext cx="51752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696" name="Picture 8" descr="t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2463" y="2894013"/>
            <a:ext cx="47942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697" name="Picture 9" descr="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3575" y="4011613"/>
            <a:ext cx="51752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698" name="Picture 10" descr="t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1513" y="4587875"/>
            <a:ext cx="4794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1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>
            <a:off x="1290638" y="592138"/>
            <a:ext cx="4652962" cy="5127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800" kern="1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Complete the notes.</a:t>
            </a:r>
            <a:endParaRPr lang="zh-CN" altLang="en-US" sz="2800" kern="10" dirty="0">
              <a:solidFill>
                <a:srgbClr val="0000FF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8382000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Nemo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Shrek</a:t>
            </a:r>
          </a:p>
          <a:p>
            <a:pPr eaLnBrk="1" hangingPunct="1">
              <a:lnSpc>
                <a:spcPct val="120000"/>
              </a:lnSpc>
              <a:buFontTx/>
              <a:buAutoNum type="arabicPlain"/>
            </a:pPr>
            <a:r>
              <a:rPr lang="en-US" altLang="zh-CN" sz="3600" dirty="0" err="1">
                <a:latin typeface="Times New Roman" panose="02020603050405020304" pitchFamily="18" charset="0"/>
              </a:rPr>
              <a:t>Nemo</a:t>
            </a:r>
            <a:r>
              <a:rPr lang="en-US" altLang="zh-CN" sz="3600" dirty="0">
                <a:latin typeface="Times New Roman" panose="02020603050405020304" pitchFamily="18" charset="0"/>
              </a:rPr>
              <a:t> is a ______ orange-and-white fish and Shrek is an ______ green animal.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dirty="0">
                <a:latin typeface="Times New Roman" panose="02020603050405020304" pitchFamily="18" charset="0"/>
              </a:rPr>
              <a:t>2 Both </a:t>
            </a:r>
            <a:r>
              <a:rPr lang="en-US" altLang="zh-CN" sz="3600" dirty="0" err="1">
                <a:latin typeface="Times New Roman" panose="02020603050405020304" pitchFamily="18" charset="0"/>
              </a:rPr>
              <a:t>Nemo</a:t>
            </a:r>
            <a:r>
              <a:rPr lang="en-US" altLang="zh-CN" sz="3600" dirty="0">
                <a:latin typeface="Times New Roman" panose="02020603050405020304" pitchFamily="18" charset="0"/>
              </a:rPr>
              <a:t> and Shrek have won the hearts of ________ people all over the world.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3048000" y="1917700"/>
            <a:ext cx="12954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cute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4114800" y="2540000"/>
            <a:ext cx="17526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ugly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2895600" y="3859213"/>
            <a:ext cx="14478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young</a:t>
            </a:r>
          </a:p>
        </p:txBody>
      </p:sp>
      <p:grpSp>
        <p:nvGrpSpPr>
          <p:cNvPr id="27655" name="组合 8"/>
          <p:cNvGrpSpPr/>
          <p:nvPr/>
        </p:nvGrpSpPr>
        <p:grpSpPr bwMode="auto">
          <a:xfrm>
            <a:off x="522288" y="520700"/>
            <a:ext cx="935037" cy="584200"/>
            <a:chOff x="468313" y="1043256"/>
            <a:chExt cx="933273" cy="584775"/>
          </a:xfrm>
        </p:grpSpPr>
        <p:sp>
          <p:nvSpPr>
            <p:cNvPr id="27656" name="椭圆 9"/>
            <p:cNvSpPr>
              <a:spLocks noChangeArrowheads="1"/>
            </p:cNvSpPr>
            <p:nvPr/>
          </p:nvSpPr>
          <p:spPr bwMode="auto">
            <a:xfrm>
              <a:off x="468313" y="1052736"/>
              <a:ext cx="625475" cy="57529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 sz="2000">
                <a:solidFill>
                  <a:srgbClr val="7030A0"/>
                </a:solidFill>
              </a:endParaRPr>
            </a:p>
          </p:txBody>
        </p:sp>
        <p:sp>
          <p:nvSpPr>
            <p:cNvPr id="27657" name="文本框 10"/>
            <p:cNvSpPr txBox="1">
              <a:spLocks noChangeArrowheads="1"/>
            </p:cNvSpPr>
            <p:nvPr/>
          </p:nvSpPr>
          <p:spPr bwMode="auto">
            <a:xfrm>
              <a:off x="610267" y="1043256"/>
              <a:ext cx="79131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rgbClr val="7030A0"/>
                  </a:solidFill>
                  <a:latin typeface="Times New Roman" panose="02020603050405020304" pitchFamily="18" charset="0"/>
                </a:rPr>
                <a:t>3</a:t>
              </a:r>
              <a:endParaRPr lang="zh-CN" altLang="en-US" sz="320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/>
      <p:bldP spid="89092" grpId="0"/>
      <p:bldP spid="89093" grpId="0"/>
      <p:bldP spid="890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452438" y="457200"/>
            <a:ext cx="83058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Monkey King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3 He is the ______ of a story called </a:t>
            </a:r>
            <a:r>
              <a:rPr lang="en-US" altLang="zh-CN" sz="3200" i="1" dirty="0">
                <a:latin typeface="Times New Roman" panose="02020603050405020304" pitchFamily="18" charset="0"/>
              </a:rPr>
              <a:t>Havoc in Heaven</a:t>
            </a:r>
            <a:r>
              <a:rPr lang="en-US" altLang="zh-CN" sz="3200" dirty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4 He leads a group of _________ against the Emperor of Heaven and his men.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2547938" y="1066800"/>
            <a:ext cx="129540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hero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4452938" y="2286000"/>
            <a:ext cx="205740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monkeys</a:t>
            </a: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419100" y="3395663"/>
            <a:ext cx="845820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Tintin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5 He has _______ hair and a small ______ dog.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6 He works for a ____________ and has lots of _________ experiences.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362200" y="3967163"/>
            <a:ext cx="11430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red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542088" y="3990975"/>
            <a:ext cx="15240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white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619500" y="4545013"/>
            <a:ext cx="2895600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newspaper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968375" y="5211763"/>
            <a:ext cx="2895600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exciting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  <p:bldP spid="90118" grpId="0"/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609600" y="762000"/>
            <a:ext cx="83058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Snoopy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7 He lives in his own _________ world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   and finds real life _________ to understand.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8 Charles Schulz drew the cartoons to satisfy ______ people as well as children.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4452938" y="1452563"/>
            <a:ext cx="16764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private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4191000" y="2235200"/>
            <a:ext cx="17526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hard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1143000" y="3657600"/>
            <a:ext cx="19050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older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1" grpId="0"/>
      <p:bldP spid="911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9750" y="1887538"/>
            <a:ext cx="5524500" cy="1104900"/>
          </a:xfrm>
          <a:solidFill>
            <a:srgbClr val="92D050"/>
          </a:solidFill>
          <a:ln>
            <a:solidFill>
              <a:schemeClr val="tx1"/>
            </a:solidFill>
            <a:miter lim="800000"/>
          </a:ln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copy     invent      lead          private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satisfy        schoolbag           ugly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533400" y="3352800"/>
            <a:ext cx="8077200" cy="19542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450850" indent="-450850" eaLnBrk="1" hangingPunct="1">
              <a:lnSpc>
                <a:spcPct val="120000"/>
              </a:lnSpc>
              <a:defRPr/>
            </a:pPr>
            <a:r>
              <a:rPr lang="en-US" altLang="zh-CN" sz="3400" dirty="0"/>
              <a:t>1. Cartoon heroes – even Shrek the ______ green man</a:t>
            </a:r>
            <a:r>
              <a:rPr lang="en-US" altLang="zh-CN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3400" dirty="0"/>
              <a:t>–</a:t>
            </a:r>
            <a:r>
              <a:rPr lang="en-US" altLang="zh-CN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3400" dirty="0"/>
              <a:t>are everywhere, on desks, __________ and computer screens.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7239000" y="3405188"/>
            <a:ext cx="9763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400">
                <a:solidFill>
                  <a:srgbClr val="FF0000"/>
                </a:solidFill>
                <a:latin typeface="Times New Roman" panose="02020603050405020304" pitchFamily="18" charset="0"/>
              </a:rPr>
              <a:t>ugly</a:t>
            </a: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990600" y="4652963"/>
            <a:ext cx="21764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400">
                <a:solidFill>
                  <a:srgbClr val="FF0000"/>
                </a:solidFill>
                <a:latin typeface="Times New Roman" panose="02020603050405020304" pitchFamily="18" charset="0"/>
              </a:rPr>
              <a:t>schoolbags</a:t>
            </a:r>
          </a:p>
        </p:txBody>
      </p:sp>
      <p:sp>
        <p:nvSpPr>
          <p:cNvPr id="30726" name="Rectangle 25"/>
          <p:cNvSpPr>
            <a:spLocks noChangeArrowheads="1"/>
          </p:cNvSpPr>
          <p:nvPr/>
        </p:nvSpPr>
        <p:spPr bwMode="auto">
          <a:xfrm>
            <a:off x="1001713" y="512763"/>
            <a:ext cx="8001000" cy="117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5000"/>
              </a:lnSpc>
            </a:pPr>
            <a:r>
              <a:rPr lang="en-US" altLang="zh-CN" sz="3200">
                <a:solidFill>
                  <a:srgbClr val="0000FF"/>
                </a:solidFill>
                <a:cs typeface="Times New Roman" panose="02020603050405020304" pitchFamily="18" charset="0"/>
              </a:rPr>
              <a:t>Complete the sentences with the correct form of the words in the box.</a:t>
            </a:r>
          </a:p>
        </p:txBody>
      </p:sp>
      <p:grpSp>
        <p:nvGrpSpPr>
          <p:cNvPr id="30727" name="组合 8"/>
          <p:cNvGrpSpPr/>
          <p:nvPr/>
        </p:nvGrpSpPr>
        <p:grpSpPr bwMode="auto">
          <a:xfrm>
            <a:off x="381000" y="595313"/>
            <a:ext cx="889000" cy="584200"/>
            <a:chOff x="468313" y="1043256"/>
            <a:chExt cx="887284" cy="584775"/>
          </a:xfrm>
        </p:grpSpPr>
        <p:sp>
          <p:nvSpPr>
            <p:cNvPr id="30728" name="椭圆 9"/>
            <p:cNvSpPr>
              <a:spLocks noChangeArrowheads="1"/>
            </p:cNvSpPr>
            <p:nvPr/>
          </p:nvSpPr>
          <p:spPr bwMode="auto">
            <a:xfrm>
              <a:off x="468313" y="1052736"/>
              <a:ext cx="625475" cy="57529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 sz="2000">
                <a:solidFill>
                  <a:srgbClr val="7030A0"/>
                </a:solidFill>
              </a:endParaRPr>
            </a:p>
          </p:txBody>
        </p:sp>
        <p:sp>
          <p:nvSpPr>
            <p:cNvPr id="30729" name="文本框 10"/>
            <p:cNvSpPr txBox="1">
              <a:spLocks noChangeArrowheads="1"/>
            </p:cNvSpPr>
            <p:nvPr/>
          </p:nvSpPr>
          <p:spPr bwMode="auto">
            <a:xfrm>
              <a:off x="564278" y="1043256"/>
              <a:ext cx="79131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rgbClr val="7030A0"/>
                  </a:solidFill>
                  <a:latin typeface="Times New Roman" panose="02020603050405020304" pitchFamily="18" charset="0"/>
                </a:rPr>
                <a:t>4</a:t>
              </a:r>
              <a:endParaRPr lang="zh-CN" altLang="en-US" sz="320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nimBg="1"/>
      <p:bldP spid="62471" grpId="0"/>
      <p:bldP spid="62472" grpId="0"/>
      <p:bldP spid="624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457200" y="304800"/>
            <a:ext cx="8229600" cy="567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 eaLnBrk="1" hangingPunct="1">
              <a:lnSpc>
                <a:spcPct val="120000"/>
              </a:lnSpc>
            </a:pPr>
            <a:r>
              <a:rPr lang="en-US" altLang="zh-CN" sz="3400"/>
              <a:t>2. The Monkey King _______ a group of monkeys against the Emperor of Heaven and his men.</a:t>
            </a:r>
          </a:p>
          <a:p>
            <a:pPr marL="450850" indent="-450850" eaLnBrk="1" hangingPunct="1">
              <a:lnSpc>
                <a:spcPct val="120000"/>
              </a:lnSpc>
            </a:pPr>
            <a:r>
              <a:rPr lang="en-US" altLang="zh-CN" sz="3400"/>
              <a:t>3. Herge _________ Tintin and his stories have sold about 200 million ________.</a:t>
            </a:r>
          </a:p>
          <a:p>
            <a:pPr marL="450850" indent="-450850" eaLnBrk="1" hangingPunct="1">
              <a:lnSpc>
                <a:spcPct val="120000"/>
              </a:lnSpc>
            </a:pPr>
            <a:r>
              <a:rPr lang="en-US" altLang="zh-CN" sz="3400"/>
              <a:t>4. Snoopy lives in a(n)________ world. Charles Schulz created Snoopy and his friends to _______ older people as well as children.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4572000" y="381000"/>
            <a:ext cx="11207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400">
                <a:solidFill>
                  <a:srgbClr val="FF0000"/>
                </a:solidFill>
                <a:latin typeface="Times New Roman" panose="02020603050405020304" pitchFamily="18" charset="0"/>
              </a:rPr>
              <a:t>leads</a:t>
            </a:r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2224088" y="2238375"/>
            <a:ext cx="17684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400">
                <a:solidFill>
                  <a:srgbClr val="FF0000"/>
                </a:solidFill>
                <a:latin typeface="Times New Roman" panose="02020603050405020304" pitchFamily="18" charset="0"/>
              </a:rPr>
              <a:t>invented</a:t>
            </a: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6248400" y="2819400"/>
            <a:ext cx="13128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400">
                <a:solidFill>
                  <a:srgbClr val="FF0000"/>
                </a:solidFill>
                <a:latin typeface="Times New Roman" panose="02020603050405020304" pitchFamily="18" charset="0"/>
              </a:rPr>
              <a:t>copies</a:t>
            </a:r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4572000" y="3505200"/>
            <a:ext cx="1504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400">
                <a:solidFill>
                  <a:srgbClr val="FF0000"/>
                </a:solidFill>
                <a:latin typeface="Times New Roman" panose="02020603050405020304" pitchFamily="18" charset="0"/>
              </a:rPr>
              <a:t>private</a:t>
            </a:r>
          </a:p>
        </p:txBody>
      </p:sp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2819400" y="4724400"/>
            <a:ext cx="13620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400">
                <a:solidFill>
                  <a:srgbClr val="FF0000"/>
                </a:solidFill>
                <a:latin typeface="Times New Roman" panose="02020603050405020304" pitchFamily="18" charset="0"/>
              </a:rPr>
              <a:t>satisfy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3" grpId="0"/>
      <p:bldP spid="119814" grpId="0"/>
      <p:bldP spid="119815" grpId="0"/>
      <p:bldP spid="119816" grpId="0"/>
      <p:bldP spid="1198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609600" y="1066800"/>
            <a:ext cx="80772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5930" indent="-455930" eaLnBrk="1" hangingPunct="1">
              <a:lnSpc>
                <a:spcPct val="120000"/>
              </a:lnSpc>
            </a:pPr>
            <a:r>
              <a:rPr lang="en-US" altLang="zh-CN" sz="2800" dirty="0">
                <a:ea typeface="黑体" panose="02010609060101010101" pitchFamily="49" charset="-122"/>
                <a:cs typeface="Times New Roman" panose="02020603050405020304" pitchFamily="18" charset="0"/>
              </a:rPr>
              <a:t>1. But both of them have </a:t>
            </a:r>
            <a:r>
              <a:rPr lang="en-US" altLang="zh-CN" sz="2800" dirty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won the hearts of young people</a:t>
            </a:r>
            <a:r>
              <a:rPr lang="en-US" altLang="zh-CN" sz="2800" dirty="0">
                <a:ea typeface="黑体" panose="02010609060101010101" pitchFamily="49" charset="-122"/>
                <a:cs typeface="Times New Roman" panose="02020603050405020304" pitchFamily="18" charset="0"/>
              </a:rPr>
              <a:t> all over the world.</a:t>
            </a:r>
          </a:p>
          <a:p>
            <a:pPr marL="455930" indent="-455930" eaLnBrk="1" hangingPunct="1">
              <a:lnSpc>
                <a:spcPct val="120000"/>
              </a:lnSpc>
            </a:pPr>
            <a:r>
              <a:rPr lang="en-US" altLang="zh-CN" sz="2800" dirty="0"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sz="2800" dirty="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win the heart of sb. /win </a:t>
            </a:r>
            <a:r>
              <a:rPr lang="en-US" altLang="zh-CN" sz="2800" dirty="0" err="1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sb’s</a:t>
            </a:r>
            <a:r>
              <a:rPr lang="en-US" altLang="zh-CN" sz="2800" dirty="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heart </a:t>
            </a:r>
            <a:r>
              <a:rPr lang="zh-CN" altLang="en-US" sz="2800" dirty="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意为“赢得某人的喜欢”。</a:t>
            </a:r>
          </a:p>
          <a:p>
            <a:pPr marL="455930" indent="-455930" eaLnBrk="1" hangingPunct="1">
              <a:lnSpc>
                <a:spcPct val="120000"/>
              </a:lnSpc>
            </a:pPr>
            <a:r>
              <a:rPr lang="zh-CN" altLang="en-US" sz="2800" dirty="0"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sz="2800" dirty="0">
                <a:ea typeface="黑体" panose="02010609060101010101" pitchFamily="49" charset="-122"/>
                <a:cs typeface="Times New Roman" panose="02020603050405020304" pitchFamily="18" charset="0"/>
              </a:rPr>
              <a:t>e.g. The play won the hearts of the audience.</a:t>
            </a:r>
          </a:p>
        </p:txBody>
      </p:sp>
      <p:sp>
        <p:nvSpPr>
          <p:cNvPr id="32771" name="椭圆 5"/>
          <p:cNvSpPr>
            <a:spLocks noChangeArrowheads="1"/>
          </p:cNvSpPr>
          <p:nvPr/>
        </p:nvSpPr>
        <p:spPr bwMode="auto">
          <a:xfrm>
            <a:off x="179388" y="447675"/>
            <a:ext cx="2808287" cy="604838"/>
          </a:xfrm>
          <a:prstGeom prst="ellipse">
            <a:avLst/>
          </a:prstGeom>
          <a:gradFill rotWithShape="1">
            <a:gsLst>
              <a:gs pos="0">
                <a:srgbClr val="EAC112"/>
              </a:gs>
              <a:gs pos="100000">
                <a:srgbClr val="F57C8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zh-CN" altLang="en-US" sz="2800" dirty="0">
                <a:solidFill>
                  <a:srgbClr val="000000"/>
                </a:solidFill>
                <a:sym typeface="Times New Roman" panose="02020603050405020304" pitchFamily="18" charset="0"/>
              </a:rPr>
              <a:t>Language points</a:t>
            </a:r>
            <a:endParaRPr lang="zh-CN" altLang="en-US" sz="1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09600" y="3578225"/>
            <a:ext cx="8153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5930" indent="-455930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He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leads 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group of monkeys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against 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Emperor of Heaven and his men.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rgbClr val="0099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lead 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v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(led, led) 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领导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; 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率领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lead sb. against … 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表示“带领某人反对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…”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e.g. </a:t>
            </a:r>
            <a:r>
              <a:rPr lang="en-US" altLang="zh-CN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Mr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Clare led his workmates against the cruel      boss.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457200" y="533400"/>
            <a:ext cx="8229600" cy="384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5930" indent="-455930" eaLnBrk="1" hangingPunct="1">
              <a:lnSpc>
                <a:spcPct val="110000"/>
              </a:lnSpc>
            </a:pPr>
            <a:r>
              <a:rPr lang="en-US" altLang="zh-CN" sz="2800">
                <a:ea typeface="黑体" panose="02010609060101010101" pitchFamily="49" charset="-122"/>
                <a:cs typeface="Times New Roman" panose="02020603050405020304" pitchFamily="18" charset="0"/>
              </a:rPr>
              <a:t>3. They always </a:t>
            </a:r>
            <a:r>
              <a:rPr lang="en-US" altLang="zh-CN" sz="280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expect</a:t>
            </a:r>
            <a:r>
              <a:rPr lang="en-US" altLang="zh-CN" sz="2800">
                <a:ea typeface="黑体" panose="02010609060101010101" pitchFamily="49" charset="-122"/>
                <a:cs typeface="Times New Roman" panose="02020603050405020304" pitchFamily="18" charset="0"/>
              </a:rPr>
              <a:t> to see more the Monkey King cartoons.</a:t>
            </a:r>
          </a:p>
          <a:p>
            <a:pPr marL="455930" indent="-455930" eaLnBrk="1" hangingPunct="1">
              <a:lnSpc>
                <a:spcPct val="110000"/>
              </a:lnSpc>
            </a:pPr>
            <a:r>
              <a:rPr lang="en-US" altLang="zh-CN" sz="2800">
                <a:solidFill>
                  <a:srgbClr val="FF0066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sz="280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expect + </a:t>
            </a:r>
            <a:r>
              <a:rPr lang="en-US" altLang="zh-CN" sz="2800" i="1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n. / pron</a:t>
            </a:r>
            <a:r>
              <a:rPr lang="en-US" altLang="zh-CN" sz="280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80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期待某人或某物”</a:t>
            </a:r>
          </a:p>
          <a:p>
            <a:pPr marL="455930" indent="-455930" eaLnBrk="1" hangingPunct="1">
              <a:lnSpc>
                <a:spcPct val="110000"/>
              </a:lnSpc>
            </a:pPr>
            <a:r>
              <a:rPr lang="zh-CN" altLang="en-US" sz="280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sz="280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expect + to do sth. </a:t>
            </a:r>
            <a:r>
              <a:rPr lang="zh-CN" altLang="en-US" sz="280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期待去做某事</a:t>
            </a:r>
          </a:p>
          <a:p>
            <a:pPr marL="455930" indent="-455930" eaLnBrk="1" hangingPunct="1">
              <a:lnSpc>
                <a:spcPct val="110000"/>
              </a:lnSpc>
            </a:pPr>
            <a:r>
              <a:rPr lang="zh-CN" altLang="en-US" sz="280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sz="280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expect + sb. to do sth. </a:t>
            </a:r>
            <a:r>
              <a:rPr lang="zh-CN" altLang="en-US" sz="280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期望某人做某事</a:t>
            </a:r>
          </a:p>
          <a:p>
            <a:pPr marL="455930" indent="-455930" eaLnBrk="1" hangingPunct="1">
              <a:lnSpc>
                <a:spcPct val="110000"/>
              </a:lnSpc>
            </a:pPr>
            <a:r>
              <a:rPr lang="zh-CN" altLang="en-US" sz="2800"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sz="2800">
                <a:ea typeface="黑体" panose="02010609060101010101" pitchFamily="49" charset="-122"/>
                <a:cs typeface="Times New Roman" panose="02020603050405020304" pitchFamily="18" charset="0"/>
              </a:rPr>
              <a:t>e.g. I’ll expect your idea.</a:t>
            </a:r>
          </a:p>
          <a:p>
            <a:pPr marL="455930" indent="-455930" eaLnBrk="1" hangingPunct="1">
              <a:lnSpc>
                <a:spcPct val="110000"/>
              </a:lnSpc>
            </a:pPr>
            <a:r>
              <a:rPr lang="en-US" altLang="zh-CN" sz="2800">
                <a:ea typeface="黑体" panose="02010609060101010101" pitchFamily="49" charset="-122"/>
                <a:cs typeface="Times New Roman" panose="02020603050405020304" pitchFamily="18" charset="0"/>
              </a:rPr>
              <a:t>           I expect to find you there.</a:t>
            </a:r>
          </a:p>
          <a:p>
            <a:pPr marL="455930" indent="-455930" eaLnBrk="1" hangingPunct="1">
              <a:lnSpc>
                <a:spcPct val="110000"/>
              </a:lnSpc>
            </a:pPr>
            <a:r>
              <a:rPr lang="en-US" altLang="zh-CN" sz="2800">
                <a:ea typeface="黑体" panose="02010609060101010101" pitchFamily="49" charset="-122"/>
                <a:cs typeface="Times New Roman" panose="02020603050405020304" pitchFamily="18" charset="0"/>
              </a:rPr>
              <a:t>           Do you expect me to stay after the holiday?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68313" y="4383088"/>
            <a:ext cx="83820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5930" indent="-455930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4.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Ever since 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artist Herge invented him in 1929.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ever since 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表示“自从”，所引导的时间状语从句用一般过去时，主句用现在完成时。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1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1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1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0" y="4"/>
            <a:ext cx="9144000" cy="548759"/>
          </a:xfrm>
          <a:custGeom>
            <a:avLst/>
            <a:gdLst>
              <a:gd name="connsiteX0" fmla="*/ 0 w 9144000"/>
              <a:gd name="connsiteY0" fmla="*/ 0 h 1127737"/>
              <a:gd name="connsiteX1" fmla="*/ 9144000 w 9144000"/>
              <a:gd name="connsiteY1" fmla="*/ 0 h 1127737"/>
              <a:gd name="connsiteX2" fmla="*/ 9144000 w 9144000"/>
              <a:gd name="connsiteY2" fmla="*/ 1094933 h 1127737"/>
              <a:gd name="connsiteX3" fmla="*/ 9054025 w 9144000"/>
              <a:gd name="connsiteY3" fmla="*/ 1058615 h 1127737"/>
              <a:gd name="connsiteX4" fmla="*/ 4608003 w 9144000"/>
              <a:gd name="connsiteY4" fmla="*/ 548760 h 1127737"/>
              <a:gd name="connsiteX5" fmla="*/ 63205 w 9144000"/>
              <a:gd name="connsiteY5" fmla="*/ 1098485 h 1127737"/>
              <a:gd name="connsiteX6" fmla="*/ 0 w 9144000"/>
              <a:gd name="connsiteY6" fmla="*/ 1127737 h 1127737"/>
              <a:gd name="connsiteX7" fmla="*/ 0 w 9144000"/>
              <a:gd name="connsiteY7" fmla="*/ 0 h 1127737"/>
              <a:gd name="connsiteX0-1" fmla="*/ 0 w 9144000"/>
              <a:gd name="connsiteY0-2" fmla="*/ 0 h 1127737"/>
              <a:gd name="connsiteX1-3" fmla="*/ 9144000 w 9144000"/>
              <a:gd name="connsiteY1-4" fmla="*/ 0 h 1127737"/>
              <a:gd name="connsiteX2-5" fmla="*/ 9144000 w 9144000"/>
              <a:gd name="connsiteY2-6" fmla="*/ 1094933 h 1127737"/>
              <a:gd name="connsiteX3-7" fmla="*/ 9054025 w 9144000"/>
              <a:gd name="connsiteY3-8" fmla="*/ 1058615 h 1127737"/>
              <a:gd name="connsiteX4-9" fmla="*/ 4608003 w 9144000"/>
              <a:gd name="connsiteY4-10" fmla="*/ 548760 h 1127737"/>
              <a:gd name="connsiteX5-11" fmla="*/ 63205 w 9144000"/>
              <a:gd name="connsiteY5-12" fmla="*/ 1098485 h 1127737"/>
              <a:gd name="connsiteX6-13" fmla="*/ 0 w 9144000"/>
              <a:gd name="connsiteY6-14" fmla="*/ 1127737 h 1127737"/>
              <a:gd name="connsiteX7-15" fmla="*/ 0 w 9144000"/>
              <a:gd name="connsiteY7-16" fmla="*/ 0 h 1127737"/>
              <a:gd name="connsiteX0-17" fmla="*/ 0 w 9144000"/>
              <a:gd name="connsiteY0-18" fmla="*/ 0 h 1127737"/>
              <a:gd name="connsiteX1-19" fmla="*/ 9144000 w 9144000"/>
              <a:gd name="connsiteY1-20" fmla="*/ 0 h 1127737"/>
              <a:gd name="connsiteX2-21" fmla="*/ 9144000 w 9144000"/>
              <a:gd name="connsiteY2-22" fmla="*/ 1094933 h 1127737"/>
              <a:gd name="connsiteX3-23" fmla="*/ 9054025 w 9144000"/>
              <a:gd name="connsiteY3-24" fmla="*/ 1058615 h 1127737"/>
              <a:gd name="connsiteX4-25" fmla="*/ 4608003 w 9144000"/>
              <a:gd name="connsiteY4-26" fmla="*/ 548760 h 1127737"/>
              <a:gd name="connsiteX5-27" fmla="*/ 63205 w 9144000"/>
              <a:gd name="connsiteY5-28" fmla="*/ 1098485 h 1127737"/>
              <a:gd name="connsiteX6-29" fmla="*/ 0 w 9144000"/>
              <a:gd name="connsiteY6-30" fmla="*/ 1127737 h 1127737"/>
              <a:gd name="connsiteX7-31" fmla="*/ 0 w 9144000"/>
              <a:gd name="connsiteY7-32" fmla="*/ 0 h 1127737"/>
              <a:gd name="connsiteX0-33" fmla="*/ 0 w 9144000"/>
              <a:gd name="connsiteY0-34" fmla="*/ 0 h 1127737"/>
              <a:gd name="connsiteX1-35" fmla="*/ 9144000 w 9144000"/>
              <a:gd name="connsiteY1-36" fmla="*/ 0 h 1127737"/>
              <a:gd name="connsiteX2-37" fmla="*/ 9144000 w 9144000"/>
              <a:gd name="connsiteY2-38" fmla="*/ 1094933 h 1127737"/>
              <a:gd name="connsiteX3-39" fmla="*/ 9054025 w 9144000"/>
              <a:gd name="connsiteY3-40" fmla="*/ 1058615 h 1127737"/>
              <a:gd name="connsiteX4-41" fmla="*/ 4608003 w 9144000"/>
              <a:gd name="connsiteY4-42" fmla="*/ 548760 h 1127737"/>
              <a:gd name="connsiteX5-43" fmla="*/ 63205 w 9144000"/>
              <a:gd name="connsiteY5-44" fmla="*/ 1098485 h 1127737"/>
              <a:gd name="connsiteX6-45" fmla="*/ 0 w 9144000"/>
              <a:gd name="connsiteY6-46" fmla="*/ 1127737 h 1127737"/>
              <a:gd name="connsiteX7-47" fmla="*/ 0 w 9144000"/>
              <a:gd name="connsiteY7-48" fmla="*/ 0 h 1127737"/>
              <a:gd name="connsiteX0-49" fmla="*/ 0 w 9144000"/>
              <a:gd name="connsiteY0-50" fmla="*/ 0 h 1127737"/>
              <a:gd name="connsiteX1-51" fmla="*/ 9144000 w 9144000"/>
              <a:gd name="connsiteY1-52" fmla="*/ 0 h 1127737"/>
              <a:gd name="connsiteX2-53" fmla="*/ 9144000 w 9144000"/>
              <a:gd name="connsiteY2-54" fmla="*/ 1094933 h 1127737"/>
              <a:gd name="connsiteX3-55" fmla="*/ 9054025 w 9144000"/>
              <a:gd name="connsiteY3-56" fmla="*/ 1058615 h 1127737"/>
              <a:gd name="connsiteX4-57" fmla="*/ 4608003 w 9144000"/>
              <a:gd name="connsiteY4-58" fmla="*/ 548760 h 1127737"/>
              <a:gd name="connsiteX5-59" fmla="*/ 63205 w 9144000"/>
              <a:gd name="connsiteY5-60" fmla="*/ 1098485 h 1127737"/>
              <a:gd name="connsiteX6-61" fmla="*/ 0 w 9144000"/>
              <a:gd name="connsiteY6-62" fmla="*/ 1127737 h 1127737"/>
              <a:gd name="connsiteX7-63" fmla="*/ 0 w 9144000"/>
              <a:gd name="connsiteY7-64" fmla="*/ 0 h 1127737"/>
              <a:gd name="connsiteX0-65" fmla="*/ 0 w 9144000"/>
              <a:gd name="connsiteY0-66" fmla="*/ 0 h 1127737"/>
              <a:gd name="connsiteX1-67" fmla="*/ 9144000 w 9144000"/>
              <a:gd name="connsiteY1-68" fmla="*/ 0 h 1127737"/>
              <a:gd name="connsiteX2-69" fmla="*/ 9144000 w 9144000"/>
              <a:gd name="connsiteY2-70" fmla="*/ 1094933 h 1127737"/>
              <a:gd name="connsiteX3-71" fmla="*/ 9054025 w 9144000"/>
              <a:gd name="connsiteY3-72" fmla="*/ 1058615 h 1127737"/>
              <a:gd name="connsiteX4-73" fmla="*/ 4608003 w 9144000"/>
              <a:gd name="connsiteY4-74" fmla="*/ 548760 h 1127737"/>
              <a:gd name="connsiteX5-75" fmla="*/ 63205 w 9144000"/>
              <a:gd name="connsiteY5-76" fmla="*/ 1098485 h 1127737"/>
              <a:gd name="connsiteX6-77" fmla="*/ 0 w 9144000"/>
              <a:gd name="connsiteY6-78" fmla="*/ 1127737 h 1127737"/>
              <a:gd name="connsiteX7-79" fmla="*/ 0 w 9144000"/>
              <a:gd name="connsiteY7-80" fmla="*/ 0 h 1127737"/>
              <a:gd name="connsiteX0-81" fmla="*/ 0 w 9144000"/>
              <a:gd name="connsiteY0-82" fmla="*/ 0 h 1127737"/>
              <a:gd name="connsiteX1-83" fmla="*/ 9144000 w 9144000"/>
              <a:gd name="connsiteY1-84" fmla="*/ 0 h 1127737"/>
              <a:gd name="connsiteX2-85" fmla="*/ 9144000 w 9144000"/>
              <a:gd name="connsiteY2-86" fmla="*/ 1094933 h 1127737"/>
              <a:gd name="connsiteX3-87" fmla="*/ 9054025 w 9144000"/>
              <a:gd name="connsiteY3-88" fmla="*/ 1058615 h 1127737"/>
              <a:gd name="connsiteX4-89" fmla="*/ 4608003 w 9144000"/>
              <a:gd name="connsiteY4-90" fmla="*/ 548760 h 1127737"/>
              <a:gd name="connsiteX5-91" fmla="*/ 63205 w 9144000"/>
              <a:gd name="connsiteY5-92" fmla="*/ 1098485 h 1127737"/>
              <a:gd name="connsiteX6-93" fmla="*/ 0 w 9144000"/>
              <a:gd name="connsiteY6-94" fmla="*/ 1127737 h 1127737"/>
              <a:gd name="connsiteX7-95" fmla="*/ 0 w 9144000"/>
              <a:gd name="connsiteY7-96" fmla="*/ 0 h 1127737"/>
              <a:gd name="connsiteX0-97" fmla="*/ 0 w 9144000"/>
              <a:gd name="connsiteY0-98" fmla="*/ 0 h 1127737"/>
              <a:gd name="connsiteX1-99" fmla="*/ 9144000 w 9144000"/>
              <a:gd name="connsiteY1-100" fmla="*/ 0 h 1127737"/>
              <a:gd name="connsiteX2-101" fmla="*/ 9144000 w 9144000"/>
              <a:gd name="connsiteY2-102" fmla="*/ 1094933 h 1127737"/>
              <a:gd name="connsiteX3-103" fmla="*/ 9054025 w 9144000"/>
              <a:gd name="connsiteY3-104" fmla="*/ 1058615 h 1127737"/>
              <a:gd name="connsiteX4-105" fmla="*/ 4608003 w 9144000"/>
              <a:gd name="connsiteY4-106" fmla="*/ 548760 h 1127737"/>
              <a:gd name="connsiteX5-107" fmla="*/ 63205 w 9144000"/>
              <a:gd name="connsiteY5-108" fmla="*/ 1098485 h 1127737"/>
              <a:gd name="connsiteX6-109" fmla="*/ 0 w 9144000"/>
              <a:gd name="connsiteY6-110" fmla="*/ 1127737 h 1127737"/>
              <a:gd name="connsiteX7-111" fmla="*/ 0 w 9144000"/>
              <a:gd name="connsiteY7-112" fmla="*/ 0 h 112773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9144000" h="1127737">
                <a:moveTo>
                  <a:pt x="0" y="0"/>
                </a:moveTo>
                <a:lnTo>
                  <a:pt x="9144000" y="0"/>
                </a:lnTo>
                <a:lnTo>
                  <a:pt x="9144000" y="1094933"/>
                </a:lnTo>
                <a:lnTo>
                  <a:pt x="9054025" y="1058615"/>
                </a:lnTo>
                <a:cubicBezTo>
                  <a:pt x="8257438" y="756939"/>
                  <a:pt x="6620150" y="521032"/>
                  <a:pt x="4608003" y="548760"/>
                </a:cubicBezTo>
                <a:cubicBezTo>
                  <a:pt x="2496484" y="577857"/>
                  <a:pt x="811986" y="775435"/>
                  <a:pt x="63205" y="1098485"/>
                </a:cubicBezTo>
                <a:lnTo>
                  <a:pt x="0" y="112773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7000">
                <a:srgbClr val="AEDB16"/>
              </a:gs>
              <a:gs pos="20000">
                <a:srgbClr val="85C520"/>
              </a:gs>
              <a:gs pos="0">
                <a:srgbClr val="339933"/>
              </a:gs>
              <a:gs pos="86000">
                <a:srgbClr val="FAD022"/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 sz="1800">
              <a:solidFill>
                <a:prstClr val="white"/>
              </a:solidFill>
            </a:endParaRPr>
          </a:p>
        </p:txBody>
      </p:sp>
      <p:sp>
        <p:nvSpPr>
          <p:cNvPr id="6" name="任意多边形 5"/>
          <p:cNvSpPr/>
          <p:nvPr/>
        </p:nvSpPr>
        <p:spPr>
          <a:xfrm flipV="1">
            <a:off x="0" y="6583899"/>
            <a:ext cx="9144000" cy="301391"/>
          </a:xfrm>
          <a:custGeom>
            <a:avLst/>
            <a:gdLst>
              <a:gd name="connsiteX0" fmla="*/ 0 w 9144000"/>
              <a:gd name="connsiteY0" fmla="*/ 0 h 1127737"/>
              <a:gd name="connsiteX1" fmla="*/ 9144000 w 9144000"/>
              <a:gd name="connsiteY1" fmla="*/ 0 h 1127737"/>
              <a:gd name="connsiteX2" fmla="*/ 9144000 w 9144000"/>
              <a:gd name="connsiteY2" fmla="*/ 1094933 h 1127737"/>
              <a:gd name="connsiteX3" fmla="*/ 9054025 w 9144000"/>
              <a:gd name="connsiteY3" fmla="*/ 1058615 h 1127737"/>
              <a:gd name="connsiteX4" fmla="*/ 4608003 w 9144000"/>
              <a:gd name="connsiteY4" fmla="*/ 548760 h 1127737"/>
              <a:gd name="connsiteX5" fmla="*/ 63205 w 9144000"/>
              <a:gd name="connsiteY5" fmla="*/ 1098485 h 1127737"/>
              <a:gd name="connsiteX6" fmla="*/ 0 w 9144000"/>
              <a:gd name="connsiteY6" fmla="*/ 1127737 h 1127737"/>
              <a:gd name="connsiteX7" fmla="*/ 0 w 9144000"/>
              <a:gd name="connsiteY7" fmla="*/ 0 h 1127737"/>
              <a:gd name="connsiteX0-1" fmla="*/ 0 w 9144000"/>
              <a:gd name="connsiteY0-2" fmla="*/ 0 h 1127737"/>
              <a:gd name="connsiteX1-3" fmla="*/ 9144000 w 9144000"/>
              <a:gd name="connsiteY1-4" fmla="*/ 0 h 1127737"/>
              <a:gd name="connsiteX2-5" fmla="*/ 9144000 w 9144000"/>
              <a:gd name="connsiteY2-6" fmla="*/ 1094933 h 1127737"/>
              <a:gd name="connsiteX3-7" fmla="*/ 9054025 w 9144000"/>
              <a:gd name="connsiteY3-8" fmla="*/ 1058615 h 1127737"/>
              <a:gd name="connsiteX4-9" fmla="*/ 4608003 w 9144000"/>
              <a:gd name="connsiteY4-10" fmla="*/ 548760 h 1127737"/>
              <a:gd name="connsiteX5-11" fmla="*/ 63205 w 9144000"/>
              <a:gd name="connsiteY5-12" fmla="*/ 1098485 h 1127737"/>
              <a:gd name="connsiteX6-13" fmla="*/ 0 w 9144000"/>
              <a:gd name="connsiteY6-14" fmla="*/ 1127737 h 1127737"/>
              <a:gd name="connsiteX7-15" fmla="*/ 0 w 9144000"/>
              <a:gd name="connsiteY7-16" fmla="*/ 0 h 1127737"/>
              <a:gd name="connsiteX0-17" fmla="*/ 0 w 9144000"/>
              <a:gd name="connsiteY0-18" fmla="*/ 0 h 1127737"/>
              <a:gd name="connsiteX1-19" fmla="*/ 9144000 w 9144000"/>
              <a:gd name="connsiteY1-20" fmla="*/ 0 h 1127737"/>
              <a:gd name="connsiteX2-21" fmla="*/ 9144000 w 9144000"/>
              <a:gd name="connsiteY2-22" fmla="*/ 1094933 h 1127737"/>
              <a:gd name="connsiteX3-23" fmla="*/ 9054025 w 9144000"/>
              <a:gd name="connsiteY3-24" fmla="*/ 1058615 h 1127737"/>
              <a:gd name="connsiteX4-25" fmla="*/ 4608003 w 9144000"/>
              <a:gd name="connsiteY4-26" fmla="*/ 548760 h 1127737"/>
              <a:gd name="connsiteX5-27" fmla="*/ 63205 w 9144000"/>
              <a:gd name="connsiteY5-28" fmla="*/ 1098485 h 1127737"/>
              <a:gd name="connsiteX6-29" fmla="*/ 0 w 9144000"/>
              <a:gd name="connsiteY6-30" fmla="*/ 1127737 h 1127737"/>
              <a:gd name="connsiteX7-31" fmla="*/ 0 w 9144000"/>
              <a:gd name="connsiteY7-32" fmla="*/ 0 h 1127737"/>
              <a:gd name="connsiteX0-33" fmla="*/ 0 w 9144000"/>
              <a:gd name="connsiteY0-34" fmla="*/ 0 h 1127737"/>
              <a:gd name="connsiteX1-35" fmla="*/ 9144000 w 9144000"/>
              <a:gd name="connsiteY1-36" fmla="*/ 0 h 1127737"/>
              <a:gd name="connsiteX2-37" fmla="*/ 9144000 w 9144000"/>
              <a:gd name="connsiteY2-38" fmla="*/ 1094933 h 1127737"/>
              <a:gd name="connsiteX3-39" fmla="*/ 9054025 w 9144000"/>
              <a:gd name="connsiteY3-40" fmla="*/ 1058615 h 1127737"/>
              <a:gd name="connsiteX4-41" fmla="*/ 4608003 w 9144000"/>
              <a:gd name="connsiteY4-42" fmla="*/ 548760 h 1127737"/>
              <a:gd name="connsiteX5-43" fmla="*/ 63205 w 9144000"/>
              <a:gd name="connsiteY5-44" fmla="*/ 1098485 h 1127737"/>
              <a:gd name="connsiteX6-45" fmla="*/ 0 w 9144000"/>
              <a:gd name="connsiteY6-46" fmla="*/ 1127737 h 1127737"/>
              <a:gd name="connsiteX7-47" fmla="*/ 0 w 9144000"/>
              <a:gd name="connsiteY7-48" fmla="*/ 0 h 1127737"/>
              <a:gd name="connsiteX0-49" fmla="*/ 0 w 9144000"/>
              <a:gd name="connsiteY0-50" fmla="*/ 0 h 1127737"/>
              <a:gd name="connsiteX1-51" fmla="*/ 9144000 w 9144000"/>
              <a:gd name="connsiteY1-52" fmla="*/ 0 h 1127737"/>
              <a:gd name="connsiteX2-53" fmla="*/ 9144000 w 9144000"/>
              <a:gd name="connsiteY2-54" fmla="*/ 1094933 h 1127737"/>
              <a:gd name="connsiteX3-55" fmla="*/ 9054025 w 9144000"/>
              <a:gd name="connsiteY3-56" fmla="*/ 1058615 h 1127737"/>
              <a:gd name="connsiteX4-57" fmla="*/ 4608003 w 9144000"/>
              <a:gd name="connsiteY4-58" fmla="*/ 548760 h 1127737"/>
              <a:gd name="connsiteX5-59" fmla="*/ 63205 w 9144000"/>
              <a:gd name="connsiteY5-60" fmla="*/ 1098485 h 1127737"/>
              <a:gd name="connsiteX6-61" fmla="*/ 0 w 9144000"/>
              <a:gd name="connsiteY6-62" fmla="*/ 1127737 h 1127737"/>
              <a:gd name="connsiteX7-63" fmla="*/ 0 w 9144000"/>
              <a:gd name="connsiteY7-64" fmla="*/ 0 h 1127737"/>
              <a:gd name="connsiteX0-65" fmla="*/ 0 w 9144000"/>
              <a:gd name="connsiteY0-66" fmla="*/ 0 h 1127737"/>
              <a:gd name="connsiteX1-67" fmla="*/ 9144000 w 9144000"/>
              <a:gd name="connsiteY1-68" fmla="*/ 0 h 1127737"/>
              <a:gd name="connsiteX2-69" fmla="*/ 9144000 w 9144000"/>
              <a:gd name="connsiteY2-70" fmla="*/ 1094933 h 1127737"/>
              <a:gd name="connsiteX3-71" fmla="*/ 9054025 w 9144000"/>
              <a:gd name="connsiteY3-72" fmla="*/ 1058615 h 1127737"/>
              <a:gd name="connsiteX4-73" fmla="*/ 4608003 w 9144000"/>
              <a:gd name="connsiteY4-74" fmla="*/ 548760 h 1127737"/>
              <a:gd name="connsiteX5-75" fmla="*/ 63205 w 9144000"/>
              <a:gd name="connsiteY5-76" fmla="*/ 1098485 h 1127737"/>
              <a:gd name="connsiteX6-77" fmla="*/ 0 w 9144000"/>
              <a:gd name="connsiteY6-78" fmla="*/ 1127737 h 1127737"/>
              <a:gd name="connsiteX7-79" fmla="*/ 0 w 9144000"/>
              <a:gd name="connsiteY7-80" fmla="*/ 0 h 1127737"/>
              <a:gd name="connsiteX0-81" fmla="*/ 0 w 9144000"/>
              <a:gd name="connsiteY0-82" fmla="*/ 0 h 1127737"/>
              <a:gd name="connsiteX1-83" fmla="*/ 9144000 w 9144000"/>
              <a:gd name="connsiteY1-84" fmla="*/ 0 h 1127737"/>
              <a:gd name="connsiteX2-85" fmla="*/ 9144000 w 9144000"/>
              <a:gd name="connsiteY2-86" fmla="*/ 1094933 h 1127737"/>
              <a:gd name="connsiteX3-87" fmla="*/ 9054025 w 9144000"/>
              <a:gd name="connsiteY3-88" fmla="*/ 1058615 h 1127737"/>
              <a:gd name="connsiteX4-89" fmla="*/ 4608003 w 9144000"/>
              <a:gd name="connsiteY4-90" fmla="*/ 548760 h 1127737"/>
              <a:gd name="connsiteX5-91" fmla="*/ 63205 w 9144000"/>
              <a:gd name="connsiteY5-92" fmla="*/ 1098485 h 1127737"/>
              <a:gd name="connsiteX6-93" fmla="*/ 0 w 9144000"/>
              <a:gd name="connsiteY6-94" fmla="*/ 1127737 h 1127737"/>
              <a:gd name="connsiteX7-95" fmla="*/ 0 w 9144000"/>
              <a:gd name="connsiteY7-96" fmla="*/ 0 h 1127737"/>
              <a:gd name="connsiteX0-97" fmla="*/ 0 w 9144000"/>
              <a:gd name="connsiteY0-98" fmla="*/ 0 h 1127737"/>
              <a:gd name="connsiteX1-99" fmla="*/ 9144000 w 9144000"/>
              <a:gd name="connsiteY1-100" fmla="*/ 0 h 1127737"/>
              <a:gd name="connsiteX2-101" fmla="*/ 9144000 w 9144000"/>
              <a:gd name="connsiteY2-102" fmla="*/ 1094933 h 1127737"/>
              <a:gd name="connsiteX3-103" fmla="*/ 9054025 w 9144000"/>
              <a:gd name="connsiteY3-104" fmla="*/ 1058615 h 1127737"/>
              <a:gd name="connsiteX4-105" fmla="*/ 4608003 w 9144000"/>
              <a:gd name="connsiteY4-106" fmla="*/ 548760 h 1127737"/>
              <a:gd name="connsiteX5-107" fmla="*/ 63205 w 9144000"/>
              <a:gd name="connsiteY5-108" fmla="*/ 1098485 h 1127737"/>
              <a:gd name="connsiteX6-109" fmla="*/ 0 w 9144000"/>
              <a:gd name="connsiteY6-110" fmla="*/ 1127737 h 1127737"/>
              <a:gd name="connsiteX7-111" fmla="*/ 0 w 9144000"/>
              <a:gd name="connsiteY7-112" fmla="*/ 0 h 112773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9144000" h="1127737">
                <a:moveTo>
                  <a:pt x="0" y="0"/>
                </a:moveTo>
                <a:lnTo>
                  <a:pt x="9144000" y="0"/>
                </a:lnTo>
                <a:lnTo>
                  <a:pt x="9144000" y="1094933"/>
                </a:lnTo>
                <a:lnTo>
                  <a:pt x="9054025" y="1058615"/>
                </a:lnTo>
                <a:cubicBezTo>
                  <a:pt x="8257438" y="756939"/>
                  <a:pt x="6620150" y="521032"/>
                  <a:pt x="4608003" y="548760"/>
                </a:cubicBezTo>
                <a:cubicBezTo>
                  <a:pt x="2496484" y="577857"/>
                  <a:pt x="811986" y="775435"/>
                  <a:pt x="63205" y="1098485"/>
                </a:cubicBezTo>
                <a:lnTo>
                  <a:pt x="0" y="112773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7000">
                <a:srgbClr val="AEDB16"/>
              </a:gs>
              <a:gs pos="20000">
                <a:srgbClr val="85C520"/>
              </a:gs>
              <a:gs pos="0">
                <a:srgbClr val="339933"/>
              </a:gs>
              <a:gs pos="86000">
                <a:srgbClr val="FAD022"/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 sz="1800">
              <a:solidFill>
                <a:prstClr val="white"/>
              </a:solidFill>
            </a:endParaRPr>
          </a:p>
        </p:txBody>
      </p:sp>
      <p:sp>
        <p:nvSpPr>
          <p:cNvPr id="12" name="Freeform 4"/>
          <p:cNvSpPr/>
          <p:nvPr/>
        </p:nvSpPr>
        <p:spPr bwMode="gray">
          <a:xfrm>
            <a:off x="2700338" y="2205038"/>
            <a:ext cx="4699000" cy="301625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393" name="Rectangle 5"/>
          <p:cNvSpPr>
            <a:spLocks noChangeArrowheads="1"/>
          </p:cNvSpPr>
          <p:nvPr/>
        </p:nvSpPr>
        <p:spPr bwMode="gray">
          <a:xfrm>
            <a:off x="2535238" y="1795463"/>
            <a:ext cx="5029200" cy="623887"/>
          </a:xfrm>
          <a:prstGeom prst="rect">
            <a:avLst/>
          </a:prstGeom>
          <a:gradFill rotWithShape="1">
            <a:gsLst>
              <a:gs pos="0">
                <a:srgbClr val="FFD521"/>
              </a:gs>
              <a:gs pos="100000">
                <a:srgbClr val="D2AA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buFont typeface="Webdings" panose="05030102010509060703" pitchFamily="18" charset="2"/>
              <a:buNone/>
            </a:pPr>
            <a:r>
              <a:rPr lang="en-US" altLang="zh-CN" sz="2800" dirty="0">
                <a:solidFill>
                  <a:srgbClr val="000000"/>
                </a:solidFill>
                <a:ea typeface="微软雅黑" panose="020B0503020204020204" pitchFamily="34" charset="-122"/>
              </a:rPr>
              <a:t>Warm-up</a:t>
            </a:r>
            <a:endParaRPr lang="zh-CN" altLang="en-US" sz="28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6394" name="椭圆 18"/>
          <p:cNvSpPr>
            <a:spLocks noChangeArrowheads="1"/>
          </p:cNvSpPr>
          <p:nvPr/>
        </p:nvSpPr>
        <p:spPr bwMode="auto">
          <a:xfrm>
            <a:off x="2624138" y="1830388"/>
            <a:ext cx="273050" cy="2730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36000" rIns="0" bIns="0" anchor="ctr"/>
          <a:lstStyle/>
          <a:p>
            <a:pPr algn="ctr" eaLnBrk="1" hangingPunct="1">
              <a:lnSpc>
                <a:spcPct val="120000"/>
              </a:lnSpc>
            </a:pPr>
            <a:r>
              <a:rPr lang="en-US" altLang="zh-CN" sz="1800">
                <a:solidFill>
                  <a:srgbClr val="DEB509"/>
                </a:solidFill>
                <a:latin typeface="Raavi" pitchFamily="34" charset="0"/>
                <a:ea typeface="方正舒体" panose="02010601030101010101" pitchFamily="2" charset="-122"/>
                <a:cs typeface="Raavi" pitchFamily="34" charset="0"/>
              </a:rPr>
              <a:t>1</a:t>
            </a:r>
            <a:endParaRPr lang="zh-CN" altLang="en-US" sz="1800">
              <a:solidFill>
                <a:srgbClr val="DEB509"/>
              </a:solidFill>
              <a:latin typeface="Raavi" pitchFamily="34" charset="0"/>
              <a:ea typeface="方正舒体" panose="02010601030101010101" pitchFamily="2" charset="-122"/>
              <a:cs typeface="Raavi" pitchFamily="34" charset="0"/>
            </a:endParaRPr>
          </a:p>
        </p:txBody>
      </p:sp>
      <p:sp>
        <p:nvSpPr>
          <p:cNvPr id="15" name="Freeform 4"/>
          <p:cNvSpPr/>
          <p:nvPr/>
        </p:nvSpPr>
        <p:spPr bwMode="gray">
          <a:xfrm>
            <a:off x="2700338" y="3130550"/>
            <a:ext cx="4699000" cy="301625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396" name="Rectangle 5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2535238" y="2720975"/>
            <a:ext cx="5029200" cy="623888"/>
          </a:xfrm>
          <a:prstGeom prst="rect">
            <a:avLst/>
          </a:prstGeom>
          <a:gradFill rotWithShape="1">
            <a:gsLst>
              <a:gs pos="0">
                <a:srgbClr val="A3E391"/>
              </a:gs>
              <a:gs pos="100000">
                <a:srgbClr val="62D044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zh-CN" sz="2800">
                <a:solidFill>
                  <a:srgbClr val="000000"/>
                </a:solidFill>
                <a:ea typeface="微软雅黑" panose="020B0503020204020204" pitchFamily="34" charset="-122"/>
              </a:rPr>
              <a:t>Presentation</a:t>
            </a:r>
            <a:endParaRPr lang="zh-CN" altLang="en-US" sz="280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6397" name="椭圆 24"/>
          <p:cNvSpPr>
            <a:spLocks noChangeArrowheads="1"/>
          </p:cNvSpPr>
          <p:nvPr/>
        </p:nvSpPr>
        <p:spPr bwMode="auto">
          <a:xfrm>
            <a:off x="2624138" y="2755900"/>
            <a:ext cx="273050" cy="2730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36000" rIns="0" bIns="0" anchor="ctr"/>
          <a:lstStyle/>
          <a:p>
            <a:pPr algn="ctr" eaLnBrk="1" hangingPunct="1">
              <a:lnSpc>
                <a:spcPct val="120000"/>
              </a:lnSpc>
            </a:pPr>
            <a:r>
              <a:rPr lang="en-US" altLang="zh-CN" sz="1800">
                <a:solidFill>
                  <a:srgbClr val="62D044"/>
                </a:solidFill>
                <a:latin typeface="Raavi" pitchFamily="34" charset="0"/>
                <a:ea typeface="方正舒体" panose="02010601030101010101" pitchFamily="2" charset="-122"/>
                <a:cs typeface="Raavi" pitchFamily="34" charset="0"/>
              </a:rPr>
              <a:t>2</a:t>
            </a:r>
            <a:endParaRPr lang="zh-CN" altLang="en-US" sz="1800">
              <a:solidFill>
                <a:srgbClr val="62D044"/>
              </a:solidFill>
              <a:latin typeface="Raavi" pitchFamily="34" charset="0"/>
              <a:ea typeface="方正舒体" panose="02010601030101010101" pitchFamily="2" charset="-122"/>
              <a:cs typeface="Raavi" pitchFamily="34" charset="0"/>
            </a:endParaRPr>
          </a:p>
        </p:txBody>
      </p:sp>
      <p:sp>
        <p:nvSpPr>
          <p:cNvPr id="18" name="Freeform 4"/>
          <p:cNvSpPr/>
          <p:nvPr/>
        </p:nvSpPr>
        <p:spPr bwMode="gray">
          <a:xfrm>
            <a:off x="2700338" y="4056063"/>
            <a:ext cx="4699000" cy="301625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399" name="Rectangle 5">
            <a:hlinkClick r:id="rId3" action="ppaction://hlinksldjump"/>
          </p:cNvPr>
          <p:cNvSpPr>
            <a:spLocks noChangeArrowheads="1"/>
          </p:cNvSpPr>
          <p:nvPr/>
        </p:nvSpPr>
        <p:spPr bwMode="gray">
          <a:xfrm>
            <a:off x="2544763" y="3636963"/>
            <a:ext cx="5029200" cy="623887"/>
          </a:xfrm>
          <a:prstGeom prst="rect">
            <a:avLst/>
          </a:prstGeom>
          <a:gradFill rotWithShape="1">
            <a:gsLst>
              <a:gs pos="0">
                <a:srgbClr val="EAC112"/>
              </a:gs>
              <a:gs pos="100000">
                <a:srgbClr val="F57C8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zh-CN" sz="2800">
                <a:solidFill>
                  <a:srgbClr val="000000"/>
                </a:solidFill>
                <a:ea typeface="微软雅黑" panose="020B0503020204020204" pitchFamily="34" charset="-122"/>
              </a:rPr>
              <a:t>Language Points</a:t>
            </a:r>
          </a:p>
        </p:txBody>
      </p:sp>
      <p:sp>
        <p:nvSpPr>
          <p:cNvPr id="16400" name="椭圆 27"/>
          <p:cNvSpPr>
            <a:spLocks noChangeArrowheads="1"/>
          </p:cNvSpPr>
          <p:nvPr/>
        </p:nvSpPr>
        <p:spPr bwMode="auto">
          <a:xfrm>
            <a:off x="2624138" y="3681413"/>
            <a:ext cx="273050" cy="2730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36000" rIns="0" bIns="0" anchor="ctr"/>
          <a:lstStyle/>
          <a:p>
            <a:pPr algn="ctr" eaLnBrk="1" hangingPunct="1">
              <a:lnSpc>
                <a:spcPct val="120000"/>
              </a:lnSpc>
            </a:pPr>
            <a:r>
              <a:rPr lang="en-US" altLang="zh-CN" sz="1800">
                <a:solidFill>
                  <a:srgbClr val="F57C89"/>
                </a:solidFill>
                <a:latin typeface="Raavi" pitchFamily="34" charset="0"/>
                <a:ea typeface="方正舒体" panose="02010601030101010101" pitchFamily="2" charset="-122"/>
                <a:cs typeface="Raavi" pitchFamily="34" charset="0"/>
              </a:rPr>
              <a:t>3</a:t>
            </a:r>
            <a:endParaRPr lang="zh-CN" altLang="en-US" sz="1800">
              <a:solidFill>
                <a:srgbClr val="F57C89"/>
              </a:solidFill>
              <a:latin typeface="Raavi" pitchFamily="34" charset="0"/>
              <a:ea typeface="方正舒体" panose="02010601030101010101" pitchFamily="2" charset="-122"/>
              <a:cs typeface="Raavi" pitchFamily="34" charset="0"/>
            </a:endParaRPr>
          </a:p>
        </p:txBody>
      </p:sp>
      <p:sp>
        <p:nvSpPr>
          <p:cNvPr id="21" name="Freeform 4"/>
          <p:cNvSpPr/>
          <p:nvPr/>
        </p:nvSpPr>
        <p:spPr bwMode="gray">
          <a:xfrm>
            <a:off x="2700338" y="4981575"/>
            <a:ext cx="4699000" cy="301625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402" name="Rectangle 5"/>
          <p:cNvSpPr>
            <a:spLocks noChangeArrowheads="1"/>
          </p:cNvSpPr>
          <p:nvPr/>
        </p:nvSpPr>
        <p:spPr bwMode="gray">
          <a:xfrm>
            <a:off x="2535238" y="4572000"/>
            <a:ext cx="5029200" cy="623888"/>
          </a:xfrm>
          <a:prstGeom prst="rect">
            <a:avLst/>
          </a:prstGeom>
          <a:solidFill>
            <a:srgbClr val="A1D4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zh-CN" sz="2800">
                <a:solidFill>
                  <a:srgbClr val="000000"/>
                </a:solidFill>
                <a:ea typeface="微软雅黑" panose="020B0503020204020204" pitchFamily="34" charset="-122"/>
              </a:rPr>
              <a:t>Exercise</a:t>
            </a:r>
          </a:p>
        </p:txBody>
      </p:sp>
      <p:sp>
        <p:nvSpPr>
          <p:cNvPr id="16403" name="椭圆 30"/>
          <p:cNvSpPr>
            <a:spLocks noChangeArrowheads="1"/>
          </p:cNvSpPr>
          <p:nvPr/>
        </p:nvSpPr>
        <p:spPr bwMode="auto">
          <a:xfrm>
            <a:off x="2624138" y="4606925"/>
            <a:ext cx="273050" cy="2730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36000" rIns="0" bIns="0" anchor="ctr"/>
          <a:lstStyle/>
          <a:p>
            <a:pPr algn="ctr" eaLnBrk="1" hangingPunct="1">
              <a:lnSpc>
                <a:spcPct val="120000"/>
              </a:lnSpc>
            </a:pPr>
            <a:r>
              <a:rPr lang="en-US" altLang="zh-CN" sz="1800">
                <a:solidFill>
                  <a:srgbClr val="19C2FF"/>
                </a:solidFill>
                <a:latin typeface="Raavi" pitchFamily="34" charset="0"/>
                <a:ea typeface="方正舒体" panose="02010601030101010101" pitchFamily="2" charset="-122"/>
                <a:cs typeface="Raavi" pitchFamily="34" charset="0"/>
              </a:rPr>
              <a:t>4</a:t>
            </a:r>
            <a:endParaRPr lang="zh-CN" altLang="en-US" sz="1800">
              <a:solidFill>
                <a:srgbClr val="19C2FF"/>
              </a:solidFill>
              <a:latin typeface="Raavi" pitchFamily="34" charset="0"/>
              <a:ea typeface="方正舒体" panose="02010601030101010101" pitchFamily="2" charset="-122"/>
              <a:cs typeface="Raavi" pitchFamily="34" charset="0"/>
            </a:endParaRPr>
          </a:p>
        </p:txBody>
      </p:sp>
      <p:pic>
        <p:nvPicPr>
          <p:cNvPr id="16404" name="图片 25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35088" y="1503363"/>
            <a:ext cx="1200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5" name="图片 26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35088" y="2471738"/>
            <a:ext cx="1200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6" name="图片 27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00163" y="3406775"/>
            <a:ext cx="12017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7" name="图片 28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00163" y="4375150"/>
            <a:ext cx="12017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381000" y="609600"/>
            <a:ext cx="88773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5930" indent="-455930" eaLnBrk="1" hangingPunct="1">
              <a:lnSpc>
                <a:spcPct val="110000"/>
              </a:lnSpc>
            </a:pPr>
            <a:r>
              <a:rPr lang="en-US" altLang="zh-CN" sz="2800">
                <a:ea typeface="黑体" panose="02010609060101010101" pitchFamily="49" charset="-122"/>
                <a:cs typeface="Times New Roman" panose="02020603050405020304" pitchFamily="18" charset="0"/>
              </a:rPr>
              <a:t>5. Fans have bought about 200 million</a:t>
            </a:r>
            <a:r>
              <a:rPr lang="en-US" altLang="zh-CN" sz="280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copies </a:t>
            </a:r>
            <a:r>
              <a:rPr lang="en-US" altLang="zh-CN" sz="2800">
                <a:ea typeface="黑体" panose="02010609060101010101" pitchFamily="49" charset="-122"/>
                <a:cs typeface="Times New Roman" panose="02020603050405020304" pitchFamily="18" charset="0"/>
              </a:rPr>
              <a:t>of Tintin’s stories in more than fifty languages.</a:t>
            </a:r>
          </a:p>
          <a:p>
            <a:pPr marL="455930" indent="-455930" eaLnBrk="1" hangingPunct="1">
              <a:lnSpc>
                <a:spcPct val="110000"/>
              </a:lnSpc>
            </a:pPr>
            <a:r>
              <a:rPr lang="en-US" altLang="zh-CN" sz="280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   copy </a:t>
            </a:r>
            <a:r>
              <a:rPr lang="en-US" altLang="zh-CN" sz="2800" i="1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. (</a:t>
            </a:r>
            <a:r>
              <a:rPr lang="zh-CN" altLang="en-US" sz="280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一</a:t>
            </a:r>
            <a:r>
              <a:rPr lang="en-US" altLang="zh-CN" sz="280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80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本</a:t>
            </a:r>
            <a:r>
              <a:rPr lang="en-US" altLang="zh-CN" sz="280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; (</a:t>
            </a:r>
            <a:r>
              <a:rPr lang="zh-CN" altLang="en-US" sz="280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一</a:t>
            </a:r>
            <a:r>
              <a:rPr lang="en-US" altLang="zh-CN" sz="280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80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份</a:t>
            </a:r>
          </a:p>
          <a:p>
            <a:pPr marL="455930" indent="-455930" eaLnBrk="1" hangingPunct="1">
              <a:lnSpc>
                <a:spcPct val="110000"/>
              </a:lnSpc>
            </a:pPr>
            <a:r>
              <a:rPr lang="zh-CN" altLang="en-US" sz="2800"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sz="2800">
                <a:ea typeface="黑体" panose="02010609060101010101" pitchFamily="49" charset="-122"/>
                <a:cs typeface="Times New Roman" panose="02020603050405020304" pitchFamily="18" charset="0"/>
              </a:rPr>
              <a:t>e.g. Have you got a copy of yesterday’s newspaper?</a:t>
            </a:r>
          </a:p>
          <a:p>
            <a:pPr marL="455930" indent="-455930" eaLnBrk="1" hangingPunct="1">
              <a:lnSpc>
                <a:spcPct val="110000"/>
              </a:lnSpc>
            </a:pPr>
            <a:r>
              <a:rPr lang="en-US" altLang="zh-CN" sz="2800">
                <a:ea typeface="黑体" panose="02010609060101010101" pitchFamily="49" charset="-122"/>
                <a:cs typeface="Times New Roman" panose="02020603050405020304" pitchFamily="18" charset="0"/>
              </a:rPr>
              <a:t>           We are offering a free gift with each copy you buy.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57200" y="3176588"/>
            <a:ext cx="8001000" cy="2462212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455930" indent="-455930" eaLnBrk="1" hangingPunct="1">
              <a:lnSpc>
                <a:spcPct val="1100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Times New Roman" panose="02020603050405020304" pitchFamily="18" charset="0"/>
              </a:rPr>
              <a:t>6. … , and drew the cartoons to </a:t>
            </a:r>
            <a:r>
              <a:rPr lang="en-US" altLang="zh-CN" sz="2800" dirty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satisfy </a:t>
            </a:r>
            <a:r>
              <a:rPr lang="en-US" altLang="zh-CN" sz="2800" dirty="0">
                <a:ea typeface="黑体" panose="02010609060101010101" pitchFamily="49" charset="-122"/>
                <a:cs typeface="Times New Roman" panose="02020603050405020304" pitchFamily="18" charset="0"/>
              </a:rPr>
              <a:t>older people as well as children.</a:t>
            </a:r>
          </a:p>
          <a:p>
            <a:pPr marL="455930" indent="-455930" eaLnBrk="1" hangingPunct="1">
              <a:lnSpc>
                <a:spcPct val="110000"/>
              </a:lnSpc>
              <a:defRPr/>
            </a:pPr>
            <a:r>
              <a:rPr lang="en-US" altLang="zh-CN" sz="2800" dirty="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   satisfy  </a:t>
            </a:r>
            <a:r>
              <a:rPr lang="en-US" altLang="zh-CN" sz="2800" i="1" dirty="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en-US" altLang="zh-CN" sz="2800" dirty="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800" dirty="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满足</a:t>
            </a:r>
            <a:r>
              <a:rPr lang="en-US" altLang="zh-CN" sz="2800" dirty="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; </a:t>
            </a:r>
            <a:r>
              <a:rPr lang="zh-CN" altLang="en-US" sz="2800" dirty="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使满意</a:t>
            </a:r>
          </a:p>
          <a:p>
            <a:pPr marL="455930" indent="-455930" eaLnBrk="1" hangingPunct="1">
              <a:lnSpc>
                <a:spcPct val="110000"/>
              </a:lnSpc>
              <a:defRPr/>
            </a:pPr>
            <a:r>
              <a:rPr lang="zh-CN" altLang="en-US" sz="2800" dirty="0">
                <a:solidFill>
                  <a:srgbClr val="0099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sz="2800" dirty="0">
                <a:ea typeface="黑体" panose="02010609060101010101" pitchFamily="49" charset="-122"/>
                <a:cs typeface="Times New Roman" panose="02020603050405020304" pitchFamily="18" charset="0"/>
              </a:rPr>
              <a:t>e.g. The result of the test</a:t>
            </a:r>
            <a:r>
              <a:rPr lang="en-US" altLang="zh-CN" sz="2800" dirty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satisfied </a:t>
            </a:r>
            <a:r>
              <a:rPr lang="en-US" altLang="zh-CN" sz="2800" dirty="0">
                <a:ea typeface="黑体" panose="02010609060101010101" pitchFamily="49" charset="-122"/>
                <a:cs typeface="Times New Roman" panose="02020603050405020304" pitchFamily="18" charset="0"/>
              </a:rPr>
              <a:t>the teachers.</a:t>
            </a:r>
            <a:r>
              <a:rPr lang="en-US" altLang="zh-CN" sz="2800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</a:p>
          <a:p>
            <a:pPr marL="455930" indent="-455930" eaLnBrk="1" hangingPunct="1">
              <a:lnSpc>
                <a:spcPct val="1100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Times New Roman" panose="02020603050405020304" pitchFamily="18" charset="0"/>
              </a:rPr>
              <a:t>         </a:t>
            </a:r>
            <a:endParaRPr lang="en-US" altLang="zh-CN" sz="2800" dirty="0">
              <a:effectLst>
                <a:outerShdw blurRad="38100" dist="38100" dir="2700000" algn="tl">
                  <a:srgbClr val="C0C0C0"/>
                </a:outerShdw>
              </a:effectLst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457200" y="1382713"/>
            <a:ext cx="8229600" cy="369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450850" indent="-450850" eaLnBrk="1" hangingPunct="1">
              <a:lnSpc>
                <a:spcPct val="150000"/>
              </a:lnSpc>
            </a:pPr>
            <a:r>
              <a:rPr lang="en-US" altLang="zh-CN" sz="3200" dirty="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I. </a:t>
            </a:r>
            <a:r>
              <a:rPr lang="zh-CN" altLang="en-US" sz="3200" dirty="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根据句意及首字母提示补全句中所缺单词。</a:t>
            </a:r>
          </a:p>
          <a:p>
            <a:pPr marL="450850" indent="-450850" eaLnBrk="1" hangingPunct="1">
              <a:lnSpc>
                <a:spcPct val="150000"/>
              </a:lnSpc>
            </a:pPr>
            <a:r>
              <a:rPr lang="en-US" altLang="zh-CN" sz="3200" dirty="0">
                <a:ea typeface="黑体" panose="02010609060101010101" pitchFamily="49" charset="-122"/>
                <a:cs typeface="Times New Roman" panose="02020603050405020304" pitchFamily="18" charset="0"/>
              </a:rPr>
              <a:t>1. Jenny took a book from her s________ and showed it to her mother.</a:t>
            </a:r>
          </a:p>
          <a:p>
            <a:pPr marL="450850" indent="-450850" eaLnBrk="1" hangingPunct="1">
              <a:lnSpc>
                <a:spcPct val="150000"/>
              </a:lnSpc>
            </a:pPr>
            <a:r>
              <a:rPr lang="en-US" altLang="zh-CN" sz="3200" dirty="0">
                <a:ea typeface="黑体" panose="02010609060101010101" pitchFamily="49" charset="-122"/>
                <a:cs typeface="Times New Roman" panose="02020603050405020304" pitchFamily="18" charset="0"/>
              </a:rPr>
              <a:t>2. </a:t>
            </a:r>
            <a:r>
              <a:rPr lang="en-US" altLang="zh-CN" sz="3200" dirty="0" err="1">
                <a:ea typeface="黑体" panose="02010609060101010101" pitchFamily="49" charset="-122"/>
                <a:cs typeface="Times New Roman" panose="02020603050405020304" pitchFamily="18" charset="0"/>
              </a:rPr>
              <a:t>Mr</a:t>
            </a:r>
            <a:r>
              <a:rPr lang="en-US" altLang="zh-CN" sz="3200" dirty="0">
                <a:ea typeface="黑体" panose="02010609060101010101" pitchFamily="49" charset="-122"/>
                <a:cs typeface="Times New Roman" panose="02020603050405020304" pitchFamily="18" charset="0"/>
              </a:rPr>
              <a:t> Smith is a famous a_____. Many of his works are famous.</a:t>
            </a:r>
          </a:p>
        </p:txBody>
      </p:sp>
      <p:sp>
        <p:nvSpPr>
          <p:cNvPr id="79884" name="Rectangle 12"/>
          <p:cNvSpPr>
            <a:spLocks noChangeArrowheads="1"/>
          </p:cNvSpPr>
          <p:nvPr/>
        </p:nvSpPr>
        <p:spPr bwMode="auto">
          <a:xfrm>
            <a:off x="5638800" y="2235200"/>
            <a:ext cx="1689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choolbag</a:t>
            </a:r>
          </a:p>
        </p:txBody>
      </p:sp>
      <p:sp>
        <p:nvSpPr>
          <p:cNvPr id="79885" name="Rectangle 13"/>
          <p:cNvSpPr>
            <a:spLocks noChangeArrowheads="1"/>
          </p:cNvSpPr>
          <p:nvPr/>
        </p:nvSpPr>
        <p:spPr bwMode="auto">
          <a:xfrm>
            <a:off x="4724400" y="3733800"/>
            <a:ext cx="822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rtist</a:t>
            </a:r>
          </a:p>
        </p:txBody>
      </p:sp>
      <p:sp>
        <p:nvSpPr>
          <p:cNvPr id="6" name="椭圆 5"/>
          <p:cNvSpPr>
            <a:spLocks noChangeArrowheads="1"/>
          </p:cNvSpPr>
          <p:nvPr/>
        </p:nvSpPr>
        <p:spPr bwMode="auto">
          <a:xfrm>
            <a:off x="179388" y="447675"/>
            <a:ext cx="2808287" cy="604838"/>
          </a:xfrm>
          <a:prstGeom prst="ellipse">
            <a:avLst/>
          </a:prstGeom>
          <a:solidFill>
            <a:srgbClr val="A1D4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Exercise</a:t>
            </a:r>
            <a:endParaRPr lang="zh-CN" alt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2" grpId="0"/>
      <p:bldP spid="79884" grpId="0"/>
      <p:bldP spid="7988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609600" y="609600"/>
            <a:ext cx="769620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450850" indent="-450850" eaLnBrk="1" hangingPunct="1">
              <a:lnSpc>
                <a:spcPct val="150000"/>
              </a:lnSpc>
            </a:pPr>
            <a:r>
              <a:rPr lang="en-US" altLang="zh-CN"/>
              <a:t>3. Who i________ the mobile phone? Do you know?</a:t>
            </a:r>
          </a:p>
          <a:p>
            <a:pPr marL="450850" indent="-450850" eaLnBrk="1" hangingPunct="1">
              <a:lnSpc>
                <a:spcPct val="150000"/>
              </a:lnSpc>
            </a:pPr>
            <a:r>
              <a:rPr lang="en-US" altLang="zh-CN"/>
              <a:t>4. I will send you a c_____ of the report.</a:t>
            </a:r>
          </a:p>
          <a:p>
            <a:pPr marL="450850" indent="-450850" eaLnBrk="1" hangingPunct="1">
              <a:lnSpc>
                <a:spcPct val="150000"/>
              </a:lnSpc>
            </a:pPr>
            <a:r>
              <a:rPr lang="en-US" altLang="zh-CN"/>
              <a:t>5. The little boy is very c_________ and he can always solve the difficult problems.</a:t>
            </a:r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5221288" y="3040063"/>
            <a:ext cx="110807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</a:rPr>
              <a:t>lever</a:t>
            </a:r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2209800" y="609600"/>
            <a:ext cx="164623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</a:rPr>
              <a:t>nvented</a:t>
            </a:r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4495800" y="2209800"/>
            <a:ext cx="8778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</a:rPr>
              <a:t>opy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3" grpId="0"/>
      <p:bldP spid="124934" grpId="0"/>
      <p:bldP spid="12493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381000" y="685800"/>
            <a:ext cx="8382000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535305" indent="-535305" eaLnBrk="1" hangingPunct="1">
              <a:lnSpc>
                <a:spcPct val="150000"/>
              </a:lnSpc>
              <a:tabLst>
                <a:tab pos="534670" algn="l"/>
              </a:tabLst>
            </a:pPr>
            <a:r>
              <a:rPr lang="en-US" altLang="zh-CN" sz="3200" dirty="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II. </a:t>
            </a:r>
            <a:r>
              <a:rPr lang="zh-CN" altLang="en-US" sz="3200" dirty="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根据汉语意思完成英语句子</a:t>
            </a:r>
            <a:r>
              <a:rPr lang="en-US" altLang="zh-CN" sz="3200" dirty="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zh-CN" altLang="en-US" sz="3200" dirty="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每空一词。</a:t>
            </a:r>
          </a:p>
          <a:p>
            <a:pPr marL="535305" indent="-535305" eaLnBrk="1" hangingPunct="1">
              <a:lnSpc>
                <a:spcPct val="150000"/>
              </a:lnSpc>
              <a:tabLst>
                <a:tab pos="534670" algn="l"/>
              </a:tabLst>
            </a:pPr>
            <a:r>
              <a:rPr lang="en-US" altLang="zh-CN" sz="3200" dirty="0">
                <a:ea typeface="黑体" panose="02010609060101010101" pitchFamily="49" charset="-122"/>
                <a:cs typeface="Times New Roman" panose="02020603050405020304" pitchFamily="18" charset="0"/>
              </a:rPr>
              <a:t>1. </a:t>
            </a:r>
            <a:r>
              <a:rPr lang="zh-CN" altLang="en-US" sz="3200" dirty="0">
                <a:ea typeface="黑体" panose="02010609060101010101" pitchFamily="49" charset="-122"/>
                <a:cs typeface="Times New Roman" panose="02020603050405020304" pitchFamily="18" charset="0"/>
              </a:rPr>
              <a:t>最后他赢得了那个女孩的心。</a:t>
            </a:r>
          </a:p>
          <a:p>
            <a:pPr marL="535305" indent="-535305" eaLnBrk="1" hangingPunct="1">
              <a:lnSpc>
                <a:spcPct val="150000"/>
              </a:lnSpc>
              <a:tabLst>
                <a:tab pos="534670" algn="l"/>
              </a:tabLst>
            </a:pPr>
            <a:r>
              <a:rPr lang="zh-CN" altLang="en-US" sz="3200" dirty="0">
                <a:ea typeface="黑体" panose="02010609060101010101" pitchFamily="49" charset="-122"/>
                <a:cs typeface="Times New Roman" panose="02020603050405020304" pitchFamily="18" charset="0"/>
              </a:rPr>
              <a:t>     </a:t>
            </a:r>
            <a:r>
              <a:rPr lang="en-US" altLang="zh-CN" sz="3200" dirty="0">
                <a:ea typeface="黑体" panose="02010609060101010101" pitchFamily="49" charset="-122"/>
                <a:cs typeface="Times New Roman" panose="02020603050405020304" pitchFamily="18" charset="0"/>
              </a:rPr>
              <a:t>At last he _____ ____ _____ ____ that girl.</a:t>
            </a:r>
          </a:p>
          <a:p>
            <a:pPr marL="535305" indent="-535305" eaLnBrk="1" hangingPunct="1">
              <a:lnSpc>
                <a:spcPct val="150000"/>
              </a:lnSpc>
              <a:tabLst>
                <a:tab pos="534670" algn="l"/>
              </a:tabLst>
            </a:pPr>
            <a:r>
              <a:rPr lang="en-US" altLang="zh-CN" sz="3200" dirty="0">
                <a:ea typeface="黑体" panose="02010609060101010101" pitchFamily="49" charset="-122"/>
                <a:cs typeface="Times New Roman" panose="02020603050405020304" pitchFamily="18" charset="0"/>
              </a:rPr>
              <a:t>2. </a:t>
            </a:r>
            <a:r>
              <a:rPr lang="zh-CN" altLang="en-US" sz="3200" dirty="0">
                <a:ea typeface="黑体" panose="02010609060101010101" pitchFamily="49" charset="-122"/>
                <a:cs typeface="Times New Roman" panose="02020603050405020304" pitchFamily="18" charset="0"/>
              </a:rPr>
              <a:t>我爷爷刚刚庆祝了他的</a:t>
            </a:r>
            <a:r>
              <a:rPr lang="en-US" altLang="zh-CN" sz="3200" dirty="0">
                <a:ea typeface="黑体" panose="02010609060101010101" pitchFamily="49" charset="-122"/>
                <a:cs typeface="Times New Roman" panose="02020603050405020304" pitchFamily="18" charset="0"/>
              </a:rPr>
              <a:t>70</a:t>
            </a:r>
            <a:r>
              <a:rPr lang="zh-CN" altLang="en-US" sz="3200" dirty="0">
                <a:ea typeface="黑体" panose="02010609060101010101" pitchFamily="49" charset="-122"/>
                <a:cs typeface="Times New Roman" panose="02020603050405020304" pitchFamily="18" charset="0"/>
              </a:rPr>
              <a:t>岁生日。</a:t>
            </a:r>
          </a:p>
          <a:p>
            <a:pPr marL="535305" indent="-535305" eaLnBrk="1" hangingPunct="1">
              <a:lnSpc>
                <a:spcPct val="150000"/>
              </a:lnSpc>
              <a:tabLst>
                <a:tab pos="534670" algn="l"/>
              </a:tabLst>
            </a:pPr>
            <a:r>
              <a:rPr lang="zh-CN" altLang="en-US" sz="3200" dirty="0">
                <a:ea typeface="黑体" panose="02010609060101010101" pitchFamily="49" charset="-122"/>
                <a:cs typeface="Times New Roman" panose="02020603050405020304" pitchFamily="18" charset="0"/>
              </a:rPr>
              <a:t>     </a:t>
            </a:r>
            <a:r>
              <a:rPr lang="en-US" altLang="zh-CN" sz="3200" dirty="0">
                <a:ea typeface="黑体" panose="02010609060101010101" pitchFamily="49" charset="-122"/>
                <a:cs typeface="Times New Roman" panose="02020603050405020304" pitchFamily="18" charset="0"/>
              </a:rPr>
              <a:t>My grandfather ________ just _________ his seventieth birthday.</a:t>
            </a:r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2506663" y="2133600"/>
            <a:ext cx="20081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won     the</a:t>
            </a:r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4724400" y="2133600"/>
            <a:ext cx="18224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heart   of</a:t>
            </a:r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6019800" y="3581400"/>
            <a:ext cx="18732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celebrated</a:t>
            </a:r>
          </a:p>
        </p:txBody>
      </p:sp>
      <p:sp>
        <p:nvSpPr>
          <p:cNvPr id="125960" name="Rectangle 8"/>
          <p:cNvSpPr>
            <a:spLocks noChangeArrowheads="1"/>
          </p:cNvSpPr>
          <p:nvPr/>
        </p:nvSpPr>
        <p:spPr bwMode="auto">
          <a:xfrm>
            <a:off x="3932238" y="3581400"/>
            <a:ext cx="7318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has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7" grpId="0"/>
      <p:bldP spid="125958" grpId="0"/>
      <p:bldP spid="125959" grpId="0"/>
      <p:bldP spid="12596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674688" y="736600"/>
            <a:ext cx="8458200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535305" indent="-535305" eaLnBrk="1" hangingPunct="1">
              <a:lnSpc>
                <a:spcPct val="120000"/>
              </a:lnSpc>
              <a:tabLst>
                <a:tab pos="534670" algn="l"/>
              </a:tabLst>
            </a:pPr>
            <a:r>
              <a:rPr lang="en-US" altLang="zh-CN" sz="3200">
                <a:ea typeface="黑体" panose="02010609060101010101" pitchFamily="49" charset="-122"/>
                <a:cs typeface="Times New Roman" panose="02020603050405020304" pitchFamily="18" charset="0"/>
              </a:rPr>
              <a:t>3. </a:t>
            </a:r>
            <a:r>
              <a:rPr lang="zh-CN" altLang="en-US" sz="3200">
                <a:ea typeface="黑体" panose="02010609060101010101" pitchFamily="49" charset="-122"/>
                <a:cs typeface="Times New Roman" panose="02020603050405020304" pitchFamily="18" charset="0"/>
              </a:rPr>
              <a:t>孩子们期盼明天去野餐。</a:t>
            </a:r>
          </a:p>
          <a:p>
            <a:pPr marL="535305" indent="-535305" eaLnBrk="1" hangingPunct="1">
              <a:lnSpc>
                <a:spcPct val="120000"/>
              </a:lnSpc>
              <a:tabLst>
                <a:tab pos="534670" algn="l"/>
              </a:tabLst>
            </a:pPr>
            <a:r>
              <a:rPr lang="zh-CN" altLang="en-US" sz="3200"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sz="3200">
                <a:ea typeface="黑体" panose="02010609060101010101" pitchFamily="49" charset="-122"/>
                <a:cs typeface="Times New Roman" panose="02020603050405020304" pitchFamily="18" charset="0"/>
              </a:rPr>
              <a:t>The children ________ ________ ________a picnic tomorrow.</a:t>
            </a:r>
          </a:p>
          <a:p>
            <a:pPr marL="535305" indent="-535305" eaLnBrk="1" hangingPunct="1">
              <a:lnSpc>
                <a:spcPct val="120000"/>
              </a:lnSpc>
              <a:tabLst>
                <a:tab pos="534670" algn="l"/>
              </a:tabLst>
            </a:pPr>
            <a:r>
              <a:rPr lang="en-US" altLang="zh-CN" sz="3200">
                <a:ea typeface="黑体" panose="02010609060101010101" pitchFamily="49" charset="-122"/>
                <a:cs typeface="Times New Roman" panose="02020603050405020304" pitchFamily="18" charset="0"/>
              </a:rPr>
              <a:t>4. </a:t>
            </a:r>
            <a:r>
              <a:rPr lang="zh-CN" altLang="en-US" sz="3200">
                <a:ea typeface="黑体" panose="02010609060101010101" pitchFamily="49" charset="-122"/>
                <a:cs typeface="Times New Roman" panose="02020603050405020304" pitchFamily="18" charset="0"/>
              </a:rPr>
              <a:t>这条橙白相间的鱼是这个故事的主人公。</a:t>
            </a:r>
          </a:p>
          <a:p>
            <a:pPr marL="535305" indent="-535305" eaLnBrk="1" hangingPunct="1">
              <a:lnSpc>
                <a:spcPct val="120000"/>
              </a:lnSpc>
              <a:tabLst>
                <a:tab pos="534670" algn="l"/>
              </a:tabLst>
            </a:pPr>
            <a:r>
              <a:rPr lang="zh-CN" altLang="en-US" sz="3200"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sz="3200">
                <a:ea typeface="黑体" panose="02010609060101010101" pitchFamily="49" charset="-122"/>
                <a:cs typeface="Times New Roman" panose="02020603050405020304" pitchFamily="18" charset="0"/>
              </a:rPr>
              <a:t>The __________________ fish is the ________ of the story.</a:t>
            </a:r>
          </a:p>
          <a:p>
            <a:pPr marL="535305" indent="-535305" eaLnBrk="1" hangingPunct="1">
              <a:lnSpc>
                <a:spcPct val="120000"/>
              </a:lnSpc>
              <a:tabLst>
                <a:tab pos="534670" algn="l"/>
              </a:tabLst>
            </a:pPr>
            <a:r>
              <a:rPr lang="en-US" altLang="zh-CN" sz="3200">
                <a:ea typeface="黑体" panose="02010609060101010101" pitchFamily="49" charset="-122"/>
                <a:cs typeface="Times New Roman" panose="02020603050405020304" pitchFamily="18" charset="0"/>
              </a:rPr>
              <a:t>5. </a:t>
            </a:r>
            <a:r>
              <a:rPr lang="zh-CN" altLang="en-US" sz="3200">
                <a:ea typeface="黑体" panose="02010609060101010101" pitchFamily="49" charset="-122"/>
                <a:cs typeface="Times New Roman" panose="02020603050405020304" pitchFamily="18" charset="0"/>
              </a:rPr>
              <a:t>她的分数总能令父母满意。</a:t>
            </a:r>
          </a:p>
          <a:p>
            <a:pPr marL="535305" indent="-535305" eaLnBrk="1" hangingPunct="1">
              <a:lnSpc>
                <a:spcPct val="120000"/>
              </a:lnSpc>
              <a:tabLst>
                <a:tab pos="534670" algn="l"/>
              </a:tabLst>
            </a:pPr>
            <a:r>
              <a:rPr lang="zh-CN" altLang="en-US" sz="3200"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sz="3200">
                <a:ea typeface="黑体" panose="02010609060101010101" pitchFamily="49" charset="-122"/>
                <a:cs typeface="Times New Roman" panose="02020603050405020304" pitchFamily="18" charset="0"/>
              </a:rPr>
              <a:t>Her marks always ________ her parents.</a:t>
            </a: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4425950" y="4921250"/>
            <a:ext cx="1301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satisfy</a:t>
            </a:r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7045325" y="1365250"/>
            <a:ext cx="96043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have</a:t>
            </a:r>
          </a:p>
        </p:txBody>
      </p:sp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3475038" y="1365250"/>
            <a:ext cx="2463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expect        to</a:t>
            </a:r>
          </a:p>
        </p:txBody>
      </p:sp>
      <p:sp>
        <p:nvSpPr>
          <p:cNvPr id="126984" name="Rectangle 8"/>
          <p:cNvSpPr>
            <a:spLocks noChangeArrowheads="1"/>
          </p:cNvSpPr>
          <p:nvPr/>
        </p:nvSpPr>
        <p:spPr bwMode="auto">
          <a:xfrm>
            <a:off x="1893888" y="3165475"/>
            <a:ext cx="3182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orange-and-white</a:t>
            </a:r>
          </a:p>
        </p:txBody>
      </p:sp>
      <p:sp>
        <p:nvSpPr>
          <p:cNvPr id="126985" name="Rectangle 9"/>
          <p:cNvSpPr>
            <a:spLocks noChangeArrowheads="1"/>
          </p:cNvSpPr>
          <p:nvPr/>
        </p:nvSpPr>
        <p:spPr bwMode="auto">
          <a:xfrm>
            <a:off x="7524750" y="3146425"/>
            <a:ext cx="91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hero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26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1" grpId="0"/>
      <p:bldP spid="126982" grpId="0"/>
      <p:bldP spid="126983" grpId="0"/>
      <p:bldP spid="126984" grpId="0"/>
      <p:bldP spid="12698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图片 1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8125" y="4365625"/>
            <a:ext cx="1855788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图片 1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65188" y="985838"/>
            <a:ext cx="1673225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TextBox 4"/>
          <p:cNvSpPr>
            <a:spLocks noChangeArrowheads="1"/>
          </p:cNvSpPr>
          <p:nvPr/>
        </p:nvSpPr>
        <p:spPr bwMode="auto">
          <a:xfrm>
            <a:off x="2249488" y="1487488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002060"/>
                </a:solidFill>
                <a:sym typeface="Times New Roman" panose="02020603050405020304" pitchFamily="18" charset="0"/>
              </a:rPr>
              <a:t>Homework:</a:t>
            </a:r>
            <a:endParaRPr lang="zh-CN" altLang="en-US" dirty="0">
              <a:solidFill>
                <a:srgbClr val="002060"/>
              </a:solidFill>
              <a:sym typeface="Times New Roman" panose="02020603050405020304" pitchFamily="18" charset="0"/>
            </a:endParaRPr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1066800" y="2771775"/>
            <a:ext cx="6697663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-34290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800100" indent="-34290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257300" indent="-34290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714500" indent="-34290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171700" indent="-34290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lang="en-US" altLang="zh-CN" dirty="0">
                <a:cs typeface="Times New Roman" panose="02020603050405020304" pitchFamily="18" charset="0"/>
              </a:rPr>
              <a:t>Write a passage about your father’s </a:t>
            </a:r>
            <a:r>
              <a:rPr lang="en-US" altLang="zh-CN" dirty="0" err="1">
                <a:cs typeface="Times New Roman" panose="02020603050405020304" pitchFamily="18" charset="0"/>
              </a:rPr>
              <a:t>favourite</a:t>
            </a:r>
            <a:r>
              <a:rPr lang="en-US" altLang="zh-CN" dirty="0">
                <a:cs typeface="Times New Roman" panose="02020603050405020304" pitchFamily="18" charset="0"/>
              </a:rPr>
              <a:t> cartoon.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85800" y="1219200"/>
            <a:ext cx="8001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in pairs. Answer the questions about the cartoon characters.</a:t>
            </a:r>
          </a:p>
        </p:txBody>
      </p:sp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990600" y="2895600"/>
            <a:ext cx="7391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altLang="zh-CN" sz="3200" dirty="0">
                <a:latin typeface="Times New Roman" panose="02020603050405020304" pitchFamily="18" charset="0"/>
              </a:rPr>
              <a:t> Which of them do you know?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altLang="zh-CN" sz="3200" dirty="0">
                <a:latin typeface="Times New Roman" panose="02020603050405020304" pitchFamily="18" charset="0"/>
              </a:rPr>
              <a:t> Which of them do you like? Why?</a:t>
            </a:r>
          </a:p>
        </p:txBody>
      </p:sp>
      <p:sp>
        <p:nvSpPr>
          <p:cNvPr id="17412" name="椭圆 5"/>
          <p:cNvSpPr>
            <a:spLocks noChangeArrowheads="1"/>
          </p:cNvSpPr>
          <p:nvPr/>
        </p:nvSpPr>
        <p:spPr bwMode="auto">
          <a:xfrm>
            <a:off x="179388" y="447675"/>
            <a:ext cx="2808287" cy="604838"/>
          </a:xfrm>
          <a:prstGeom prst="ellipse">
            <a:avLst/>
          </a:prstGeom>
          <a:gradFill rotWithShape="1">
            <a:gsLst>
              <a:gs pos="0">
                <a:srgbClr val="F4D121"/>
              </a:gs>
              <a:gs pos="100000">
                <a:srgbClr val="D2AA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zh-CN" sz="280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Warm-up</a:t>
            </a:r>
            <a:endParaRPr lang="zh-CN" altLang="en-US" sz="2800">
              <a:solidFill>
                <a:srgbClr val="000000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E809DE6AE576EB86E72B0D80ADB15B0_1024_76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3000" y="1368425"/>
            <a:ext cx="342900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547" name="Picture 3" descr="Peanut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33925" y="3784600"/>
            <a:ext cx="3525838" cy="264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2447925" y="4608513"/>
            <a:ext cx="1600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Nemo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2405063" y="5299075"/>
            <a:ext cx="2133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Snoopy</a:t>
            </a:r>
          </a:p>
        </p:txBody>
      </p:sp>
      <p:sp>
        <p:nvSpPr>
          <p:cNvPr id="108550" name="Oval 6"/>
          <p:cNvSpPr>
            <a:spLocks noChangeArrowheads="1"/>
          </p:cNvSpPr>
          <p:nvPr/>
        </p:nvSpPr>
        <p:spPr bwMode="auto">
          <a:xfrm>
            <a:off x="2895600" y="2895600"/>
            <a:ext cx="523875" cy="485775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08551" name="Line 7"/>
          <p:cNvSpPr>
            <a:spLocks noChangeShapeType="1"/>
          </p:cNvSpPr>
          <p:nvPr/>
        </p:nvSpPr>
        <p:spPr bwMode="auto">
          <a:xfrm flipV="1">
            <a:off x="3419475" y="2187575"/>
            <a:ext cx="1533525" cy="8604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4953000" y="1790700"/>
            <a:ext cx="35052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400">
                <a:solidFill>
                  <a:srgbClr val="FF0000"/>
                </a:solidFill>
                <a:latin typeface="Times New Roman" panose="02020603050405020304" pitchFamily="18" charset="0"/>
              </a:rPr>
              <a:t>orange-and-white</a:t>
            </a:r>
          </a:p>
        </p:txBody>
      </p:sp>
      <p:grpSp>
        <p:nvGrpSpPr>
          <p:cNvPr id="18441" name="组合 1"/>
          <p:cNvGrpSpPr/>
          <p:nvPr/>
        </p:nvGrpSpPr>
        <p:grpSpPr bwMode="auto">
          <a:xfrm>
            <a:off x="230188" y="438150"/>
            <a:ext cx="8029575" cy="604838"/>
            <a:chOff x="230188" y="438150"/>
            <a:chExt cx="8029021" cy="604838"/>
          </a:xfrm>
        </p:grpSpPr>
        <p:sp>
          <p:nvSpPr>
            <p:cNvPr id="18443" name="椭圆 5"/>
            <p:cNvSpPr>
              <a:spLocks noChangeArrowheads="1"/>
            </p:cNvSpPr>
            <p:nvPr/>
          </p:nvSpPr>
          <p:spPr bwMode="auto">
            <a:xfrm>
              <a:off x="230188" y="438150"/>
              <a:ext cx="2808287" cy="604838"/>
            </a:xfrm>
            <a:prstGeom prst="ellipse">
              <a:avLst/>
            </a:prstGeom>
            <a:gradFill rotWithShape="1">
              <a:gsLst>
                <a:gs pos="0">
                  <a:srgbClr val="FFD521"/>
                </a:gs>
                <a:gs pos="100000">
                  <a:srgbClr val="D2AA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zh-CN" sz="2800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Presentation</a:t>
              </a:r>
              <a:endParaRPr lang="zh-CN" altLang="en-US" sz="28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 flipH="1">
              <a:off x="2576614" y="895218"/>
              <a:ext cx="5682595" cy="16587"/>
            </a:xfrm>
            <a:prstGeom prst="line">
              <a:avLst/>
            </a:prstGeom>
            <a:ln w="57150">
              <a:gradFill flip="none" rotWithShape="1">
                <a:gsLst>
                  <a:gs pos="0">
                    <a:srgbClr val="EAC112"/>
                  </a:gs>
                  <a:gs pos="16000">
                    <a:srgbClr val="87C620"/>
                  </a:gs>
                  <a:gs pos="77000">
                    <a:srgbClr val="EFD220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42" name="文本框 1"/>
          <p:cNvSpPr txBox="1">
            <a:spLocks noChangeArrowheads="1"/>
          </p:cNvSpPr>
          <p:nvPr/>
        </p:nvSpPr>
        <p:spPr bwMode="auto">
          <a:xfrm>
            <a:off x="3571875" y="388938"/>
            <a:ext cx="4103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Learn some new words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/>
      <p:bldP spid="108549" grpId="0"/>
      <p:bldP spid="108550" grpId="0" animBg="1"/>
      <p:bldP spid="1085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20106718142917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3000" y="711200"/>
            <a:ext cx="3048000" cy="415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4381500" y="2314575"/>
            <a:ext cx="3733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Monkey King</a:t>
            </a:r>
          </a:p>
        </p:txBody>
      </p:sp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4343400" y="1454150"/>
            <a:ext cx="3124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lang="en-US" altLang="zh-CN" sz="3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heaven</a:t>
            </a:r>
          </a:p>
        </p:txBody>
      </p:sp>
      <p:sp>
        <p:nvSpPr>
          <p:cNvPr id="110600" name="Oval 8"/>
          <p:cNvSpPr>
            <a:spLocks noChangeArrowheads="1"/>
          </p:cNvSpPr>
          <p:nvPr/>
        </p:nvSpPr>
        <p:spPr bwMode="auto">
          <a:xfrm>
            <a:off x="2800350" y="1258888"/>
            <a:ext cx="1390650" cy="13462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0601" name="Text Box 9"/>
          <p:cNvSpPr txBox="1">
            <a:spLocks noChangeArrowheads="1"/>
          </p:cNvSpPr>
          <p:nvPr/>
        </p:nvSpPr>
        <p:spPr bwMode="auto">
          <a:xfrm>
            <a:off x="4381500" y="3152775"/>
            <a:ext cx="43815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Monkey King is very</a:t>
            </a:r>
            <a:r>
              <a:rPr lang="en-US" altLang="zh-CN" sz="3600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clever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0602" name="Line 10"/>
          <p:cNvSpPr>
            <a:spLocks noChangeShapeType="1"/>
          </p:cNvSpPr>
          <p:nvPr/>
        </p:nvSpPr>
        <p:spPr bwMode="auto">
          <a:xfrm>
            <a:off x="5029200" y="43434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0603" name="Text Box 11"/>
          <p:cNvSpPr txBox="1">
            <a:spLocks noChangeArrowheads="1"/>
          </p:cNvSpPr>
          <p:nvPr/>
        </p:nvSpPr>
        <p:spPr bwMode="auto">
          <a:xfrm>
            <a:off x="4191000" y="5210175"/>
            <a:ext cx="426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2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adj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3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聪明的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; </a:t>
            </a:r>
            <a:r>
              <a:rPr lang="zh-CN" altLang="en-US" sz="3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机灵的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/>
      <p:bldP spid="110599" grpId="0"/>
      <p:bldP spid="110600" grpId="0" animBg="1"/>
      <p:bldP spid="110601" grpId="0"/>
      <p:bldP spid="1106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0" name="Picture 2" descr="5483560_142255313000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3000" y="3402013"/>
            <a:ext cx="3505200" cy="284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 descr="Shrek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3000" y="747713"/>
            <a:ext cx="3889375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5156200" y="2171700"/>
            <a:ext cx="1600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</a:rPr>
              <a:t>Shrek</a:t>
            </a: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5181600" y="4833938"/>
            <a:ext cx="1600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</a:rPr>
              <a:t>Tintin</a:t>
            </a:r>
          </a:p>
        </p:txBody>
      </p:sp>
      <p:sp>
        <p:nvSpPr>
          <p:cNvPr id="109576" name="Oval 8"/>
          <p:cNvSpPr>
            <a:spLocks noChangeArrowheads="1"/>
          </p:cNvSpPr>
          <p:nvPr/>
        </p:nvSpPr>
        <p:spPr bwMode="auto">
          <a:xfrm>
            <a:off x="3052763" y="914400"/>
            <a:ext cx="1219200" cy="14478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5181600" y="1385888"/>
            <a:ext cx="14478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ugly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09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4" grpId="0"/>
      <p:bldP spid="109575" grpId="0"/>
      <p:bldP spid="109576" grpId="0" animBg="1"/>
      <p:bldP spid="1095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2797175" y="2414588"/>
            <a:ext cx="23510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schoolbag</a:t>
            </a:r>
          </a:p>
        </p:txBody>
      </p:sp>
      <p:pic>
        <p:nvPicPr>
          <p:cNvPr id="103446" name="Picture 22" descr="88bb060a606828a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150" y="609600"/>
            <a:ext cx="205581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56" name="Text Box 32"/>
          <p:cNvSpPr txBox="1">
            <a:spLocks noChangeArrowheads="1"/>
          </p:cNvSpPr>
          <p:nvPr/>
        </p:nvSpPr>
        <p:spPr bwMode="auto">
          <a:xfrm>
            <a:off x="5486400" y="2971800"/>
            <a:ext cx="3124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mess</a:t>
            </a:r>
          </a:p>
        </p:txBody>
      </p:sp>
      <p:sp>
        <p:nvSpPr>
          <p:cNvPr id="103457" name="Rectangle 33"/>
          <p:cNvSpPr>
            <a:spLocks noChangeArrowheads="1"/>
          </p:cNvSpPr>
          <p:nvPr/>
        </p:nvSpPr>
        <p:spPr bwMode="auto">
          <a:xfrm>
            <a:off x="3711575" y="5257800"/>
            <a:ext cx="1447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4000">
                <a:solidFill>
                  <a:srgbClr val="FF0000"/>
                </a:solidFill>
              </a:rPr>
              <a:t>artist</a:t>
            </a:r>
          </a:p>
        </p:txBody>
      </p:sp>
      <p:pic>
        <p:nvPicPr>
          <p:cNvPr id="103458" name="Picture 34" descr="4e13feadb24b55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838200"/>
            <a:ext cx="32766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59" name="Picture 35" descr="ANd9GcQvEXBu9p4Nqe8IS343zFDHWS1Dzgg2AuuO4BEeA-XsJamt9vTi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2150" y="3657600"/>
            <a:ext cx="2895600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3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3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3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3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3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/>
      <p:bldP spid="103456" grpId="0"/>
      <p:bldP spid="1034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77" name="Rectangle 21"/>
          <p:cNvSpPr>
            <a:spLocks noChangeArrowheads="1"/>
          </p:cNvSpPr>
          <p:nvPr/>
        </p:nvSpPr>
        <p:spPr bwMode="auto">
          <a:xfrm>
            <a:off x="4294188" y="1211263"/>
            <a:ext cx="3657600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4000">
                <a:solidFill>
                  <a:srgbClr val="FF0000"/>
                </a:solidFill>
              </a:rPr>
              <a:t>invent</a:t>
            </a:r>
          </a:p>
        </p:txBody>
      </p:sp>
      <p:sp>
        <p:nvSpPr>
          <p:cNvPr id="70717" name="Text Box 61"/>
          <p:cNvSpPr txBox="1">
            <a:spLocks noChangeArrowheads="1"/>
          </p:cNvSpPr>
          <p:nvPr/>
        </p:nvSpPr>
        <p:spPr bwMode="auto">
          <a:xfrm>
            <a:off x="4327525" y="4953000"/>
            <a:ext cx="35194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black-and-white</a:t>
            </a:r>
          </a:p>
        </p:txBody>
      </p:sp>
      <p:pic>
        <p:nvPicPr>
          <p:cNvPr id="70718" name="Picture 6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73163" y="3581400"/>
            <a:ext cx="2646362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6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90600" y="762000"/>
            <a:ext cx="2819400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70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0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0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7" grpId="0"/>
      <p:bldP spid="707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38" name="Text Box 34"/>
          <p:cNvSpPr txBox="1">
            <a:spLocks noChangeArrowheads="1"/>
          </p:cNvSpPr>
          <p:nvPr/>
        </p:nvSpPr>
        <p:spPr bwMode="auto">
          <a:xfrm>
            <a:off x="457200" y="1576388"/>
            <a:ext cx="8458200" cy="47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3230" indent="-443230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  <a:buFontTx/>
              <a:buAutoNum type="alphaLcParenR"/>
            </a:pPr>
            <a:r>
              <a:rPr lang="en-US" altLang="zh-CN" sz="3300" dirty="0">
                <a:latin typeface="Times New Roman" panose="02020603050405020304" pitchFamily="18" charset="0"/>
              </a:rPr>
              <a:t>Cartoon heroes are popular all over the  world, and some are more than eighty years old.</a:t>
            </a:r>
          </a:p>
          <a:p>
            <a:pPr eaLnBrk="1" hangingPunct="1">
              <a:lnSpc>
                <a:spcPct val="115000"/>
              </a:lnSpc>
              <a:buFontTx/>
              <a:buAutoNum type="alphaLcParenR"/>
            </a:pPr>
            <a:r>
              <a:rPr lang="en-US" altLang="zh-CN" sz="3300" dirty="0">
                <a:latin typeface="Times New Roman" panose="02020603050405020304" pitchFamily="18" charset="0"/>
              </a:rPr>
              <a:t>The most popular cartoons come out as books and not as films.</a:t>
            </a:r>
          </a:p>
          <a:p>
            <a:pPr eaLnBrk="1" hangingPunct="1">
              <a:lnSpc>
                <a:spcPct val="115000"/>
              </a:lnSpc>
              <a:buFontTx/>
              <a:buAutoNum type="alphaLcParenR"/>
            </a:pPr>
            <a:r>
              <a:rPr lang="en-US" altLang="zh-CN" sz="3300" dirty="0">
                <a:latin typeface="Times New Roman" panose="02020603050405020304" pitchFamily="18" charset="0"/>
              </a:rPr>
              <a:t>Many children read cartoons today.</a:t>
            </a:r>
          </a:p>
          <a:p>
            <a:pPr eaLnBrk="1" hangingPunct="1">
              <a:lnSpc>
                <a:spcPct val="115000"/>
              </a:lnSpc>
              <a:buFontTx/>
              <a:buAutoNum type="alphaLcParenR"/>
            </a:pPr>
            <a:r>
              <a:rPr lang="en-US" altLang="zh-CN" sz="3300" dirty="0">
                <a:latin typeface="Times New Roman" panose="02020603050405020304" pitchFamily="18" charset="0"/>
              </a:rPr>
              <a:t>Many foreign cartoons have become very popular in China.</a:t>
            </a:r>
          </a:p>
        </p:txBody>
      </p:sp>
      <p:sp>
        <p:nvSpPr>
          <p:cNvPr id="23555" name="Rectangle 44"/>
          <p:cNvSpPr>
            <a:spLocks noChangeArrowheads="1"/>
          </p:cNvSpPr>
          <p:nvPr/>
        </p:nvSpPr>
        <p:spPr bwMode="auto">
          <a:xfrm>
            <a:off x="1116013" y="444500"/>
            <a:ext cx="80010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3400" dirty="0">
                <a:solidFill>
                  <a:srgbClr val="0000FF"/>
                </a:solidFill>
                <a:cs typeface="Times New Roman" panose="02020603050405020304" pitchFamily="18" charset="0"/>
              </a:rPr>
              <a:t>Read the passage and choose a sentence that best summarizes it.</a:t>
            </a:r>
          </a:p>
        </p:txBody>
      </p:sp>
      <p:pic>
        <p:nvPicPr>
          <p:cNvPr id="72749" name="Picture 45" descr="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613" y="1700213"/>
            <a:ext cx="7381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57" name="组合 8"/>
          <p:cNvGrpSpPr/>
          <p:nvPr/>
        </p:nvGrpSpPr>
        <p:grpSpPr bwMode="auto">
          <a:xfrm>
            <a:off x="490538" y="482600"/>
            <a:ext cx="912812" cy="584200"/>
            <a:chOff x="468313" y="1043256"/>
            <a:chExt cx="912658" cy="584775"/>
          </a:xfrm>
        </p:grpSpPr>
        <p:sp>
          <p:nvSpPr>
            <p:cNvPr id="23558" name="椭圆 9"/>
            <p:cNvSpPr>
              <a:spLocks noChangeArrowheads="1"/>
            </p:cNvSpPr>
            <p:nvPr/>
          </p:nvSpPr>
          <p:spPr bwMode="auto">
            <a:xfrm>
              <a:off x="468313" y="1052736"/>
              <a:ext cx="625475" cy="57529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 sz="2000">
                <a:solidFill>
                  <a:srgbClr val="7030A0"/>
                </a:solidFill>
              </a:endParaRPr>
            </a:p>
          </p:txBody>
        </p:sp>
        <p:sp>
          <p:nvSpPr>
            <p:cNvPr id="23559" name="文本框 10"/>
            <p:cNvSpPr txBox="1">
              <a:spLocks noChangeArrowheads="1"/>
            </p:cNvSpPr>
            <p:nvPr/>
          </p:nvSpPr>
          <p:spPr bwMode="auto">
            <a:xfrm>
              <a:off x="589652" y="1043256"/>
              <a:ext cx="79131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rgbClr val="7030A0"/>
                  </a:solidFill>
                  <a:latin typeface="Times New Roman" panose="02020603050405020304" pitchFamily="18" charset="0"/>
                </a:rPr>
                <a:t>2</a:t>
              </a:r>
              <a:endParaRPr lang="zh-CN" altLang="en-US" sz="320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2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2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2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1191</Words>
  <Application>Microsoft Office PowerPoint</Application>
  <PresentationFormat>全屏显示(4:3)</PresentationFormat>
  <Paragraphs>164</Paragraphs>
  <Slides>25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6" baseType="lpstr">
      <vt:lpstr>Raavi</vt:lpstr>
      <vt:lpstr>方正舒体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Webdings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2005-11-29T12:00:00Z</dcterms:created>
  <dcterms:modified xsi:type="dcterms:W3CDTF">2023-01-16T19:03:33Z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C90E9F215C1B4E0DB2DB7563E66F45C1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