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1" r:id="rId2"/>
    <p:sldId id="263" r:id="rId3"/>
    <p:sldId id="485" r:id="rId4"/>
    <p:sldId id="498" r:id="rId5"/>
    <p:sldId id="509" r:id="rId6"/>
    <p:sldId id="499" r:id="rId7"/>
    <p:sldId id="504" r:id="rId8"/>
    <p:sldId id="515" r:id="rId9"/>
    <p:sldId id="510" r:id="rId10"/>
    <p:sldId id="512" r:id="rId11"/>
    <p:sldId id="513" r:id="rId12"/>
    <p:sldId id="514" r:id="rId13"/>
    <p:sldId id="516" r:id="rId14"/>
    <p:sldId id="517" r:id="rId15"/>
    <p:sldId id="518" r:id="rId16"/>
    <p:sldId id="519" r:id="rId17"/>
    <p:sldId id="520" r:id="rId18"/>
    <p:sldId id="521" r:id="rId19"/>
    <p:sldId id="262" r:id="rId2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6" autoAdjust="0"/>
  </p:normalViewPr>
  <p:slideViewPr>
    <p:cSldViewPr snapToGrid="0">
      <p:cViewPr>
        <p:scale>
          <a:sx n="100" d="100"/>
          <a:sy n="100" d="100"/>
        </p:scale>
        <p:origin x="-282" y="-7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0F4343D-3E81-48A4-A657-4CDD17C05771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FBAD4735-CFCE-49BD-AD48-B7B8DB4F256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5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D4735-CFCE-49BD-AD48-B7B8DB4F256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14"/>
          <p:cNvSpPr/>
          <p:nvPr userDrawn="1"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Freeform: Shape 15"/>
          <p:cNvSpPr/>
          <p:nvPr userDrawn="1"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6" y="1983107"/>
            <a:ext cx="3562433" cy="1078915"/>
            <a:chOff x="1571361" y="2753282"/>
            <a:chExt cx="4749910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3817791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300" b="1" kern="100" dirty="0">
                  <a:cs typeface="+mn-ea"/>
                  <a:sym typeface="+mn-lt"/>
                </a:rPr>
                <a:t>4.3.1 </a:t>
              </a:r>
              <a:r>
                <a:rPr lang="zh-CN" altLang="en-US" sz="3300" b="1" kern="100" dirty="0">
                  <a:cs typeface="+mn-ea"/>
                  <a:sym typeface="+mn-lt"/>
                </a:rPr>
                <a:t>角 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468640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/>
          <p:cNvSpPr/>
          <p:nvPr/>
        </p:nvSpPr>
        <p:spPr bwMode="auto">
          <a:xfrm>
            <a:off x="666666" y="1501358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66667" y="299167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7" y="2668372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17" name="矩形 16"/>
          <p:cNvSpPr/>
          <p:nvPr/>
        </p:nvSpPr>
        <p:spPr>
          <a:xfrm>
            <a:off x="714292" y="4182720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08569" y="801331"/>
            <a:ext cx="2829942" cy="25223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964500" y="3560317"/>
            <a:ext cx="151808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cs typeface="+mn-ea"/>
                <a:sym typeface="+mn-lt"/>
              </a:rPr>
              <a:t>万能量角器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1662" y="912529"/>
            <a:ext cx="2647788" cy="264778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166337" y="3560317"/>
            <a:ext cx="1518081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b="1" dirty="0">
                <a:cs typeface="+mn-ea"/>
                <a:sym typeface="+mn-lt"/>
              </a:rPr>
              <a:t>量角器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量角器介绍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1046" y="1544805"/>
            <a:ext cx="5767529" cy="31865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13414" y="904086"/>
            <a:ext cx="788930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b="1" dirty="0">
                <a:cs typeface="+mn-ea"/>
                <a:sym typeface="+mn-lt"/>
              </a:rPr>
              <a:t>量角器是角的度量工具，可用它量角、度、分、秒（角的度量单位）。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890944" y="4376691"/>
            <a:ext cx="55751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466121" y="4192025"/>
            <a:ext cx="149836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零度刻度线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32956" y="2387085"/>
            <a:ext cx="149836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内刻度</a:t>
            </a: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6680280" y="2806972"/>
            <a:ext cx="914116" cy="5132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任意多边形: 形状 14"/>
          <p:cNvSpPr/>
          <p:nvPr/>
        </p:nvSpPr>
        <p:spPr>
          <a:xfrm>
            <a:off x="2716530" y="2392665"/>
            <a:ext cx="3954780" cy="1973596"/>
          </a:xfrm>
          <a:custGeom>
            <a:avLst/>
            <a:gdLst>
              <a:gd name="connsiteX0" fmla="*/ 0 w 3954780"/>
              <a:gd name="connsiteY0" fmla="*/ 1962166 h 1973596"/>
              <a:gd name="connsiteX1" fmla="*/ 34290 w 3954780"/>
              <a:gd name="connsiteY1" fmla="*/ 1642126 h 1973596"/>
              <a:gd name="connsiteX2" fmla="*/ 133350 w 3954780"/>
              <a:gd name="connsiteY2" fmla="*/ 1306846 h 1973596"/>
              <a:gd name="connsiteX3" fmla="*/ 270510 w 3954780"/>
              <a:gd name="connsiteY3" fmla="*/ 994426 h 1973596"/>
              <a:gd name="connsiteX4" fmla="*/ 487680 w 3954780"/>
              <a:gd name="connsiteY4" fmla="*/ 712486 h 1973596"/>
              <a:gd name="connsiteX5" fmla="*/ 697230 w 3954780"/>
              <a:gd name="connsiteY5" fmla="*/ 487696 h 1973596"/>
              <a:gd name="connsiteX6" fmla="*/ 994410 w 3954780"/>
              <a:gd name="connsiteY6" fmla="*/ 281956 h 1973596"/>
              <a:gd name="connsiteX7" fmla="*/ 1306830 w 3954780"/>
              <a:gd name="connsiteY7" fmla="*/ 133366 h 1973596"/>
              <a:gd name="connsiteX8" fmla="*/ 1626870 w 3954780"/>
              <a:gd name="connsiteY8" fmla="*/ 41926 h 1973596"/>
              <a:gd name="connsiteX9" fmla="*/ 1630680 w 3954780"/>
              <a:gd name="connsiteY9" fmla="*/ 41926 h 1973596"/>
              <a:gd name="connsiteX10" fmla="*/ 1965960 w 3954780"/>
              <a:gd name="connsiteY10" fmla="*/ 16 h 1973596"/>
              <a:gd name="connsiteX11" fmla="*/ 2308860 w 3954780"/>
              <a:gd name="connsiteY11" fmla="*/ 38116 h 1973596"/>
              <a:gd name="connsiteX12" fmla="*/ 2647950 w 3954780"/>
              <a:gd name="connsiteY12" fmla="*/ 125746 h 1973596"/>
              <a:gd name="connsiteX13" fmla="*/ 2964180 w 3954780"/>
              <a:gd name="connsiteY13" fmla="*/ 262906 h 1973596"/>
              <a:gd name="connsiteX14" fmla="*/ 3242310 w 3954780"/>
              <a:gd name="connsiteY14" fmla="*/ 461026 h 1973596"/>
              <a:gd name="connsiteX15" fmla="*/ 3493770 w 3954780"/>
              <a:gd name="connsiteY15" fmla="*/ 701056 h 1973596"/>
              <a:gd name="connsiteX16" fmla="*/ 3688080 w 3954780"/>
              <a:gd name="connsiteY16" fmla="*/ 986806 h 1973596"/>
              <a:gd name="connsiteX17" fmla="*/ 3848100 w 3954780"/>
              <a:gd name="connsiteY17" fmla="*/ 1310656 h 1973596"/>
              <a:gd name="connsiteX18" fmla="*/ 3928110 w 3954780"/>
              <a:gd name="connsiteY18" fmla="*/ 1619266 h 1973596"/>
              <a:gd name="connsiteX19" fmla="*/ 3954780 w 3954780"/>
              <a:gd name="connsiteY19" fmla="*/ 1973596 h 1973596"/>
              <a:gd name="connsiteX20" fmla="*/ 3954780 w 3954780"/>
              <a:gd name="connsiteY20" fmla="*/ 1973596 h 19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54780" h="1973596">
                <a:moveTo>
                  <a:pt x="0" y="1962166"/>
                </a:moveTo>
                <a:cubicBezTo>
                  <a:pt x="6032" y="1856756"/>
                  <a:pt x="12065" y="1751346"/>
                  <a:pt x="34290" y="1642126"/>
                </a:cubicBezTo>
                <a:cubicBezTo>
                  <a:pt x="56515" y="1532906"/>
                  <a:pt x="93980" y="1414796"/>
                  <a:pt x="133350" y="1306846"/>
                </a:cubicBezTo>
                <a:cubicBezTo>
                  <a:pt x="172720" y="1198896"/>
                  <a:pt x="211455" y="1093486"/>
                  <a:pt x="270510" y="994426"/>
                </a:cubicBezTo>
                <a:cubicBezTo>
                  <a:pt x="329565" y="895366"/>
                  <a:pt x="416560" y="796941"/>
                  <a:pt x="487680" y="712486"/>
                </a:cubicBezTo>
                <a:cubicBezTo>
                  <a:pt x="558800" y="628031"/>
                  <a:pt x="612775" y="559451"/>
                  <a:pt x="697230" y="487696"/>
                </a:cubicBezTo>
                <a:cubicBezTo>
                  <a:pt x="781685" y="415941"/>
                  <a:pt x="892810" y="341011"/>
                  <a:pt x="994410" y="281956"/>
                </a:cubicBezTo>
                <a:cubicBezTo>
                  <a:pt x="1096010" y="222901"/>
                  <a:pt x="1201420" y="173371"/>
                  <a:pt x="1306830" y="133366"/>
                </a:cubicBezTo>
                <a:cubicBezTo>
                  <a:pt x="1412240" y="93361"/>
                  <a:pt x="1626870" y="41926"/>
                  <a:pt x="1626870" y="41926"/>
                </a:cubicBezTo>
                <a:cubicBezTo>
                  <a:pt x="1680845" y="26686"/>
                  <a:pt x="1630680" y="41926"/>
                  <a:pt x="1630680" y="41926"/>
                </a:cubicBezTo>
                <a:cubicBezTo>
                  <a:pt x="1687195" y="34941"/>
                  <a:pt x="1852930" y="651"/>
                  <a:pt x="1965960" y="16"/>
                </a:cubicBezTo>
                <a:cubicBezTo>
                  <a:pt x="2078990" y="-619"/>
                  <a:pt x="2195195" y="17161"/>
                  <a:pt x="2308860" y="38116"/>
                </a:cubicBezTo>
                <a:cubicBezTo>
                  <a:pt x="2422525" y="59071"/>
                  <a:pt x="2538730" y="88281"/>
                  <a:pt x="2647950" y="125746"/>
                </a:cubicBezTo>
                <a:cubicBezTo>
                  <a:pt x="2757170" y="163211"/>
                  <a:pt x="2865120" y="207026"/>
                  <a:pt x="2964180" y="262906"/>
                </a:cubicBezTo>
                <a:cubicBezTo>
                  <a:pt x="3063240" y="318786"/>
                  <a:pt x="3154045" y="388001"/>
                  <a:pt x="3242310" y="461026"/>
                </a:cubicBezTo>
                <a:cubicBezTo>
                  <a:pt x="3330575" y="534051"/>
                  <a:pt x="3419475" y="613426"/>
                  <a:pt x="3493770" y="701056"/>
                </a:cubicBezTo>
                <a:cubicBezTo>
                  <a:pt x="3568065" y="788686"/>
                  <a:pt x="3629025" y="885206"/>
                  <a:pt x="3688080" y="986806"/>
                </a:cubicBezTo>
                <a:cubicBezTo>
                  <a:pt x="3747135" y="1088406"/>
                  <a:pt x="3808095" y="1205246"/>
                  <a:pt x="3848100" y="1310656"/>
                </a:cubicBezTo>
                <a:cubicBezTo>
                  <a:pt x="3888105" y="1416066"/>
                  <a:pt x="3910330" y="1508776"/>
                  <a:pt x="3928110" y="1619266"/>
                </a:cubicBezTo>
                <a:cubicBezTo>
                  <a:pt x="3945890" y="1729756"/>
                  <a:pt x="3954780" y="1973596"/>
                  <a:pt x="3954780" y="1973596"/>
                </a:cubicBezTo>
                <a:lnTo>
                  <a:pt x="3954780" y="197359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1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>
            <a:off x="1866383" y="1538963"/>
            <a:ext cx="5655076" cy="2886226"/>
          </a:xfrm>
          <a:custGeom>
            <a:avLst/>
            <a:gdLst>
              <a:gd name="connsiteX0" fmla="*/ 0 w 3954780"/>
              <a:gd name="connsiteY0" fmla="*/ 1962166 h 1973596"/>
              <a:gd name="connsiteX1" fmla="*/ 34290 w 3954780"/>
              <a:gd name="connsiteY1" fmla="*/ 1642126 h 1973596"/>
              <a:gd name="connsiteX2" fmla="*/ 133350 w 3954780"/>
              <a:gd name="connsiteY2" fmla="*/ 1306846 h 1973596"/>
              <a:gd name="connsiteX3" fmla="*/ 270510 w 3954780"/>
              <a:gd name="connsiteY3" fmla="*/ 994426 h 1973596"/>
              <a:gd name="connsiteX4" fmla="*/ 487680 w 3954780"/>
              <a:gd name="connsiteY4" fmla="*/ 712486 h 1973596"/>
              <a:gd name="connsiteX5" fmla="*/ 697230 w 3954780"/>
              <a:gd name="connsiteY5" fmla="*/ 487696 h 1973596"/>
              <a:gd name="connsiteX6" fmla="*/ 994410 w 3954780"/>
              <a:gd name="connsiteY6" fmla="*/ 281956 h 1973596"/>
              <a:gd name="connsiteX7" fmla="*/ 1306830 w 3954780"/>
              <a:gd name="connsiteY7" fmla="*/ 133366 h 1973596"/>
              <a:gd name="connsiteX8" fmla="*/ 1626870 w 3954780"/>
              <a:gd name="connsiteY8" fmla="*/ 41926 h 1973596"/>
              <a:gd name="connsiteX9" fmla="*/ 1630680 w 3954780"/>
              <a:gd name="connsiteY9" fmla="*/ 41926 h 1973596"/>
              <a:gd name="connsiteX10" fmla="*/ 1965960 w 3954780"/>
              <a:gd name="connsiteY10" fmla="*/ 16 h 1973596"/>
              <a:gd name="connsiteX11" fmla="*/ 2308860 w 3954780"/>
              <a:gd name="connsiteY11" fmla="*/ 38116 h 1973596"/>
              <a:gd name="connsiteX12" fmla="*/ 2647950 w 3954780"/>
              <a:gd name="connsiteY12" fmla="*/ 125746 h 1973596"/>
              <a:gd name="connsiteX13" fmla="*/ 2964180 w 3954780"/>
              <a:gd name="connsiteY13" fmla="*/ 262906 h 1973596"/>
              <a:gd name="connsiteX14" fmla="*/ 3242310 w 3954780"/>
              <a:gd name="connsiteY14" fmla="*/ 461026 h 1973596"/>
              <a:gd name="connsiteX15" fmla="*/ 3493770 w 3954780"/>
              <a:gd name="connsiteY15" fmla="*/ 701056 h 1973596"/>
              <a:gd name="connsiteX16" fmla="*/ 3688080 w 3954780"/>
              <a:gd name="connsiteY16" fmla="*/ 986806 h 1973596"/>
              <a:gd name="connsiteX17" fmla="*/ 3848100 w 3954780"/>
              <a:gd name="connsiteY17" fmla="*/ 1310656 h 1973596"/>
              <a:gd name="connsiteX18" fmla="*/ 3928110 w 3954780"/>
              <a:gd name="connsiteY18" fmla="*/ 1619266 h 1973596"/>
              <a:gd name="connsiteX19" fmla="*/ 3954780 w 3954780"/>
              <a:gd name="connsiteY19" fmla="*/ 1973596 h 1973596"/>
              <a:gd name="connsiteX20" fmla="*/ 3954780 w 3954780"/>
              <a:gd name="connsiteY20" fmla="*/ 1973596 h 19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54780" h="1973596">
                <a:moveTo>
                  <a:pt x="0" y="1962166"/>
                </a:moveTo>
                <a:cubicBezTo>
                  <a:pt x="6032" y="1856756"/>
                  <a:pt x="12065" y="1751346"/>
                  <a:pt x="34290" y="1642126"/>
                </a:cubicBezTo>
                <a:cubicBezTo>
                  <a:pt x="56515" y="1532906"/>
                  <a:pt x="93980" y="1414796"/>
                  <a:pt x="133350" y="1306846"/>
                </a:cubicBezTo>
                <a:cubicBezTo>
                  <a:pt x="172720" y="1198896"/>
                  <a:pt x="211455" y="1093486"/>
                  <a:pt x="270510" y="994426"/>
                </a:cubicBezTo>
                <a:cubicBezTo>
                  <a:pt x="329565" y="895366"/>
                  <a:pt x="416560" y="796941"/>
                  <a:pt x="487680" y="712486"/>
                </a:cubicBezTo>
                <a:cubicBezTo>
                  <a:pt x="558800" y="628031"/>
                  <a:pt x="612775" y="559451"/>
                  <a:pt x="697230" y="487696"/>
                </a:cubicBezTo>
                <a:cubicBezTo>
                  <a:pt x="781685" y="415941"/>
                  <a:pt x="892810" y="341011"/>
                  <a:pt x="994410" y="281956"/>
                </a:cubicBezTo>
                <a:cubicBezTo>
                  <a:pt x="1096010" y="222901"/>
                  <a:pt x="1201420" y="173371"/>
                  <a:pt x="1306830" y="133366"/>
                </a:cubicBezTo>
                <a:cubicBezTo>
                  <a:pt x="1412240" y="93361"/>
                  <a:pt x="1626870" y="41926"/>
                  <a:pt x="1626870" y="41926"/>
                </a:cubicBezTo>
                <a:cubicBezTo>
                  <a:pt x="1680845" y="26686"/>
                  <a:pt x="1630680" y="41926"/>
                  <a:pt x="1630680" y="41926"/>
                </a:cubicBezTo>
                <a:cubicBezTo>
                  <a:pt x="1687195" y="34941"/>
                  <a:pt x="1852930" y="651"/>
                  <a:pt x="1965960" y="16"/>
                </a:cubicBezTo>
                <a:cubicBezTo>
                  <a:pt x="2078990" y="-619"/>
                  <a:pt x="2195195" y="17161"/>
                  <a:pt x="2308860" y="38116"/>
                </a:cubicBezTo>
                <a:cubicBezTo>
                  <a:pt x="2422525" y="59071"/>
                  <a:pt x="2538730" y="88281"/>
                  <a:pt x="2647950" y="125746"/>
                </a:cubicBezTo>
                <a:cubicBezTo>
                  <a:pt x="2757170" y="163211"/>
                  <a:pt x="2865120" y="207026"/>
                  <a:pt x="2964180" y="262906"/>
                </a:cubicBezTo>
                <a:cubicBezTo>
                  <a:pt x="3063240" y="318786"/>
                  <a:pt x="3154045" y="388001"/>
                  <a:pt x="3242310" y="461026"/>
                </a:cubicBezTo>
                <a:cubicBezTo>
                  <a:pt x="3330575" y="534051"/>
                  <a:pt x="3419475" y="613426"/>
                  <a:pt x="3493770" y="701056"/>
                </a:cubicBezTo>
                <a:cubicBezTo>
                  <a:pt x="3568065" y="788686"/>
                  <a:pt x="3629025" y="885206"/>
                  <a:pt x="3688080" y="986806"/>
                </a:cubicBezTo>
                <a:cubicBezTo>
                  <a:pt x="3747135" y="1088406"/>
                  <a:pt x="3808095" y="1205246"/>
                  <a:pt x="3848100" y="1310656"/>
                </a:cubicBezTo>
                <a:cubicBezTo>
                  <a:pt x="3888105" y="1416066"/>
                  <a:pt x="3910330" y="1508776"/>
                  <a:pt x="3928110" y="1619266"/>
                </a:cubicBezTo>
                <a:cubicBezTo>
                  <a:pt x="3945890" y="1729756"/>
                  <a:pt x="3954780" y="1973596"/>
                  <a:pt x="3954780" y="1973596"/>
                </a:cubicBezTo>
                <a:lnTo>
                  <a:pt x="3954780" y="197359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10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 flipH="1" flipV="1">
            <a:off x="2348002" y="2058473"/>
            <a:ext cx="309078" cy="2852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1565427" y="1677089"/>
            <a:ext cx="1498367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外刻度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463789" y="1464347"/>
            <a:ext cx="2500698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200" b="1" dirty="0">
                <a:cs typeface="+mn-ea"/>
                <a:sym typeface="+mn-lt"/>
              </a:rPr>
              <a:t>想一想：每一个小格代表什么？</a:t>
            </a:r>
          </a:p>
        </p:txBody>
      </p:sp>
      <p:sp>
        <p:nvSpPr>
          <p:cNvPr id="22" name="左大括号 21"/>
          <p:cNvSpPr/>
          <p:nvPr/>
        </p:nvSpPr>
        <p:spPr>
          <a:xfrm rot="8298558">
            <a:off x="6651441" y="2255893"/>
            <a:ext cx="347806" cy="45719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100">
              <a:cs typeface="+mn-ea"/>
              <a:sym typeface="+mn-lt"/>
            </a:endParaRPr>
          </a:p>
        </p:txBody>
      </p:sp>
      <p:sp>
        <p:nvSpPr>
          <p:cNvPr id="23" name="左大括号 22"/>
          <p:cNvSpPr/>
          <p:nvPr/>
        </p:nvSpPr>
        <p:spPr>
          <a:xfrm rot="7415297" flipH="1">
            <a:off x="5984995" y="2149085"/>
            <a:ext cx="191699" cy="441431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10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126196" y="1873807"/>
            <a:ext cx="882349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b="1" dirty="0">
                <a:cs typeface="+mn-ea"/>
                <a:sym typeface="+mn-lt"/>
              </a:rPr>
              <a:t>1°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580359" y="2455170"/>
            <a:ext cx="883431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b="1" dirty="0">
                <a:cs typeface="+mn-ea"/>
                <a:sym typeface="+mn-lt"/>
              </a:rPr>
              <a:t>10°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量角器介绍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 animBg="1"/>
      <p:bldP spid="16" grpId="0" animBg="1"/>
      <p:bldP spid="18" grpId="0"/>
      <p:bldP spid="21" grpId="0"/>
      <p:bldP spid="22" grpId="0" animBg="1"/>
      <p:bldP spid="23" grpId="0" animBg="1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8154" y="1525629"/>
            <a:ext cx="2883765" cy="15932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70462" y="862440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cs typeface="+mn-ea"/>
                <a:sym typeface="+mn-lt"/>
              </a:rPr>
              <a:t>如何使用量角器测量角的度数？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3437280" y="2924256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3414283" y="2915581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3437551" y="2202198"/>
            <a:ext cx="1582685" cy="7471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97461" y="3224936"/>
            <a:ext cx="8845550" cy="133882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步骤：</a:t>
            </a:r>
            <a:endParaRPr lang="en-US" altLang="zh-CN" sz="1500" dirty="0">
              <a:cs typeface="+mn-ea"/>
              <a:sym typeface="+mn-lt"/>
            </a:endParaRPr>
          </a:p>
          <a:p>
            <a:pPr defTabSz="685800"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1.</a:t>
            </a:r>
            <a:r>
              <a:rPr lang="zh-CN" altLang="en-US" sz="1500" dirty="0">
                <a:cs typeface="+mn-ea"/>
                <a:sym typeface="+mn-lt"/>
              </a:rPr>
              <a:t>把量角器放在角的上面；使量角器的中心和角的顶点重合；</a:t>
            </a:r>
            <a:endParaRPr lang="en-US" altLang="zh-CN" sz="1500" dirty="0">
              <a:cs typeface="+mn-ea"/>
              <a:sym typeface="+mn-lt"/>
            </a:endParaRPr>
          </a:p>
          <a:p>
            <a:pPr defTabSz="685800"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2.</a:t>
            </a:r>
            <a:r>
              <a:rPr lang="zh-CN" altLang="en-US" sz="1500" dirty="0">
                <a:cs typeface="+mn-ea"/>
                <a:sym typeface="+mn-lt"/>
              </a:rPr>
              <a:t>零度刻度线和角的一条边重合。</a:t>
            </a:r>
            <a:endParaRPr lang="en-US" altLang="zh-CN" sz="1500" dirty="0">
              <a:cs typeface="+mn-ea"/>
              <a:sym typeface="+mn-lt"/>
            </a:endParaRPr>
          </a:p>
          <a:p>
            <a:pPr defTabSz="685800">
              <a:spcBef>
                <a:spcPct val="50000"/>
              </a:spcBef>
            </a:pPr>
            <a:r>
              <a:rPr lang="en-US" altLang="zh-CN" sz="1500" dirty="0">
                <a:cs typeface="+mn-ea"/>
                <a:sym typeface="+mn-lt"/>
              </a:rPr>
              <a:t>3.</a:t>
            </a:r>
            <a:r>
              <a:rPr lang="zh-CN" altLang="en-US" sz="1500" dirty="0">
                <a:cs typeface="+mn-ea"/>
                <a:sym typeface="+mn-lt"/>
              </a:rPr>
              <a:t>角的另一条边所对的量角器上的刻度，就是这个角的度数</a:t>
            </a:r>
            <a:r>
              <a:rPr lang="en-US" altLang="zh-CN" sz="1500" dirty="0">
                <a:cs typeface="+mn-ea"/>
                <a:sym typeface="+mn-lt"/>
              </a:rPr>
              <a:t>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099856" y="1455736"/>
            <a:ext cx="3681506" cy="56159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dirty="0">
                <a:cs typeface="+mn-ea"/>
                <a:sym typeface="+mn-lt"/>
              </a:rPr>
              <a:t>在纸上画任意度数的角，</a:t>
            </a:r>
            <a:endParaRPr lang="en-US" altLang="zh-CN" sz="1600" dirty="0">
              <a:cs typeface="+mn-ea"/>
              <a:sym typeface="+mn-lt"/>
            </a:endParaRPr>
          </a:p>
          <a:p>
            <a:pPr algn="ctr" defTabSz="685800"/>
            <a:r>
              <a:rPr lang="zh-CN" altLang="en-US" sz="1600" dirty="0">
                <a:cs typeface="+mn-ea"/>
                <a:sym typeface="+mn-lt"/>
              </a:rPr>
              <a:t>你可以用量角器量出它的具体度数吗？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59310" y="876606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角的度量单位：</a:t>
            </a:r>
            <a:endParaRPr lang="en-US" altLang="zh-CN" sz="15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49960" y="903463"/>
            <a:ext cx="2022359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度、分、秒</a:t>
            </a:r>
          </a:p>
        </p:txBody>
      </p:sp>
      <p:sp>
        <p:nvSpPr>
          <p:cNvPr id="7" name="文本占位符 50178"/>
          <p:cNvSpPr txBox="1"/>
          <p:nvPr/>
        </p:nvSpPr>
        <p:spPr>
          <a:xfrm>
            <a:off x="2526212" y="2890978"/>
            <a:ext cx="3696141" cy="564155"/>
          </a:xfrm>
          <a:prstGeom prst="rect">
            <a:avLst/>
          </a:prstGeom>
        </p:spPr>
        <p:txBody>
          <a:bodyPr lIns="68580" tIns="34290" rIns="68580" bIns="3429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defTabSz="914400">
              <a:buNone/>
            </a:pPr>
            <a:r>
              <a:rPr lang="en-US" altLang="zh-CN" sz="2700" b="1" dirty="0">
                <a:cs typeface="+mn-ea"/>
                <a:sym typeface="+mn-lt"/>
              </a:rPr>
              <a:t>1°=60′=3600″</a:t>
            </a:r>
            <a:endParaRPr lang="en-US" altLang="zh-CN" sz="3300" b="1" dirty="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9311" y="1865496"/>
            <a:ext cx="8331200" cy="300083"/>
          </a:xfrm>
          <a:prstGeom prst="rect">
            <a:avLst/>
          </a:prstGeom>
          <a:noFill/>
          <a:ln w="38100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buClr>
                <a:srgbClr val="D9BE02"/>
              </a:buClr>
              <a:buSzPct val="75000"/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1°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分之一为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分，记作：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1′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1°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60′</a:t>
            </a:r>
          </a:p>
        </p:txBody>
      </p:sp>
      <p:sp>
        <p:nvSpPr>
          <p:cNvPr id="9" name="矩形 8"/>
          <p:cNvSpPr/>
          <p:nvPr/>
        </p:nvSpPr>
        <p:spPr>
          <a:xfrm>
            <a:off x="659310" y="2351210"/>
            <a:ext cx="8424862" cy="300083"/>
          </a:xfrm>
          <a:prstGeom prst="rect">
            <a:avLst/>
          </a:prstGeom>
          <a:noFill/>
          <a:ln w="38100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buClr>
                <a:srgbClr val="D9BE02"/>
              </a:buClr>
              <a:buSzPct val="75000"/>
            </a:pP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1′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60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分之一为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秒，记作：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1″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1′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60″</a:t>
            </a:r>
          </a:p>
        </p:txBody>
      </p:sp>
      <p:sp>
        <p:nvSpPr>
          <p:cNvPr id="10" name="Text Box 4"/>
          <p:cNvSpPr txBox="1"/>
          <p:nvPr/>
        </p:nvSpPr>
        <p:spPr>
          <a:xfrm>
            <a:off x="659311" y="3523012"/>
            <a:ext cx="7434263" cy="99257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 defTabSz="6858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b="1" dirty="0">
                <a:cs typeface="+mn-ea"/>
                <a:sym typeface="+mn-lt"/>
              </a:rPr>
              <a:t>一周角</a:t>
            </a:r>
            <a:r>
              <a:rPr lang="en-US" altLang="zh-CN" sz="2000" b="1" dirty="0">
                <a:cs typeface="+mn-ea"/>
                <a:sym typeface="+mn-lt"/>
              </a:rPr>
              <a:t>=360°</a:t>
            </a:r>
            <a:r>
              <a:rPr lang="zh-CN" altLang="en-US" sz="2000" b="1" dirty="0">
                <a:cs typeface="+mn-ea"/>
                <a:sym typeface="+mn-lt"/>
              </a:rPr>
              <a:t>，一平角</a:t>
            </a:r>
            <a:r>
              <a:rPr lang="en-US" altLang="zh-CN" sz="2000" b="1" dirty="0">
                <a:cs typeface="+mn-ea"/>
                <a:sym typeface="+mn-lt"/>
              </a:rPr>
              <a:t>=180°</a:t>
            </a:r>
            <a:r>
              <a:rPr lang="zh-CN" altLang="en-US" sz="2000" b="1" dirty="0">
                <a:cs typeface="+mn-ea"/>
                <a:sym typeface="+mn-lt"/>
              </a:rPr>
              <a:t>，一直角</a:t>
            </a:r>
            <a:r>
              <a:rPr lang="en-US" altLang="zh-CN" sz="2000" b="1" dirty="0">
                <a:cs typeface="+mn-ea"/>
                <a:sym typeface="+mn-lt"/>
              </a:rPr>
              <a:t>=90°</a:t>
            </a:r>
          </a:p>
          <a:p>
            <a:pPr algn="ctr" defTabSz="685800">
              <a:lnSpc>
                <a:spcPct val="150000"/>
              </a:lnSpc>
              <a:spcBef>
                <a:spcPct val="0"/>
              </a:spcBef>
            </a:pPr>
            <a:r>
              <a:rPr lang="zh-CN" altLang="en-US" sz="2000" b="1" dirty="0">
                <a:cs typeface="+mn-ea"/>
                <a:sym typeface="+mn-lt"/>
              </a:rPr>
              <a:t>一周角</a:t>
            </a:r>
            <a:r>
              <a:rPr lang="en-US" altLang="zh-CN" sz="2000" b="1" dirty="0">
                <a:cs typeface="+mn-ea"/>
                <a:sym typeface="+mn-lt"/>
              </a:rPr>
              <a:t>=2</a:t>
            </a:r>
            <a:r>
              <a:rPr lang="zh-CN" altLang="en-US" sz="2000" b="1" dirty="0">
                <a:cs typeface="+mn-ea"/>
                <a:sym typeface="+mn-lt"/>
              </a:rPr>
              <a:t>平角</a:t>
            </a:r>
            <a:r>
              <a:rPr lang="en-US" altLang="zh-CN" sz="2000" b="1" dirty="0">
                <a:cs typeface="+mn-ea"/>
                <a:sym typeface="+mn-lt"/>
              </a:rPr>
              <a:t>=4</a:t>
            </a:r>
            <a:r>
              <a:rPr lang="zh-CN" altLang="en-US" sz="2000" b="1" dirty="0">
                <a:cs typeface="+mn-ea"/>
                <a:sym typeface="+mn-lt"/>
              </a:rPr>
              <a:t>直角</a:t>
            </a:r>
          </a:p>
        </p:txBody>
      </p:sp>
      <p:sp>
        <p:nvSpPr>
          <p:cNvPr id="15" name="矩形 14"/>
          <p:cNvSpPr/>
          <p:nvPr/>
        </p:nvSpPr>
        <p:spPr>
          <a:xfrm>
            <a:off x="659311" y="1397811"/>
            <a:ext cx="8331200" cy="300083"/>
          </a:xfrm>
          <a:prstGeom prst="rect">
            <a:avLst/>
          </a:prstGeom>
          <a:noFill/>
          <a:ln w="38100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buClr>
                <a:srgbClr val="D9BE02"/>
              </a:buClr>
              <a:buSzPct val="75000"/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把一个周角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360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等分，每一份就是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度的角，记作：</a:t>
            </a:r>
            <a:r>
              <a:rPr lang="en-US" altLang="zh-CN" sz="1500" b="1" dirty="0">
                <a:solidFill>
                  <a:prstClr val="black"/>
                </a:solidFill>
                <a:cs typeface="+mn-ea"/>
                <a:sym typeface="+mn-lt"/>
              </a:rPr>
              <a:t>1°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角的度量单位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/>
          <p:nvPr/>
        </p:nvSpPr>
        <p:spPr>
          <a:xfrm>
            <a:off x="761207" y="812247"/>
            <a:ext cx="7621588" cy="173124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spcBef>
                <a:spcPct val="0"/>
              </a:spcBef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1)34.6°=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en-US" altLang="zh-CN" sz="1800" baseline="30000" dirty="0">
                <a:solidFill>
                  <a:prstClr val="black"/>
                </a:solidFill>
                <a:cs typeface="+mn-ea"/>
                <a:sym typeface="+mn-lt"/>
              </a:rPr>
              <a:t>′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  <a:spcBef>
                <a:spcPct val="0"/>
              </a:spcBef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2)112.27°=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en-US" altLang="zh-CN" sz="1800" baseline="30000" dirty="0">
                <a:solidFill>
                  <a:prstClr val="black"/>
                </a:solidFill>
                <a:cs typeface="+mn-ea"/>
                <a:sym typeface="+mn-lt"/>
              </a:rPr>
              <a:t>′</a:t>
            </a:r>
            <a:r>
              <a:rPr lang="en-US" altLang="zh-CN" sz="1800" u="sng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en-US" altLang="zh-CN" sz="1800" baseline="30000" dirty="0">
                <a:solidFill>
                  <a:prstClr val="black"/>
                </a:solidFill>
                <a:cs typeface="+mn-ea"/>
                <a:sym typeface="+mn-lt"/>
              </a:rPr>
              <a:t>″</a:t>
            </a:r>
            <a:endParaRPr lang="en-US" altLang="zh-CN" sz="1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  <a:spcBef>
                <a:spcPct val="0"/>
              </a:spcBef>
            </a:pPr>
            <a:r>
              <a:rPr lang="en-US" altLang="zh-CN" sz="1800" dirty="0">
                <a:solidFill>
                  <a:srgbClr val="CC00FF"/>
                </a:solidFill>
                <a:cs typeface="+mn-ea"/>
                <a:sym typeface="+mn-lt"/>
              </a:rPr>
              <a:t> </a:t>
            </a:r>
            <a:endParaRPr lang="en-US" altLang="zh-CN" sz="1800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7" name="Text Box 9"/>
          <p:cNvSpPr txBox="1"/>
          <p:nvPr/>
        </p:nvSpPr>
        <p:spPr>
          <a:xfrm>
            <a:off x="1710942" y="1018868"/>
            <a:ext cx="919162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34</a:t>
            </a:r>
          </a:p>
        </p:txBody>
      </p:sp>
      <p:sp>
        <p:nvSpPr>
          <p:cNvPr id="8" name="Text Box 10"/>
          <p:cNvSpPr txBox="1"/>
          <p:nvPr/>
        </p:nvSpPr>
        <p:spPr>
          <a:xfrm>
            <a:off x="2159213" y="1018868"/>
            <a:ext cx="911225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36</a:t>
            </a:r>
          </a:p>
        </p:txBody>
      </p:sp>
      <p:sp>
        <p:nvSpPr>
          <p:cNvPr id="9" name="Text Box 11"/>
          <p:cNvSpPr txBox="1"/>
          <p:nvPr/>
        </p:nvSpPr>
        <p:spPr>
          <a:xfrm>
            <a:off x="1871305" y="1575377"/>
            <a:ext cx="982662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112</a:t>
            </a:r>
          </a:p>
        </p:txBody>
      </p:sp>
      <p:sp>
        <p:nvSpPr>
          <p:cNvPr id="10" name="Text Box 12"/>
          <p:cNvSpPr txBox="1"/>
          <p:nvPr/>
        </p:nvSpPr>
        <p:spPr>
          <a:xfrm>
            <a:off x="2291253" y="1575377"/>
            <a:ext cx="1366837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16</a:t>
            </a:r>
          </a:p>
        </p:txBody>
      </p:sp>
      <p:sp>
        <p:nvSpPr>
          <p:cNvPr id="11" name="Text Box 12"/>
          <p:cNvSpPr txBox="1"/>
          <p:nvPr/>
        </p:nvSpPr>
        <p:spPr>
          <a:xfrm>
            <a:off x="2544036" y="1581092"/>
            <a:ext cx="1366837" cy="2846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12</a:t>
            </a:r>
          </a:p>
        </p:txBody>
      </p:sp>
      <p:sp>
        <p:nvSpPr>
          <p:cNvPr id="12" name="矩形 11"/>
          <p:cNvSpPr/>
          <p:nvPr/>
        </p:nvSpPr>
        <p:spPr>
          <a:xfrm>
            <a:off x="761206" y="2064711"/>
            <a:ext cx="5592875" cy="24929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zh-CN" altLang="en-US" sz="1500" dirty="0">
                <a:cs typeface="+mn-ea"/>
                <a:sym typeface="+mn-lt"/>
              </a:rPr>
              <a:t>解：（</a:t>
            </a:r>
            <a:r>
              <a:rPr lang="en-US" altLang="zh-CN" sz="1500" dirty="0">
                <a:cs typeface="+mn-ea"/>
                <a:sym typeface="+mn-lt"/>
              </a:rPr>
              <a:t>1</a:t>
            </a:r>
            <a:r>
              <a:rPr lang="zh-CN" altLang="en-US" sz="1500" dirty="0">
                <a:cs typeface="+mn-ea"/>
                <a:sym typeface="+mn-lt"/>
              </a:rPr>
              <a:t>）</a:t>
            </a:r>
            <a:r>
              <a:rPr lang="en-US" altLang="zh-CN" sz="1500" dirty="0">
                <a:cs typeface="+mn-ea"/>
                <a:sym typeface="+mn-lt"/>
              </a:rPr>
              <a:t>34.6°=34°+0.6°</a:t>
            </a:r>
            <a:endParaRPr lang="en-US" altLang="zh-CN" sz="1500" baseline="30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=34°+0.6×60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=34°+36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  <a:r>
              <a:rPr lang="en-US" altLang="zh-CN" sz="1500" dirty="0">
                <a:cs typeface="+mn-ea"/>
                <a:sym typeface="+mn-lt"/>
              </a:rPr>
              <a:t>=34°36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baseline="30000" dirty="0">
                <a:cs typeface="+mn-ea"/>
                <a:sym typeface="+mn-lt"/>
              </a:rPr>
              <a:t>      </a:t>
            </a:r>
            <a:r>
              <a:rPr lang="zh-CN" altLang="en-US" sz="1500" dirty="0">
                <a:cs typeface="+mn-ea"/>
                <a:sym typeface="+mn-lt"/>
              </a:rPr>
              <a:t>（</a:t>
            </a:r>
            <a:r>
              <a:rPr lang="en-US" altLang="zh-CN" sz="1500" dirty="0">
                <a:cs typeface="+mn-ea"/>
                <a:sym typeface="+mn-lt"/>
              </a:rPr>
              <a:t>2</a:t>
            </a:r>
            <a:r>
              <a:rPr lang="zh-CN" altLang="en-US" sz="1500" dirty="0">
                <a:cs typeface="+mn-ea"/>
                <a:sym typeface="+mn-lt"/>
              </a:rPr>
              <a:t>）</a:t>
            </a:r>
            <a:r>
              <a:rPr lang="en-US" altLang="zh-CN" sz="1500" dirty="0">
                <a:cs typeface="+mn-ea"/>
                <a:sym typeface="+mn-lt"/>
              </a:rPr>
              <a:t>112.27°=112°+0.27×60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  =112°+16.2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  =112°+16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  <a:r>
              <a:rPr lang="en-US" altLang="zh-CN" sz="1500" dirty="0">
                <a:cs typeface="+mn-ea"/>
                <a:sym typeface="+mn-lt"/>
              </a:rPr>
              <a:t>+0.2×60</a:t>
            </a:r>
            <a:r>
              <a:rPr lang="en-US" altLang="zh-CN" sz="1500" baseline="30000" dirty="0">
                <a:cs typeface="+mn-ea"/>
                <a:sym typeface="+mn-lt"/>
              </a:rPr>
              <a:t>″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1500" dirty="0">
                <a:cs typeface="+mn-ea"/>
                <a:sym typeface="+mn-lt"/>
              </a:rPr>
              <a:t>                 =112°16</a:t>
            </a:r>
            <a:r>
              <a:rPr lang="en-US" altLang="zh-CN" sz="1500" baseline="30000" dirty="0">
                <a:cs typeface="+mn-ea"/>
                <a:sym typeface="+mn-lt"/>
              </a:rPr>
              <a:t>′</a:t>
            </a:r>
            <a:r>
              <a:rPr lang="en-US" altLang="zh-CN" sz="1500" dirty="0">
                <a:cs typeface="+mn-ea"/>
                <a:sym typeface="+mn-lt"/>
              </a:rPr>
              <a:t>12</a:t>
            </a:r>
            <a:r>
              <a:rPr lang="en-US" altLang="zh-CN" sz="1500" baseline="30000" dirty="0">
                <a:cs typeface="+mn-ea"/>
                <a:sym typeface="+mn-lt"/>
              </a:rPr>
              <a:t>″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36377" y="905182"/>
            <a:ext cx="7986282" cy="12464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把下列结果化为度？</a:t>
            </a:r>
            <a:endParaRPr lang="en-US" altLang="zh-CN" sz="1800" b="1" dirty="0">
              <a:cs typeface="+mn-ea"/>
              <a:sym typeface="+mn-lt"/>
            </a:endParaRPr>
          </a:p>
          <a:p>
            <a:pPr defTabSz="685800" fontAlgn="base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1</a:t>
            </a:r>
            <a:r>
              <a:rPr lang="zh-CN" altLang="en-US" sz="1800" dirty="0">
                <a:cs typeface="+mn-ea"/>
                <a:sym typeface="+mn-lt"/>
              </a:rPr>
              <a:t>）</a:t>
            </a:r>
            <a:r>
              <a:rPr lang="en-US" altLang="zh-CN" sz="1800" dirty="0">
                <a:cs typeface="+mn-ea"/>
                <a:sym typeface="+mn-lt"/>
              </a:rPr>
              <a:t>72°42</a:t>
            </a:r>
            <a:r>
              <a:rPr lang="en-US" altLang="zh-CN" sz="1800" baseline="30000" dirty="0">
                <a:cs typeface="+mn-ea"/>
                <a:sym typeface="+mn-lt"/>
              </a:rPr>
              <a:t>′</a:t>
            </a:r>
            <a:r>
              <a:rPr lang="en-US" altLang="zh-CN" sz="1800" dirty="0">
                <a:cs typeface="+mn-ea"/>
                <a:sym typeface="+mn-lt"/>
              </a:rPr>
              <a:t>                             2</a:t>
            </a:r>
            <a:r>
              <a:rPr lang="zh-CN" altLang="en-US" sz="1800" dirty="0">
                <a:cs typeface="+mn-ea"/>
                <a:sym typeface="+mn-lt"/>
              </a:rPr>
              <a:t>）</a:t>
            </a:r>
            <a:r>
              <a:rPr lang="en-US" altLang="zh-CN" sz="1800" dirty="0">
                <a:cs typeface="+mn-ea"/>
                <a:sym typeface="+mn-lt"/>
              </a:rPr>
              <a:t>37°14</a:t>
            </a:r>
            <a:r>
              <a:rPr lang="en-US" altLang="zh-CN" sz="1800" baseline="30000" dirty="0">
                <a:cs typeface="+mn-ea"/>
                <a:sym typeface="+mn-lt"/>
              </a:rPr>
              <a:t>′</a:t>
            </a:r>
            <a:r>
              <a:rPr lang="en-US" altLang="zh-CN" sz="1800" dirty="0">
                <a:cs typeface="+mn-ea"/>
                <a:sym typeface="+mn-lt"/>
              </a:rPr>
              <a:t>24</a:t>
            </a:r>
            <a:r>
              <a:rPr lang="en-US" altLang="zh-CN" sz="1800" baseline="30000" dirty="0">
                <a:cs typeface="+mn-ea"/>
                <a:sym typeface="+mn-lt"/>
              </a:rPr>
              <a:t>″</a:t>
            </a:r>
          </a:p>
          <a:p>
            <a:pPr defTabSz="685800" fontAlgn="base">
              <a:lnSpc>
                <a:spcPct val="150000"/>
              </a:lnSpc>
            </a:pPr>
            <a:endParaRPr lang="en-US" altLang="zh-CN" sz="15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6377" y="1664511"/>
            <a:ext cx="4609477" cy="21159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indent="-342900" defTabSz="685800">
              <a:lnSpc>
                <a:spcPct val="200000"/>
              </a:lnSpc>
              <a:spcBef>
                <a:spcPct val="50000"/>
              </a:spcBef>
            </a:pPr>
            <a:r>
              <a:rPr lang="zh-CN" altLang="en-US" dirty="0">
                <a:cs typeface="+mn-ea"/>
                <a:sym typeface="+mn-lt"/>
              </a:rPr>
              <a:t>解</a:t>
            </a:r>
            <a:r>
              <a:rPr lang="en-US" altLang="zh-CN" dirty="0">
                <a:cs typeface="+mn-ea"/>
                <a:sym typeface="+mn-lt"/>
              </a:rPr>
              <a:t>:(1)72°42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  <a:r>
              <a:rPr lang="en-US" altLang="zh-CN" dirty="0">
                <a:cs typeface="+mn-ea"/>
                <a:sym typeface="+mn-lt"/>
              </a:rPr>
              <a:t>=72°+42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</a:p>
          <a:p>
            <a:pPr marL="342900" indent="-342900"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=72°+(42÷60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°</a:t>
            </a:r>
            <a:endParaRPr lang="en-US" altLang="zh-CN" baseline="30000" dirty="0">
              <a:cs typeface="+mn-ea"/>
              <a:sym typeface="+mn-lt"/>
            </a:endParaRPr>
          </a:p>
          <a:p>
            <a:pPr marL="342900" indent="-342900"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=72°+0.7°</a:t>
            </a:r>
            <a:endParaRPr lang="en-US" altLang="zh-CN" baseline="30000" dirty="0">
              <a:cs typeface="+mn-ea"/>
              <a:sym typeface="+mn-lt"/>
            </a:endParaRPr>
          </a:p>
          <a:p>
            <a:pPr marL="342900" indent="-342900" defTabSz="685800">
              <a:lnSpc>
                <a:spcPct val="20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=72.7°</a:t>
            </a:r>
          </a:p>
        </p:txBody>
      </p:sp>
      <p:sp>
        <p:nvSpPr>
          <p:cNvPr id="7" name="Text Box 4"/>
          <p:cNvSpPr txBox="1"/>
          <p:nvPr/>
        </p:nvSpPr>
        <p:spPr>
          <a:xfrm>
            <a:off x="3443322" y="1804965"/>
            <a:ext cx="7391400" cy="29777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(2)37°14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  <a:r>
              <a:rPr lang="en-US" altLang="zh-CN" dirty="0">
                <a:cs typeface="+mn-ea"/>
                <a:sym typeface="+mn-lt"/>
              </a:rPr>
              <a:t>24</a:t>
            </a:r>
            <a:r>
              <a:rPr lang="en-US" altLang="zh-CN" baseline="42000" dirty="0">
                <a:cs typeface="+mn-ea"/>
                <a:sym typeface="+mn-lt"/>
              </a:rPr>
              <a:t>″</a:t>
            </a:r>
            <a:r>
              <a:rPr lang="en-US" altLang="zh-CN" dirty="0">
                <a:cs typeface="+mn-ea"/>
                <a:sym typeface="+mn-lt"/>
              </a:rPr>
              <a:t>=37°+14</a:t>
            </a:r>
            <a:r>
              <a:rPr lang="en-US" altLang="zh-CN" baseline="30000" dirty="0">
                <a:cs typeface="+mn-ea"/>
                <a:sym typeface="+mn-lt"/>
              </a:rPr>
              <a:t>′</a:t>
            </a:r>
            <a:r>
              <a:rPr lang="en-US" altLang="zh-CN" dirty="0">
                <a:cs typeface="+mn-ea"/>
                <a:sym typeface="+mn-lt"/>
              </a:rPr>
              <a:t>+24</a:t>
            </a:r>
            <a:r>
              <a:rPr lang="en-US" altLang="zh-CN" baseline="42000" dirty="0">
                <a:cs typeface="+mn-ea"/>
                <a:sym typeface="+mn-lt"/>
              </a:rPr>
              <a:t>″</a:t>
            </a: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=37°+14′+(24÷60)′</a:t>
            </a:r>
            <a:endParaRPr lang="en-US" altLang="zh-CN" baseline="30000" dirty="0">
              <a:cs typeface="+mn-ea"/>
              <a:sym typeface="+mn-lt"/>
            </a:endParaRP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=37°+14′+0.4′</a:t>
            </a: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=37°+14.4′</a:t>
            </a: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=37°+(14.4÷60</a:t>
            </a:r>
            <a:r>
              <a:rPr lang="zh-CN" altLang="en-US" dirty="0">
                <a:cs typeface="+mn-ea"/>
                <a:sym typeface="+mn-lt"/>
              </a:rPr>
              <a:t>）</a:t>
            </a:r>
            <a:r>
              <a:rPr lang="en-US" altLang="zh-CN" dirty="0">
                <a:cs typeface="+mn-ea"/>
                <a:sym typeface="+mn-lt"/>
              </a:rPr>
              <a:t>°</a:t>
            </a:r>
            <a:endParaRPr lang="en-US" altLang="zh-CN" baseline="30000" dirty="0">
              <a:cs typeface="+mn-ea"/>
              <a:sym typeface="+mn-lt"/>
            </a:endParaRP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=37°+0.24°</a:t>
            </a:r>
          </a:p>
          <a:p>
            <a:pPr marL="342900" indent="-342900" defTabSz="68580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             =37.24°</a:t>
            </a:r>
            <a:endParaRPr lang="en-US" altLang="zh-CN" baseline="300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9677" y="876607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cs typeface="+mn-ea"/>
                <a:sym typeface="+mn-lt"/>
              </a:rPr>
              <a:t>你能通过三角板画出</a:t>
            </a:r>
            <a:r>
              <a:rPr lang="en-US" altLang="zh-CN" sz="1500" b="1" dirty="0">
                <a:cs typeface="+mn-ea"/>
                <a:sym typeface="+mn-lt"/>
              </a:rPr>
              <a:t>30°</a:t>
            </a:r>
            <a:r>
              <a:rPr lang="zh-CN" altLang="en-US" sz="1500" b="1" dirty="0">
                <a:cs typeface="+mn-ea"/>
                <a:sym typeface="+mn-lt"/>
              </a:rPr>
              <a:t>，</a:t>
            </a:r>
            <a:r>
              <a:rPr lang="en-US" altLang="zh-CN" sz="1500" b="1" dirty="0">
                <a:cs typeface="+mn-ea"/>
                <a:sym typeface="+mn-lt"/>
              </a:rPr>
              <a:t>45°</a:t>
            </a:r>
            <a:r>
              <a:rPr lang="zh-CN" altLang="en-US" sz="1500" b="1" dirty="0">
                <a:cs typeface="+mn-ea"/>
                <a:sym typeface="+mn-lt"/>
              </a:rPr>
              <a:t>，</a:t>
            </a:r>
            <a:r>
              <a:rPr lang="en-US" altLang="zh-CN" sz="1500" b="1" dirty="0">
                <a:cs typeface="+mn-ea"/>
                <a:sym typeface="+mn-lt"/>
              </a:rPr>
              <a:t>60°</a:t>
            </a:r>
            <a:r>
              <a:rPr lang="zh-CN" altLang="en-US" sz="1500" b="1" dirty="0">
                <a:cs typeface="+mn-ea"/>
                <a:sym typeface="+mn-lt"/>
              </a:rPr>
              <a:t>，</a:t>
            </a:r>
            <a:r>
              <a:rPr lang="en-US" altLang="zh-CN" sz="1500" b="1" dirty="0">
                <a:cs typeface="+mn-ea"/>
                <a:sym typeface="+mn-lt"/>
              </a:rPr>
              <a:t>90°</a:t>
            </a:r>
            <a:r>
              <a:rPr lang="zh-CN" altLang="en-US" sz="1500" b="1" dirty="0">
                <a:cs typeface="+mn-ea"/>
                <a:sym typeface="+mn-lt"/>
              </a:rPr>
              <a:t>等特殊角吗？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686394" y="2899504"/>
            <a:ext cx="184379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724401" y="2899504"/>
            <a:ext cx="184379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1664699" y="1732292"/>
            <a:ext cx="1188906" cy="114551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4415960" y="1805173"/>
            <a:ext cx="1402773" cy="785891"/>
          </a:xfrm>
          <a:prstGeom prst="rect">
            <a:avLst/>
          </a:prstGeom>
        </p:spPr>
      </p:pic>
      <p:cxnSp>
        <p:nvCxnSpPr>
          <p:cNvPr id="16" name="直接连接符 15"/>
          <p:cNvCxnSpPr/>
          <p:nvPr/>
        </p:nvCxnSpPr>
        <p:spPr>
          <a:xfrm flipV="1">
            <a:off x="4724401" y="1183131"/>
            <a:ext cx="986852" cy="171887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1683057" y="1610350"/>
            <a:ext cx="1255016" cy="127166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Freeform 31"/>
          <p:cNvSpPr>
            <a:spLocks noChangeArrowheads="1"/>
          </p:cNvSpPr>
          <p:nvPr/>
        </p:nvSpPr>
        <p:spPr bwMode="auto">
          <a:xfrm rot="19727266">
            <a:off x="2018489" y="2591824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217224" y="2379816"/>
            <a:ext cx="87332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45°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" name="Freeform 31"/>
          <p:cNvSpPr>
            <a:spLocks noChangeArrowheads="1"/>
          </p:cNvSpPr>
          <p:nvPr/>
        </p:nvSpPr>
        <p:spPr bwMode="auto">
          <a:xfrm rot="19727266">
            <a:off x="4957133" y="2610250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55868" y="2398242"/>
            <a:ext cx="87332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60°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574871" y="3326977"/>
            <a:ext cx="6299060" cy="120052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尝试画出</a:t>
            </a:r>
            <a:r>
              <a:rPr lang="en-US" altLang="zh-CN" sz="2000" b="1" dirty="0">
                <a:cs typeface="+mn-ea"/>
                <a:sym typeface="+mn-lt"/>
              </a:rPr>
              <a:t>30°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90°</a:t>
            </a:r>
            <a:r>
              <a:rPr lang="zh-CN" altLang="en-US" sz="2000" b="1" dirty="0">
                <a:cs typeface="+mn-ea"/>
                <a:sym typeface="+mn-lt"/>
              </a:rPr>
              <a:t>的特殊角？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想一想除了这些，还能通过三角板画出哪些特殊角？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685800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9130" y="1723244"/>
            <a:ext cx="5141856" cy="28408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78859" y="825237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cs typeface="+mn-ea"/>
                <a:sym typeface="+mn-lt"/>
              </a:rPr>
              <a:t>如何使通过量角器画一个</a:t>
            </a:r>
            <a:r>
              <a:rPr lang="en-US" altLang="zh-CN" sz="1500" b="1" dirty="0">
                <a:cs typeface="+mn-ea"/>
                <a:sym typeface="+mn-lt"/>
              </a:rPr>
              <a:t>36°</a:t>
            </a:r>
            <a:r>
              <a:rPr lang="zh-CN" altLang="en-US" sz="1500" b="1" dirty="0">
                <a:cs typeface="+mn-ea"/>
                <a:sym typeface="+mn-lt"/>
              </a:rPr>
              <a:t>的角？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720059" y="4252210"/>
            <a:ext cx="35726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720058" y="2343879"/>
            <a:ext cx="2575812" cy="189125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5726421" y="2707908"/>
            <a:ext cx="52466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Freeform 31"/>
          <p:cNvSpPr>
            <a:spLocks noChangeArrowheads="1"/>
          </p:cNvSpPr>
          <p:nvPr/>
        </p:nvSpPr>
        <p:spPr bwMode="auto">
          <a:xfrm rot="19727266">
            <a:off x="4102694" y="3957852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01429" y="3745843"/>
            <a:ext cx="87332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36°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50652" y="1076632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尝试通过量角器画</a:t>
            </a:r>
            <a:r>
              <a:rPr lang="en-US" altLang="zh-CN" sz="2000" b="1" dirty="0">
                <a:cs typeface="+mn-ea"/>
                <a:sym typeface="+mn-lt"/>
              </a:rPr>
              <a:t>75°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146°</a:t>
            </a:r>
            <a:r>
              <a:rPr lang="zh-CN" altLang="en-US" sz="2000" b="1" dirty="0">
                <a:cs typeface="+mn-ea"/>
                <a:sym typeface="+mn-lt"/>
              </a:rPr>
              <a:t>的角？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7" y="2217927"/>
            <a:ext cx="3562433" cy="1078915"/>
            <a:chOff x="1571361" y="2753282"/>
            <a:chExt cx="4749910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471833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3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468640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6" name="文本框 25"/>
          <p:cNvSpPr txBox="1"/>
          <p:nvPr/>
        </p:nvSpPr>
        <p:spPr>
          <a:xfrm>
            <a:off x="666668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8" y="2903192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037443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809349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、理解角的概念，掌握角的表示方法。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、理解角、平角、圆角的概念。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2902017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73922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角的定义、角的表示方法。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难点：会用不同的方法表示一个角。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66566" y="1550942"/>
            <a:ext cx="2290353" cy="1723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3024" y="1550943"/>
            <a:ext cx="2290354" cy="1717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39481" y="1577585"/>
            <a:ext cx="2065340" cy="16644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文本框 9"/>
          <p:cNvSpPr txBox="1"/>
          <p:nvPr/>
        </p:nvSpPr>
        <p:spPr>
          <a:xfrm>
            <a:off x="570463" y="18913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生活中常见的角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8859" y="874491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b="1" dirty="0" smtClean="0">
                <a:cs typeface="+mn-ea"/>
                <a:sym typeface="+mn-lt"/>
              </a:rPr>
              <a:t>有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公共端点</a:t>
            </a:r>
            <a:r>
              <a:rPr lang="zh-CN" altLang="en-US" sz="1800" b="1" dirty="0">
                <a:cs typeface="+mn-ea"/>
                <a:sym typeface="+mn-lt"/>
              </a:rPr>
              <a:t>的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两条射线</a:t>
            </a:r>
            <a:r>
              <a:rPr lang="zh-CN" altLang="en-US" sz="1800" b="1" dirty="0">
                <a:cs typeface="+mn-ea"/>
                <a:sym typeface="+mn-lt"/>
              </a:rPr>
              <a:t>组成的图形叫做角。</a:t>
            </a:r>
            <a:endParaRPr lang="en-US" altLang="zh-CN" sz="1800" b="1" dirty="0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815009" y="2241549"/>
            <a:ext cx="71846" cy="587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2841733" y="2261680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2850932" y="1511736"/>
            <a:ext cx="1575163" cy="75521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rot="10800000" flipV="1">
            <a:off x="2258906" y="2300332"/>
            <a:ext cx="556103" cy="351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rot="10800000" flipH="1">
            <a:off x="4507386" y="1593350"/>
            <a:ext cx="1082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rot="10800000" flipH="1">
            <a:off x="4578398" y="1683787"/>
            <a:ext cx="1011537" cy="415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1279191" y="2651396"/>
            <a:ext cx="979715" cy="28469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角的顶点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670684" y="1463037"/>
            <a:ext cx="979715" cy="28469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角的两边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424063" y="2528551"/>
            <a:ext cx="2472146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角的常见表示方法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：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964904" y="3304847"/>
            <a:ext cx="2472146" cy="778492"/>
            <a:chOff x="3670506" y="3366631"/>
            <a:chExt cx="2472146" cy="778492"/>
          </a:xfrm>
        </p:grpSpPr>
        <p:cxnSp>
          <p:nvCxnSpPr>
            <p:cNvPr id="36" name="直接连接符 35"/>
            <p:cNvCxnSpPr/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3671049" y="3366631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 rot="6564701">
            <a:off x="4528641" y="3161249"/>
            <a:ext cx="1111049" cy="1247368"/>
            <a:chOff x="3668182" y="3388110"/>
            <a:chExt cx="2474470" cy="757013"/>
          </a:xfrm>
        </p:grpSpPr>
        <p:cxnSp>
          <p:nvCxnSpPr>
            <p:cNvPr id="40" name="直接连接符 39"/>
            <p:cNvCxnSpPr/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3668182" y="3388110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 flipH="1">
            <a:off x="6160540" y="3196943"/>
            <a:ext cx="2472146" cy="778492"/>
            <a:chOff x="3670506" y="3366631"/>
            <a:chExt cx="2472146" cy="778492"/>
          </a:xfrm>
        </p:grpSpPr>
        <p:cxnSp>
          <p:nvCxnSpPr>
            <p:cNvPr id="43" name="直接连接符 42"/>
            <p:cNvCxnSpPr/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3671049" y="3366631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弧形 44"/>
          <p:cNvSpPr/>
          <p:nvPr/>
        </p:nvSpPr>
        <p:spPr>
          <a:xfrm>
            <a:off x="1313514" y="3776682"/>
            <a:ext cx="530002" cy="583802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弧形 45"/>
          <p:cNvSpPr/>
          <p:nvPr/>
        </p:nvSpPr>
        <p:spPr>
          <a:xfrm rot="8274242">
            <a:off x="4508505" y="2911366"/>
            <a:ext cx="530002" cy="583802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7" name="弧形 46"/>
          <p:cNvSpPr/>
          <p:nvPr/>
        </p:nvSpPr>
        <p:spPr>
          <a:xfrm rot="14204503">
            <a:off x="7705152" y="3484781"/>
            <a:ext cx="530002" cy="583802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2626237" y="297656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70462" y="3927528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3344642" y="4079941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610835" y="3448841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186113" y="3437203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82835" y="4187329"/>
            <a:ext cx="220840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和∠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AOB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4161851" y="4234534"/>
            <a:ext cx="122330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l-GR" altLang="zh-CN" sz="2400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7010190" y="4186303"/>
            <a:ext cx="122330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角的概念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3" grpId="0" animBg="1"/>
      <p:bldP spid="34" grpId="0" animBg="1"/>
      <p:bldP spid="35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/>
          <p:nvPr/>
        </p:nvSpPr>
        <p:spPr>
          <a:xfrm>
            <a:off x="734627" y="855632"/>
            <a:ext cx="8153400" cy="353173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角用“ 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”表示，读作“  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角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”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角的表示方法有下面四种：</a:t>
            </a:r>
            <a:endParaRPr lang="en-US" altLang="zh-CN" sz="15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角可以用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三个大写字母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但表示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顶点的字母一定要写在中间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用一个字母表示角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 必须是以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这个字母为顶点的角，而且只有一个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(3)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用一个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数字表示角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在靠近顶点处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画上弧线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写上数字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300000"/>
              </a:lnSpc>
              <a:spcBef>
                <a:spcPct val="0"/>
              </a:spcBef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用一个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希腊字母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表示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在靠近顶点处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画上弧线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写上希腊字母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角的表示方法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78859" y="93166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如何表示下面这个角？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rot="18000000">
            <a:off x="1117080" y="2421520"/>
            <a:ext cx="1722438" cy="1793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" name="Group 14"/>
          <p:cNvGrpSpPr/>
          <p:nvPr/>
        </p:nvGrpSpPr>
        <p:grpSpPr bwMode="auto">
          <a:xfrm>
            <a:off x="1463155" y="3181932"/>
            <a:ext cx="2182812" cy="44450"/>
            <a:chOff x="1091" y="3760"/>
            <a:chExt cx="4148" cy="68"/>
          </a:xfrm>
        </p:grpSpPr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1111" y="3793"/>
              <a:ext cx="412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Oval 16"/>
            <p:cNvSpPr>
              <a:spLocks noChangeAspect="1" noChangeArrowheads="1"/>
            </p:cNvSpPr>
            <p:nvPr/>
          </p:nvSpPr>
          <p:spPr bwMode="auto">
            <a:xfrm>
              <a:off x="1091" y="3760"/>
              <a:ext cx="68" cy="68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defTabSz="685800"/>
              <a:endParaRPr lang="zh-CN" altLang="en-US" sz="4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079106" y="1538869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i="1" dirty="0">
                <a:solidFill>
                  <a:srgbClr val="3333CC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071043" y="3037469"/>
            <a:ext cx="504825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cs typeface="+mn-ea"/>
                <a:sym typeface="+mn-lt"/>
              </a:rPr>
              <a:t>O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3703911" y="2846176"/>
            <a:ext cx="39211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i="1" dirty="0">
                <a:solidFill>
                  <a:srgbClr val="3333CC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 flipV="1">
            <a:off x="1452042" y="2300868"/>
            <a:ext cx="16002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052242" y="2148469"/>
            <a:ext cx="38100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i="1">
                <a:solidFill>
                  <a:srgbClr val="3333CC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19" name="Freeform 31"/>
          <p:cNvSpPr>
            <a:spLocks noChangeArrowheads="1"/>
          </p:cNvSpPr>
          <p:nvPr/>
        </p:nvSpPr>
        <p:spPr bwMode="auto">
          <a:xfrm>
            <a:off x="2036242" y="2910468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2366442" y="2834269"/>
            <a:ext cx="457200" cy="6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endParaRPr lang="zh-CN" altLang="zh-CN" sz="40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Freeform 31"/>
          <p:cNvSpPr>
            <a:spLocks noChangeArrowheads="1"/>
          </p:cNvSpPr>
          <p:nvPr/>
        </p:nvSpPr>
        <p:spPr bwMode="auto">
          <a:xfrm rot="19727266">
            <a:off x="2036242" y="2529468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45962" y="2146237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37256" y="2693270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solidFill>
                  <a:srgbClr val="FF0000"/>
                </a:solidFill>
                <a:cs typeface="+mn-ea"/>
                <a:sym typeface="+mn-lt"/>
              </a:rPr>
              <a:t>β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75868" y="3815993"/>
            <a:ext cx="316493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zh-CN" altLang="en-US" sz="2000" b="1" dirty="0">
                <a:cs typeface="+mn-ea"/>
                <a:sym typeface="+mn-lt"/>
              </a:rPr>
              <a:t>∠</a:t>
            </a:r>
            <a:r>
              <a:rPr lang="en-US" altLang="zh-CN" sz="2000" b="1" dirty="0">
                <a:cs typeface="+mn-ea"/>
                <a:sym typeface="+mn-lt"/>
              </a:rPr>
              <a:t>AOB </a:t>
            </a:r>
            <a:r>
              <a:rPr lang="zh-CN" altLang="en-US" sz="2000" b="1" dirty="0">
                <a:cs typeface="+mn-ea"/>
                <a:sym typeface="+mn-lt"/>
              </a:rPr>
              <a:t>或 ∠</a:t>
            </a:r>
            <a:r>
              <a:rPr lang="en-US" altLang="zh-CN" sz="2000" b="1" dirty="0">
                <a:cs typeface="+mn-ea"/>
                <a:sym typeface="+mn-lt"/>
              </a:rPr>
              <a:t>BOA </a:t>
            </a:r>
            <a:r>
              <a:rPr lang="zh-CN" altLang="en-US" sz="2000" b="1" dirty="0">
                <a:cs typeface="+mn-ea"/>
                <a:sym typeface="+mn-lt"/>
              </a:rPr>
              <a:t>或 ∠</a:t>
            </a:r>
            <a:r>
              <a:rPr lang="en-US" altLang="zh-CN" sz="2000" b="1" dirty="0">
                <a:cs typeface="+mn-ea"/>
                <a:sym typeface="+mn-lt"/>
              </a:rPr>
              <a:t>O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24161" y="1482697"/>
            <a:ext cx="3344713" cy="3462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能把∠</a:t>
            </a:r>
            <a:r>
              <a:rPr lang="el-GR" altLang="zh-CN" sz="1800" b="1" dirty="0">
                <a:solidFill>
                  <a:schemeClr val="tx1"/>
                </a:solidFill>
                <a:cs typeface="+mn-ea"/>
                <a:sym typeface="+mn-lt"/>
              </a:rPr>
              <a:t>α</a:t>
            </a:r>
            <a:r>
              <a:rPr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记作∠</a:t>
            </a:r>
            <a:r>
              <a:rPr lang="en-US" altLang="zh-CN" sz="1800" b="1" i="1" dirty="0">
                <a:solidFill>
                  <a:schemeClr val="tx1"/>
                </a:solidFill>
                <a:cs typeface="+mn-ea"/>
                <a:sym typeface="+mn-lt"/>
              </a:rPr>
              <a:t>O</a:t>
            </a:r>
            <a:r>
              <a:rPr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吗？为什么？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905321" y="2099296"/>
            <a:ext cx="3063553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不能，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∠</a:t>
            </a:r>
            <a:r>
              <a:rPr lang="en-US" altLang="zh-CN" sz="2000" b="1" dirty="0">
                <a:cs typeface="+mn-ea"/>
                <a:sym typeface="+mn-lt"/>
              </a:rPr>
              <a:t>AOB</a:t>
            </a:r>
            <a:r>
              <a:rPr lang="zh-CN" altLang="en-US" sz="2000" b="1" dirty="0">
                <a:cs typeface="+mn-ea"/>
                <a:sym typeface="+mn-lt"/>
              </a:rPr>
              <a:t>记作∠</a:t>
            </a:r>
            <a:r>
              <a:rPr lang="en-US" altLang="zh-CN" sz="2000" b="1" dirty="0">
                <a:cs typeface="+mn-ea"/>
                <a:sym typeface="+mn-lt"/>
              </a:rPr>
              <a:t>O,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而∠</a:t>
            </a:r>
            <a:r>
              <a:rPr lang="el-GR" altLang="zh-CN" sz="2000" b="1" dirty="0">
                <a:cs typeface="+mn-ea"/>
                <a:sym typeface="+mn-lt"/>
              </a:rPr>
              <a:t> α</a:t>
            </a:r>
            <a:r>
              <a:rPr lang="zh-CN" altLang="en-US" sz="2000" b="1" dirty="0">
                <a:cs typeface="+mn-ea"/>
                <a:sym typeface="+mn-lt"/>
              </a:rPr>
              <a:t>记作∠</a:t>
            </a:r>
            <a:r>
              <a:rPr lang="en-US" altLang="zh-CN" sz="2000" b="1" dirty="0">
                <a:cs typeface="+mn-ea"/>
                <a:sym typeface="+mn-lt"/>
              </a:rPr>
              <a:t> AOC,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所以不能用∠</a:t>
            </a:r>
            <a:r>
              <a:rPr lang="el-GR" altLang="zh-CN" sz="2000" b="1" dirty="0">
                <a:cs typeface="+mn-ea"/>
                <a:sym typeface="+mn-lt"/>
              </a:rPr>
              <a:t>α</a:t>
            </a:r>
            <a:r>
              <a:rPr lang="zh-CN" altLang="en-US" sz="2000" b="1" dirty="0">
                <a:cs typeface="+mn-ea"/>
                <a:sym typeface="+mn-lt"/>
              </a:rPr>
              <a:t>记作∠</a:t>
            </a:r>
            <a:r>
              <a:rPr lang="en-US" altLang="zh-CN" sz="2000" b="1" i="1" dirty="0">
                <a:cs typeface="+mn-ea"/>
                <a:sym typeface="+mn-lt"/>
              </a:rPr>
              <a:t>O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660177" y="847136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b="1" dirty="0">
                <a:cs typeface="+mn-ea"/>
                <a:sym typeface="+mn-lt"/>
              </a:rPr>
              <a:t>观察下面动画你发现了什么？</a:t>
            </a:r>
            <a:endParaRPr lang="en-US" altLang="zh-CN" sz="1800" b="1" dirty="0"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1368721" y="3813348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506206" y="3283321"/>
            <a:ext cx="1724798" cy="1114549"/>
            <a:chOff x="1638143" y="1968520"/>
            <a:chExt cx="3150869" cy="1519011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" name="椭圆 9"/>
          <p:cNvSpPr/>
          <p:nvPr/>
        </p:nvSpPr>
        <p:spPr>
          <a:xfrm>
            <a:off x="1345725" y="3804673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4881918" y="1190298"/>
            <a:ext cx="1189878" cy="6003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4881919" y="1790691"/>
            <a:ext cx="1408523" cy="146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002931" y="1790690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7015931" y="936283"/>
            <a:ext cx="0" cy="85440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374666" y="3540920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 flipV="1">
            <a:off x="6056385" y="2757428"/>
            <a:ext cx="331282" cy="78349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Freeform 31"/>
          <p:cNvSpPr>
            <a:spLocks noChangeArrowheads="1"/>
          </p:cNvSpPr>
          <p:nvPr/>
        </p:nvSpPr>
        <p:spPr bwMode="auto">
          <a:xfrm rot="19727266">
            <a:off x="5455169" y="1512770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653905" y="1300762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7" name="Freeform 31"/>
          <p:cNvSpPr>
            <a:spLocks noChangeArrowheads="1"/>
          </p:cNvSpPr>
          <p:nvPr/>
        </p:nvSpPr>
        <p:spPr bwMode="auto">
          <a:xfrm rot="19727266">
            <a:off x="7086224" y="1532999"/>
            <a:ext cx="83207" cy="257379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297753" y="1319375"/>
            <a:ext cx="34109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9" name="Freeform 31"/>
          <p:cNvSpPr>
            <a:spLocks noChangeArrowheads="1"/>
          </p:cNvSpPr>
          <p:nvPr/>
        </p:nvSpPr>
        <p:spPr bwMode="auto">
          <a:xfrm rot="18247039">
            <a:off x="6390467" y="3193153"/>
            <a:ext cx="174714" cy="350933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672090" y="3039883"/>
            <a:ext cx="34109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812895" y="2543058"/>
            <a:ext cx="8330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始边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6630457" y="1920424"/>
            <a:ext cx="190218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=90°</a:t>
            </a:r>
            <a:r>
              <a:rPr lang="zh-CN" altLang="en-US" sz="1800" b="1" dirty="0">
                <a:cs typeface="+mn-ea"/>
                <a:sym typeface="+mn-lt"/>
              </a:rPr>
              <a:t>直角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5596908" y="3706104"/>
            <a:ext cx="22436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cs typeface="+mn-ea"/>
                <a:sym typeface="+mn-lt"/>
              </a:rPr>
              <a:t>90°&lt;</a:t>
            </a:r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&lt; 180°</a:t>
            </a:r>
            <a:r>
              <a:rPr lang="zh-CN" altLang="en-US" sz="1800" b="1" dirty="0">
                <a:cs typeface="+mn-ea"/>
                <a:sym typeface="+mn-lt"/>
              </a:rPr>
              <a:t>钝角</a:t>
            </a:r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1162697" y="2490228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-412738" y="1760115"/>
            <a:ext cx="3150869" cy="1519012"/>
            <a:chOff x="1638143" y="1968519"/>
            <a:chExt cx="3150869" cy="1519012"/>
          </a:xfrm>
        </p:grpSpPr>
        <p:cxnSp>
          <p:nvCxnSpPr>
            <p:cNvPr id="67" name="直接连接符 66"/>
            <p:cNvCxnSpPr/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9" name="椭圆 68"/>
          <p:cNvSpPr/>
          <p:nvPr/>
        </p:nvSpPr>
        <p:spPr>
          <a:xfrm>
            <a:off x="1139701" y="2481553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0" name="Freeform 31"/>
          <p:cNvSpPr>
            <a:spLocks noChangeArrowheads="1"/>
          </p:cNvSpPr>
          <p:nvPr/>
        </p:nvSpPr>
        <p:spPr bwMode="auto">
          <a:xfrm rot="19727266">
            <a:off x="1887311" y="2204492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2086046" y="1992484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4759504" y="2072824"/>
            <a:ext cx="190218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cs typeface="+mn-ea"/>
                <a:sym typeface="+mn-lt"/>
              </a:rPr>
              <a:t>0&lt;</a:t>
            </a:r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&lt;90°</a:t>
            </a:r>
            <a:r>
              <a:rPr lang="zh-CN" altLang="en-US" sz="1800" b="1" dirty="0">
                <a:cs typeface="+mn-ea"/>
                <a:sym typeface="+mn-lt"/>
              </a:rPr>
              <a:t>锐角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1252999" y="1701618"/>
            <a:ext cx="8330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终边</a:t>
            </a:r>
          </a:p>
        </p:txBody>
      </p:sp>
      <p:sp>
        <p:nvSpPr>
          <p:cNvPr id="6" name="矩形 5"/>
          <p:cNvSpPr/>
          <p:nvPr/>
        </p:nvSpPr>
        <p:spPr>
          <a:xfrm>
            <a:off x="2135925" y="4265555"/>
            <a:ext cx="494630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角可以看做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一条射线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绕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端点旋转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所组成的图形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18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225133" y="441146"/>
            <a:ext cx="4575735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 fontAlgn="base">
              <a:lnSpc>
                <a:spcPct val="125000"/>
              </a:lnSpc>
            </a:pPr>
            <a:r>
              <a:rPr lang="zh-CN" altLang="en-US" sz="2400" b="1" dirty="0">
                <a:cs typeface="+mn-ea"/>
                <a:sym typeface="+mn-lt"/>
              </a:rPr>
              <a:t>运动轨迹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7" grpId="0" animBg="1"/>
      <p:bldP spid="48" grpId="0"/>
      <p:bldP spid="49" grpId="0" animBg="1"/>
      <p:bldP spid="50" grpId="0"/>
      <p:bldP spid="59" grpId="0"/>
      <p:bldP spid="60" grpId="0"/>
      <p:bldP spid="72" grpId="0"/>
      <p:bldP spid="6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664508" y="876494"/>
            <a:ext cx="7986282" cy="3577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500" b="1" dirty="0">
                <a:cs typeface="+mn-ea"/>
                <a:sym typeface="+mn-lt"/>
              </a:rPr>
              <a:t>观察下面动画你发现了什么？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1368721" y="3813348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506206" y="3283321"/>
            <a:ext cx="1724798" cy="1114549"/>
            <a:chOff x="1638143" y="1968520"/>
            <a:chExt cx="3150869" cy="1519011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" name="椭圆 9"/>
          <p:cNvSpPr/>
          <p:nvPr/>
        </p:nvSpPr>
        <p:spPr>
          <a:xfrm>
            <a:off x="1345725" y="3804673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6338790" y="1218833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 flipV="1">
            <a:off x="5414230" y="1218834"/>
            <a:ext cx="937560" cy="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5384836" y="2817890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4898046" y="2817894"/>
            <a:ext cx="499791" cy="61253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7155484" y="2793626"/>
            <a:ext cx="119513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7168486" y="2793628"/>
            <a:ext cx="80069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1" name="Freeform 31"/>
          <p:cNvSpPr>
            <a:spLocks noChangeArrowheads="1"/>
          </p:cNvSpPr>
          <p:nvPr/>
        </p:nvSpPr>
        <p:spPr bwMode="auto">
          <a:xfrm rot="16200000">
            <a:off x="6312136" y="909345"/>
            <a:ext cx="216320" cy="397417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 rot="36251">
            <a:off x="6708551" y="717782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 rot="36251">
            <a:off x="7435057" y="2338920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 rot="36251">
            <a:off x="5568212" y="2364469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5" name="任意多边形: 形状 54"/>
          <p:cNvSpPr/>
          <p:nvPr/>
        </p:nvSpPr>
        <p:spPr>
          <a:xfrm>
            <a:off x="5187135" y="2644778"/>
            <a:ext cx="275979" cy="328446"/>
          </a:xfrm>
          <a:custGeom>
            <a:avLst/>
            <a:gdLst>
              <a:gd name="connsiteX0" fmla="*/ 275979 w 275979"/>
              <a:gd name="connsiteY0" fmla="*/ 147142 h 328446"/>
              <a:gd name="connsiteX1" fmla="*/ 181386 w 275979"/>
              <a:gd name="connsiteY1" fmla="*/ 5252 h 328446"/>
              <a:gd name="connsiteX2" fmla="*/ 31614 w 275979"/>
              <a:gd name="connsiteY2" fmla="*/ 44666 h 328446"/>
              <a:gd name="connsiteX3" fmla="*/ 83 w 275979"/>
              <a:gd name="connsiteY3" fmla="*/ 178673 h 328446"/>
              <a:gd name="connsiteX4" fmla="*/ 23731 w 275979"/>
              <a:gd name="connsiteY4" fmla="*/ 265384 h 328446"/>
              <a:gd name="connsiteX5" fmla="*/ 63145 w 275979"/>
              <a:gd name="connsiteY5" fmla="*/ 296915 h 328446"/>
              <a:gd name="connsiteX6" fmla="*/ 86793 w 275979"/>
              <a:gd name="connsiteY6" fmla="*/ 328446 h 32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979" h="328446">
                <a:moveTo>
                  <a:pt x="275979" y="147142"/>
                </a:moveTo>
                <a:cubicBezTo>
                  <a:pt x="249046" y="84736"/>
                  <a:pt x="222113" y="22331"/>
                  <a:pt x="181386" y="5252"/>
                </a:cubicBezTo>
                <a:cubicBezTo>
                  <a:pt x="140659" y="-11827"/>
                  <a:pt x="61831" y="15763"/>
                  <a:pt x="31614" y="44666"/>
                </a:cubicBezTo>
                <a:cubicBezTo>
                  <a:pt x="1397" y="73569"/>
                  <a:pt x="1397" y="141887"/>
                  <a:pt x="83" y="178673"/>
                </a:cubicBezTo>
                <a:cubicBezTo>
                  <a:pt x="-1231" y="215459"/>
                  <a:pt x="13221" y="245677"/>
                  <a:pt x="23731" y="265384"/>
                </a:cubicBezTo>
                <a:cubicBezTo>
                  <a:pt x="34241" y="285091"/>
                  <a:pt x="52635" y="286405"/>
                  <a:pt x="63145" y="296915"/>
                </a:cubicBezTo>
                <a:cubicBezTo>
                  <a:pt x="73655" y="307425"/>
                  <a:pt x="80224" y="317935"/>
                  <a:pt x="86793" y="328446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6987027" y="2628468"/>
            <a:ext cx="322641" cy="3226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1801666" y="2280308"/>
            <a:ext cx="8330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始边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835282" y="1323150"/>
            <a:ext cx="22436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 = 180°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266610" y="3110196"/>
            <a:ext cx="22436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 = 360°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4204809" y="3124159"/>
            <a:ext cx="183107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cs typeface="+mn-ea"/>
                <a:sym typeface="+mn-lt"/>
              </a:rPr>
              <a:t>180°&lt;</a:t>
            </a:r>
            <a:r>
              <a:rPr lang="el-GR" altLang="zh-CN" sz="1800" b="1" dirty="0">
                <a:cs typeface="+mn-ea"/>
                <a:sym typeface="+mn-lt"/>
              </a:rPr>
              <a:t>α</a:t>
            </a:r>
            <a:r>
              <a:rPr lang="en-US" altLang="zh-CN" sz="1800" b="1" dirty="0">
                <a:cs typeface="+mn-ea"/>
                <a:sym typeface="+mn-lt"/>
              </a:rPr>
              <a:t>&lt; 360°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6179893" y="1320525"/>
            <a:ext cx="113786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平角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5760168" y="3130290"/>
            <a:ext cx="79670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优角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7872194" y="3102759"/>
            <a:ext cx="76566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周角</a:t>
            </a:r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1151469" y="2227479"/>
            <a:ext cx="2472146" cy="29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-423966" y="1497365"/>
            <a:ext cx="3150869" cy="1519012"/>
            <a:chOff x="1638143" y="1968519"/>
            <a:chExt cx="3150869" cy="1519012"/>
          </a:xfrm>
        </p:grpSpPr>
        <p:cxnSp>
          <p:nvCxnSpPr>
            <p:cNvPr id="67" name="直接连接符 66"/>
            <p:cNvCxnSpPr/>
            <p:nvPr/>
          </p:nvCxnSpPr>
          <p:spPr>
            <a:xfrm flipV="1">
              <a:off x="3213849" y="1968519"/>
              <a:ext cx="1575163" cy="755216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V="1">
              <a:off x="1638143" y="2732315"/>
              <a:ext cx="1575163" cy="755216"/>
            </a:xfrm>
            <a:prstGeom prst="line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9" name="椭圆 68"/>
          <p:cNvSpPr/>
          <p:nvPr/>
        </p:nvSpPr>
        <p:spPr>
          <a:xfrm>
            <a:off x="1128472" y="2218803"/>
            <a:ext cx="71846" cy="71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0" name="Freeform 31"/>
          <p:cNvSpPr>
            <a:spLocks noChangeArrowheads="1"/>
          </p:cNvSpPr>
          <p:nvPr/>
        </p:nvSpPr>
        <p:spPr bwMode="auto">
          <a:xfrm rot="19727266">
            <a:off x="1876082" y="1941742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48 h 192"/>
              <a:gd name="T4" fmla="*/ 48 w 48"/>
              <a:gd name="T5" fmla="*/ 96 h 192"/>
              <a:gd name="T6" fmla="*/ 0 w 48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192">
                <a:moveTo>
                  <a:pt x="0" y="0"/>
                </a:moveTo>
                <a:lnTo>
                  <a:pt x="48" y="48"/>
                </a:lnTo>
                <a:lnTo>
                  <a:pt x="48" y="96"/>
                </a:lnTo>
                <a:lnTo>
                  <a:pt x="0" y="1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2074818" y="1729734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l-GR" altLang="zh-CN" sz="2400" dirty="0">
                <a:cs typeface="+mn-ea"/>
                <a:sym typeface="+mn-lt"/>
              </a:rPr>
              <a:t>α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1241770" y="1438868"/>
            <a:ext cx="8330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终边</a:t>
            </a:r>
          </a:p>
        </p:txBody>
      </p:sp>
      <p:sp>
        <p:nvSpPr>
          <p:cNvPr id="8" name="矩形 7"/>
          <p:cNvSpPr/>
          <p:nvPr/>
        </p:nvSpPr>
        <p:spPr>
          <a:xfrm>
            <a:off x="4555030" y="1740970"/>
            <a:ext cx="395845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一条射线绕端点旋转，</a:t>
            </a:r>
            <a:endParaRPr lang="en-US" altLang="zh-CN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当终边位置和始边位置成一条直线时，形成</a:t>
            </a:r>
            <a:r>
              <a:rPr lang="zh-CN" altLang="en-US" b="1" dirty="0">
                <a:solidFill>
                  <a:srgbClr val="FF00FF"/>
                </a:solidFill>
                <a:cs typeface="+mn-ea"/>
                <a:sym typeface="+mn-lt"/>
              </a:rPr>
              <a:t>平角</a:t>
            </a:r>
            <a:r>
              <a:rPr lang="en-US" altLang="zh-CN" b="1" dirty="0">
                <a:solidFill>
                  <a:srgbClr val="FF00FF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矩形 8"/>
          <p:cNvSpPr/>
          <p:nvPr/>
        </p:nvSpPr>
        <p:spPr>
          <a:xfrm>
            <a:off x="4574855" y="3779720"/>
            <a:ext cx="4088299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继续旋转，终边位置和始边位置重合时，形成</a:t>
            </a:r>
            <a:r>
              <a:rPr lang="zh-CN" altLang="en-US" b="1" dirty="0">
                <a:solidFill>
                  <a:srgbClr val="FF00FF"/>
                </a:solidFill>
                <a:cs typeface="+mn-ea"/>
                <a:sym typeface="+mn-lt"/>
              </a:rPr>
              <a:t>周角</a:t>
            </a:r>
            <a:endParaRPr lang="zh-CN" altLang="en-US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3439" y="4410055"/>
            <a:ext cx="7289214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注意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在不做特别说明的情况下，我们说的角都指不大于平角的角。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  <p:bldP spid="54" grpId="0"/>
      <p:bldP spid="55" grpId="0" animBg="1"/>
      <p:bldP spid="56" grpId="0" animBg="1"/>
      <p:bldP spid="61" grpId="0"/>
      <p:bldP spid="62" grpId="0"/>
      <p:bldP spid="63" grpId="0"/>
      <p:bldP spid="64" grpId="0"/>
      <p:bldP spid="65" grpId="0"/>
      <p:bldP spid="66" grpId="0"/>
      <p:bldP spid="8" grpId="0"/>
      <p:bldP spid="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8859" y="719320"/>
            <a:ext cx="7986282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200000"/>
              </a:lnSpc>
            </a:pPr>
            <a:r>
              <a:rPr lang="zh-CN" altLang="en-US" sz="1500" b="1" dirty="0">
                <a:cs typeface="+mn-ea"/>
                <a:sym typeface="+mn-lt"/>
              </a:rPr>
              <a:t>观察图形，并回答下面问题：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r>
              <a:rPr lang="en-US" altLang="zh-CN" sz="1500" b="1" dirty="0">
                <a:cs typeface="+mn-ea"/>
                <a:sym typeface="+mn-lt"/>
              </a:rPr>
              <a:t>1</a:t>
            </a:r>
            <a:r>
              <a:rPr lang="zh-CN" altLang="en-US" sz="1500" b="1" dirty="0">
                <a:cs typeface="+mn-ea"/>
                <a:sym typeface="+mn-lt"/>
              </a:rPr>
              <a:t>）说出图形中能用一个字母表示的角？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r>
              <a:rPr lang="en-US" altLang="zh-CN" sz="1500" b="1" dirty="0">
                <a:cs typeface="+mn-ea"/>
                <a:sym typeface="+mn-lt"/>
              </a:rPr>
              <a:t>2</a:t>
            </a:r>
            <a:r>
              <a:rPr lang="zh-CN" altLang="en-US" sz="1500" b="1" dirty="0">
                <a:cs typeface="+mn-ea"/>
                <a:sym typeface="+mn-lt"/>
              </a:rPr>
              <a:t>）以点</a:t>
            </a:r>
            <a:r>
              <a:rPr lang="en-US" altLang="zh-CN" sz="1500" b="1" dirty="0">
                <a:cs typeface="+mn-ea"/>
                <a:sym typeface="+mn-lt"/>
              </a:rPr>
              <a:t>B</a:t>
            </a:r>
            <a:r>
              <a:rPr lang="zh-CN" altLang="en-US" sz="1500" b="1" dirty="0">
                <a:cs typeface="+mn-ea"/>
                <a:sym typeface="+mn-lt"/>
              </a:rPr>
              <a:t>为顶点的角有哪些？</a:t>
            </a: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endParaRPr lang="en-US" altLang="zh-CN" sz="1500" b="1" dirty="0">
              <a:cs typeface="+mn-ea"/>
              <a:sym typeface="+mn-lt"/>
            </a:endParaRPr>
          </a:p>
          <a:p>
            <a:pPr defTabSz="685800" fontAlgn="base">
              <a:lnSpc>
                <a:spcPct val="200000"/>
              </a:lnSpc>
            </a:pPr>
            <a:r>
              <a:rPr lang="en-US" altLang="zh-CN" sz="1500" b="1" dirty="0">
                <a:cs typeface="+mn-ea"/>
                <a:sym typeface="+mn-lt"/>
              </a:rPr>
              <a:t>3</a:t>
            </a:r>
            <a:r>
              <a:rPr lang="zh-CN" altLang="en-US" sz="1500" b="1" dirty="0">
                <a:cs typeface="+mn-ea"/>
                <a:sym typeface="+mn-lt"/>
              </a:rPr>
              <a:t>）图中有多少个角（小于平角）？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sp>
        <p:nvSpPr>
          <p:cNvPr id="6" name="梯形 5"/>
          <p:cNvSpPr/>
          <p:nvPr/>
        </p:nvSpPr>
        <p:spPr>
          <a:xfrm>
            <a:off x="5737384" y="1635804"/>
            <a:ext cx="1660124" cy="1322773"/>
          </a:xfrm>
          <a:prstGeom prst="trapezoid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5737384" y="1635804"/>
            <a:ext cx="1340528" cy="132277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737385" y="1218433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A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291298" y="2729977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B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451704" y="2736080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C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7072633" y="1207483"/>
            <a:ext cx="4460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D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48206" y="4170698"/>
            <a:ext cx="716241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 A,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 C,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ABD,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DBC,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ABC,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CDB,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BDA 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CDA</a:t>
            </a:r>
            <a:endParaRPr lang="zh-CN" altLang="en-US" sz="2100" b="1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38246" y="2700159"/>
            <a:ext cx="36857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ABD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DBC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ABC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38246" y="1710280"/>
            <a:ext cx="141992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C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38246" y="3535371"/>
            <a:ext cx="8700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8</a:t>
            </a:r>
            <a:r>
              <a:rPr lang="zh-CN" altLang="en-US" sz="1800" b="1" dirty="0">
                <a:cs typeface="+mn-ea"/>
                <a:sym typeface="+mn-lt"/>
              </a:rPr>
              <a:t>个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www.2ppt.com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yu0fxx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1202</Words>
  <Application>Microsoft Office PowerPoint</Application>
  <PresentationFormat>全屏显示(16:9)</PresentationFormat>
  <Paragraphs>194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阿里巴巴普惠体 R</vt:lpstr>
      <vt:lpstr>思源黑体 CN Regular</vt:lpstr>
      <vt:lpstr>微软雅黑</vt:lpstr>
      <vt:lpstr>Arial</vt:lpstr>
      <vt:lpstr>Arial Black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2021-06-01T22:38:19Z</dcterms:created>
  <dcterms:modified xsi:type="dcterms:W3CDTF">2023-01-16T19:03:38Z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1F250E7A382C4D9FAEE706039800C0CC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