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289" r:id="rId3"/>
    <p:sldId id="290" r:id="rId4"/>
    <p:sldId id="291" r:id="rId5"/>
    <p:sldId id="284" r:id="rId6"/>
    <p:sldId id="292" r:id="rId7"/>
    <p:sldId id="286" r:id="rId8"/>
    <p:sldId id="293" r:id="rId9"/>
    <p:sldId id="294" r:id="rId10"/>
    <p:sldId id="296" r:id="rId11"/>
    <p:sldId id="295" r:id="rId12"/>
    <p:sldId id="282" r:id="rId1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D0D3D5CD-6DCE-4D21-BB53-C0B2EA6A023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FBFE24A5-CB0B-4DB6-9B1C-BF892E4A4DE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E24A5-CB0B-4DB6-9B1C-BF892E4A4DE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29CAB-3544-466D-BF3C-5B11BE5437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775F0-3FB0-48C1-A9F0-BF46014C8C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0DE72-9BA0-47E5-819C-C58C3E900A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258AB-4D17-41BA-8DB6-9AE25A9F93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6FA78-49F0-4421-9CBA-A705949BEA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6FD18-A251-43DA-85CD-9BF84F4425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F1CD2-DCC3-4E99-8459-7FFEBD138A0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DE858-54E2-447E-A4A2-E09ECCBC47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8D991-EC76-4AA9-8B2D-2DF8BF8C8D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0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0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3B1B9-F4BC-43C2-868E-0EEC90FD44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D279B-F2BE-4B01-87FA-423858F021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7A845-5342-4770-8DA8-F52E606B69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70D83-A04C-4047-9AF7-1CC58FE892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F1DA6-30A9-434B-B1A5-71C09203F0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0" hangingPunct="0">
              <a:defRPr sz="900">
                <a:solidFill>
                  <a:srgbClr val="898989"/>
                </a:solidFill>
              </a:defRPr>
            </a:lvl1pPr>
          </a:lstStyle>
          <a:p>
            <a:fld id="{5CA6F5BD-B66B-494A-A36A-FD3921E9AA7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 rot="10800000">
            <a:off x="-19501" y="652270"/>
            <a:ext cx="6108340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pic>
        <p:nvPicPr>
          <p:cNvPr id="4098" name="图片 28"/>
          <p:cNvPicPr>
            <a:picLocks noChangeAspect="1" noChangeArrowheads="1"/>
          </p:cNvPicPr>
          <p:nvPr/>
        </p:nvPicPr>
        <p:blipFill>
          <a:blip r:embed="rId2" cstate="email"/>
          <a:srcRect b="-90"/>
          <a:stretch>
            <a:fillRect/>
          </a:stretch>
        </p:blipFill>
        <p:spPr bwMode="auto">
          <a:xfrm>
            <a:off x="4898" y="671512"/>
            <a:ext cx="6091102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14"/>
          <p:cNvSpPr>
            <a:spLocks noChangeArrowheads="1"/>
          </p:cNvSpPr>
          <p:nvPr/>
        </p:nvSpPr>
        <p:spPr bwMode="auto">
          <a:xfrm>
            <a:off x="-1" y="1163587"/>
            <a:ext cx="6108339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pic>
        <p:nvPicPr>
          <p:cNvPr id="4100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07907" y="1152525"/>
            <a:ext cx="3036094" cy="3990975"/>
          </a:xfrm>
          <a:prstGeom prst="rect">
            <a:avLst/>
          </a:prstGeom>
          <a:gradFill rotWithShape="1">
            <a:gsLst>
              <a:gs pos="0">
                <a:srgbClr val="F7FAFD">
                  <a:alpha val="59999"/>
                </a:srgbClr>
              </a:gs>
              <a:gs pos="62000">
                <a:srgbClr val="B5D2EC">
                  <a:alpha val="84800"/>
                </a:srgbClr>
              </a:gs>
              <a:gs pos="83000">
                <a:srgbClr val="B5D2EC">
                  <a:alpha val="93200"/>
                </a:srgbClr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grpSp>
        <p:nvGrpSpPr>
          <p:cNvPr id="4103" name="组合 8"/>
          <p:cNvGrpSpPr/>
          <p:nvPr/>
        </p:nvGrpSpPr>
        <p:grpSpPr bwMode="auto">
          <a:xfrm>
            <a:off x="1117402" y="1392690"/>
            <a:ext cx="3749278" cy="1207987"/>
            <a:chOff x="446320" y="1974995"/>
            <a:chExt cx="4999703" cy="1611310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050444" y="1974995"/>
              <a:ext cx="3791455" cy="58501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第三单元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倍数与因数</a:t>
              </a:r>
            </a:p>
          </p:txBody>
        </p:sp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446320" y="2724177"/>
              <a:ext cx="4999703" cy="86212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3600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找质数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029" y="4288298"/>
            <a:ext cx="6097029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9"/>
          <p:cNvSpPr txBox="1">
            <a:spLocks noChangeArrowheads="1"/>
          </p:cNvSpPr>
          <p:nvPr/>
        </p:nvSpPr>
        <p:spPr bwMode="auto">
          <a:xfrm>
            <a:off x="769144" y="1294210"/>
            <a:ext cx="7818835" cy="4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猜猜我是谁。</a:t>
            </a:r>
          </a:p>
        </p:txBody>
      </p:sp>
      <p:pic>
        <p:nvPicPr>
          <p:cNvPr id="13314" name="图片 11" descr="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9192" y="2309813"/>
            <a:ext cx="2917031" cy="165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矩形 6"/>
          <p:cNvSpPr>
            <a:spLocks noChangeArrowheads="1"/>
          </p:cNvSpPr>
          <p:nvPr/>
        </p:nvSpPr>
        <p:spPr bwMode="auto">
          <a:xfrm>
            <a:off x="63104" y="741760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练 习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云形标注 6"/>
          <p:cNvSpPr/>
          <p:nvPr/>
        </p:nvSpPr>
        <p:spPr bwMode="auto">
          <a:xfrm>
            <a:off x="516732" y="1950244"/>
            <a:ext cx="3107531" cy="719138"/>
          </a:xfrm>
          <a:prstGeom prst="cloudCallout">
            <a:avLst>
              <a:gd name="adj1" fmla="val 45772"/>
              <a:gd name="adj2" fmla="val 67609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defRPr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我俩的和是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10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</a:p>
        </p:txBody>
      </p:sp>
      <p:sp>
        <p:nvSpPr>
          <p:cNvPr id="8" name="云形标注 7"/>
          <p:cNvSpPr/>
          <p:nvPr/>
        </p:nvSpPr>
        <p:spPr bwMode="auto">
          <a:xfrm>
            <a:off x="5210176" y="1294210"/>
            <a:ext cx="3107531" cy="1117997"/>
          </a:xfrm>
          <a:prstGeom prst="cloudCallout">
            <a:avLst>
              <a:gd name="adj1" fmla="val -42903"/>
              <a:gd name="adj2" fmla="val 90972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defRPr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我俩都是质数，我俩的积是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21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9"/>
          <p:cNvSpPr txBox="1">
            <a:spLocks noChangeArrowheads="1"/>
          </p:cNvSpPr>
          <p:nvPr/>
        </p:nvSpPr>
        <p:spPr bwMode="auto">
          <a:xfrm>
            <a:off x="714375" y="1106091"/>
            <a:ext cx="7818835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你说我讲。</a:t>
            </a:r>
          </a:p>
        </p:txBody>
      </p:sp>
      <p:pic>
        <p:nvPicPr>
          <p:cNvPr id="14338" name="图片 9" descr="4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4754" y="2389585"/>
            <a:ext cx="54006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矩形 8"/>
          <p:cNvSpPr>
            <a:spLocks noChangeArrowheads="1"/>
          </p:cNvSpPr>
          <p:nvPr/>
        </p:nvSpPr>
        <p:spPr bwMode="auto">
          <a:xfrm>
            <a:off x="63104" y="741760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练 习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形标注 9"/>
          <p:cNvSpPr/>
          <p:nvPr/>
        </p:nvSpPr>
        <p:spPr bwMode="auto">
          <a:xfrm>
            <a:off x="479823" y="2571750"/>
            <a:ext cx="1010840" cy="457200"/>
          </a:xfrm>
          <a:prstGeom prst="wedgeEllipseCallout">
            <a:avLst>
              <a:gd name="adj1" fmla="val 100328"/>
              <a:gd name="adj2" fmla="val 65181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</a:p>
        </p:txBody>
      </p:sp>
      <p:sp>
        <p:nvSpPr>
          <p:cNvPr id="12" name="椭圆形标注 11"/>
          <p:cNvSpPr/>
          <p:nvPr/>
        </p:nvSpPr>
        <p:spPr bwMode="auto">
          <a:xfrm>
            <a:off x="1834754" y="1562100"/>
            <a:ext cx="2016919" cy="681038"/>
          </a:xfrm>
          <a:prstGeom prst="wedgeEllipseCallout">
            <a:avLst>
              <a:gd name="adj1" fmla="val 48727"/>
              <a:gd name="adj2" fmla="val 124492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的倍数。</a:t>
            </a:r>
          </a:p>
        </p:txBody>
      </p:sp>
      <p:sp>
        <p:nvSpPr>
          <p:cNvPr id="16" name="椭圆形标注 15"/>
          <p:cNvSpPr/>
          <p:nvPr/>
        </p:nvSpPr>
        <p:spPr bwMode="auto">
          <a:xfrm>
            <a:off x="4366023" y="1252538"/>
            <a:ext cx="1402556" cy="559594"/>
          </a:xfrm>
          <a:prstGeom prst="wedgeEllipseCallout">
            <a:avLst>
              <a:gd name="adj1" fmla="val 54905"/>
              <a:gd name="adj2" fmla="val 154962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是合数。</a:t>
            </a:r>
          </a:p>
        </p:txBody>
      </p:sp>
      <p:sp>
        <p:nvSpPr>
          <p:cNvPr id="17" name="椭圆形标注 16"/>
          <p:cNvSpPr/>
          <p:nvPr/>
        </p:nvSpPr>
        <p:spPr bwMode="auto">
          <a:xfrm>
            <a:off x="6522244" y="1334692"/>
            <a:ext cx="1426369" cy="620315"/>
          </a:xfrm>
          <a:prstGeom prst="wedgeEllipseCallout">
            <a:avLst>
              <a:gd name="adj1" fmla="val -37894"/>
              <a:gd name="adj2" fmla="val 146102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是偶数。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28712" y="1879997"/>
            <a:ext cx="6757988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通过今天这节课的学习，你有什么收获？还有什么不懂的地方吗？</a:t>
            </a:r>
          </a:p>
        </p:txBody>
      </p:sp>
      <p:sp>
        <p:nvSpPr>
          <p:cNvPr id="15362" name="矩形 3"/>
          <p:cNvSpPr>
            <a:spLocks noChangeArrowheads="1"/>
          </p:cNvSpPr>
          <p:nvPr/>
        </p:nvSpPr>
        <p:spPr bwMode="auto">
          <a:xfrm>
            <a:off x="61913" y="912019"/>
            <a:ext cx="142756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堂 小 结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1693069" y="2462213"/>
          <a:ext cx="5616180" cy="351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73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8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8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80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80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51235"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2" marR="9144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2" marR="9144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2" marR="9144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2" marR="9144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2" marR="9144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2" marR="9144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2" marR="9144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2" marR="9144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2" marR="9144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2" marR="9144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2" marR="9144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2" marR="9144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表格 25"/>
          <p:cNvGraphicFramePr>
            <a:graphicFrameLocks noGrp="1"/>
          </p:cNvGraphicFramePr>
          <p:nvPr/>
        </p:nvGraphicFramePr>
        <p:xfrm>
          <a:off x="1575197" y="3552825"/>
          <a:ext cx="2808684" cy="702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1235"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2" marR="9146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2" marR="9146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2" marR="9146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2" marR="9146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2" marR="9146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2" marR="9146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235"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2" marR="9146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2" marR="9146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2" marR="9146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2" marR="9146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2" marR="9146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62" marR="91462" marT="34313" marB="34313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5649516" y="3376613"/>
          <a:ext cx="1783556" cy="110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5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5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960"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00" marR="91400" marT="34262" marB="34262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00" marR="91400" marT="34262" marB="34262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00" marR="91400" marT="34262" marB="34262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00" marR="91400" marT="34262" marB="34262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00" marR="91400" marT="34262" marB="34262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00" marR="91400" marT="34262" marB="34262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00" marR="91400" marT="34262" marB="34262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00" marR="91400" marT="34262" marB="34262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00" marR="91400" marT="34262" marB="34262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00" marR="91400" marT="34262" marB="34262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00" marR="91400" marT="34262" marB="34262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00" marR="91400" marT="34262" marB="34262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E7C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136232" y="2169319"/>
            <a:ext cx="82748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12</a:t>
            </a:r>
            <a:endParaRPr lang="zh-CN" altLang="en-US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390210" y="2456260"/>
            <a:ext cx="82748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614613" y="3118247"/>
            <a:ext cx="82748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/>
              <a:t>6</a:t>
            </a:r>
            <a:endParaRPr lang="zh-CN" alt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413648" y="3725466"/>
            <a:ext cx="5214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2</a:t>
            </a:r>
            <a:endParaRPr lang="zh-CN" altLang="en-US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032898" y="2963466"/>
            <a:ext cx="8262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/>
              <a:t>4</a:t>
            </a:r>
            <a:endParaRPr lang="zh-CN" alt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549754" y="3790951"/>
            <a:ext cx="5214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3</a:t>
            </a:r>
            <a:endParaRPr lang="zh-CN" altLang="en-US"/>
          </a:p>
        </p:txBody>
      </p:sp>
      <p:sp>
        <p:nvSpPr>
          <p:cNvPr id="5200" name="TextBox 31"/>
          <p:cNvSpPr txBox="1">
            <a:spLocks noChangeArrowheads="1"/>
          </p:cNvSpPr>
          <p:nvPr/>
        </p:nvSpPr>
        <p:spPr bwMode="auto">
          <a:xfrm>
            <a:off x="1693069" y="1310879"/>
            <a:ext cx="5154216" cy="55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个小正方形可以拼成三种长方形。</a:t>
            </a:r>
          </a:p>
        </p:txBody>
      </p:sp>
      <p:sp>
        <p:nvSpPr>
          <p:cNvPr id="5201" name="矩形 1"/>
          <p:cNvSpPr>
            <a:spLocks noChangeArrowheads="1"/>
          </p:cNvSpPr>
          <p:nvPr/>
        </p:nvSpPr>
        <p:spPr bwMode="auto">
          <a:xfrm>
            <a:off x="73819" y="807244"/>
            <a:ext cx="142636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 习 旧 知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9"/>
          <p:cNvSpPr txBox="1">
            <a:spLocks noChangeArrowheads="1"/>
          </p:cNvSpPr>
          <p:nvPr/>
        </p:nvSpPr>
        <p:spPr bwMode="auto">
          <a:xfrm>
            <a:off x="756047" y="985838"/>
            <a:ext cx="83391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2,3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个小正方形分别可以拼成几种长方形？完成下表。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56047" y="1659731"/>
          <a:ext cx="7683103" cy="3383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5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小正方形个数（ </a:t>
                      </a: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</a:t>
                      </a:r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）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能拼成几种长方形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</a:t>
                      </a:r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的因数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3203973" y="1937148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3194448" y="2210992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3194448" y="2489598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3203973" y="2772967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3194448" y="3050382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3194448" y="3339704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3180160" y="3618310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3180160" y="3895726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3180160" y="4174332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3180160" y="4451748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3180160" y="4730354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88" name="矩形 1"/>
          <p:cNvSpPr>
            <a:spLocks noChangeArrowheads="1"/>
          </p:cNvSpPr>
          <p:nvPr/>
        </p:nvSpPr>
        <p:spPr bwMode="auto">
          <a:xfrm>
            <a:off x="0" y="625078"/>
            <a:ext cx="148471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探 究 新 知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744141" y="1869282"/>
          <a:ext cx="7683103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3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0" marR="91430" marT="34349" marB="343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F2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44141" y="1595438"/>
          <a:ext cx="7683103" cy="3383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5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小正方形个数（ </a:t>
                      </a: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</a:t>
                      </a:r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）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能拼成几种长方形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</a:t>
                      </a:r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的因数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1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288" marB="34288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3192066" y="1872854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3182541" y="2147888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3182541" y="2425304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3192066" y="2708673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3182541" y="2986088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3182541" y="3275410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3168254" y="3554017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3168254" y="3831432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3168254" y="4110038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3168254" y="4388644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3168254" y="4666060"/>
          <a:ext cx="5235178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en-US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400" b="1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</a:t>
                      </a:r>
                      <a:endParaRPr lang="zh-CN" altLang="en-US" sz="1400" b="1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0" marR="91430" marT="34349" marB="3434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17" name="TextBox 22"/>
          <p:cNvSpPr txBox="1">
            <a:spLocks noChangeArrowheads="1"/>
          </p:cNvSpPr>
          <p:nvPr/>
        </p:nvSpPr>
        <p:spPr bwMode="auto">
          <a:xfrm>
            <a:off x="742951" y="1050132"/>
            <a:ext cx="46803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观察下表，你发现了什么？</a:t>
            </a:r>
          </a:p>
        </p:txBody>
      </p:sp>
      <p:graphicFrame>
        <p:nvGraphicFramePr>
          <p:cNvPr id="26" name="表格 25"/>
          <p:cNvGraphicFramePr>
            <a:graphicFrameLocks noGrp="1"/>
          </p:cNvGraphicFramePr>
          <p:nvPr/>
        </p:nvGraphicFramePr>
        <p:xfrm>
          <a:off x="744141" y="2159794"/>
          <a:ext cx="7683103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3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0" marR="91430" marT="34349" marB="343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F2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744141" y="2711054"/>
          <a:ext cx="7683103" cy="281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3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415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0" marR="91430" marT="34202" marB="3420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F2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744141" y="3262313"/>
          <a:ext cx="7683103" cy="281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3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416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0" marR="91430" marT="34202" marB="3420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F2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744141" y="4385073"/>
          <a:ext cx="7683103" cy="28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3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0" marR="91430" marT="34349" marB="3434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F2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42" name="矩形 24"/>
          <p:cNvSpPr>
            <a:spLocks noChangeArrowheads="1"/>
          </p:cNvSpPr>
          <p:nvPr/>
        </p:nvSpPr>
        <p:spPr bwMode="auto">
          <a:xfrm>
            <a:off x="0" y="625078"/>
            <a:ext cx="148471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探 究 新 知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"/>
          <p:cNvSpPr txBox="1">
            <a:spLocks noChangeArrowheads="1"/>
          </p:cNvSpPr>
          <p:nvPr/>
        </p:nvSpPr>
        <p:spPr bwMode="auto">
          <a:xfrm>
            <a:off x="1139429" y="1348978"/>
            <a:ext cx="330755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通过观察我们发现：</a:t>
            </a:r>
          </a:p>
        </p:txBody>
      </p:sp>
      <p:pic>
        <p:nvPicPr>
          <p:cNvPr id="4102" name="Picture 6" descr="C:\Users\Administrator\Desktop\《找质数》资源包\【素材】找质数（北师大版）\【素材】找质数（北师大版）.课本图3-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6497" y="1951435"/>
            <a:ext cx="1185863" cy="175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C:\Users\Administrator\Desktop\《找质数》资源包\【素材】找质数（北师大版）\【素材】找质数（北师大版）.课本图3-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69982" y="1913335"/>
            <a:ext cx="1108472" cy="177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矩形 6"/>
          <p:cNvSpPr>
            <a:spLocks noChangeArrowheads="1"/>
          </p:cNvSpPr>
          <p:nvPr/>
        </p:nvSpPr>
        <p:spPr bwMode="auto">
          <a:xfrm>
            <a:off x="0" y="625078"/>
            <a:ext cx="148471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探 究 新 知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椭圆形标注 1"/>
          <p:cNvSpPr/>
          <p:nvPr/>
        </p:nvSpPr>
        <p:spPr bwMode="auto">
          <a:xfrm>
            <a:off x="1293019" y="1846660"/>
            <a:ext cx="3000375" cy="1300163"/>
          </a:xfrm>
          <a:prstGeom prst="wedgeEllipseCallout">
            <a:avLst>
              <a:gd name="adj1" fmla="val -53304"/>
              <a:gd name="adj2" fmla="val 3613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>
              <a:defRPr/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个小正方形只能拼成一种长方形，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的因数只有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和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两个。</a:t>
            </a:r>
          </a:p>
        </p:txBody>
      </p:sp>
      <p:sp>
        <p:nvSpPr>
          <p:cNvPr id="7" name="椭圆形标注 6"/>
          <p:cNvSpPr/>
          <p:nvPr/>
        </p:nvSpPr>
        <p:spPr bwMode="auto">
          <a:xfrm>
            <a:off x="4592242" y="1846660"/>
            <a:ext cx="2877740" cy="1508522"/>
          </a:xfrm>
          <a:prstGeom prst="wedgeEllipseCallout">
            <a:avLst>
              <a:gd name="adj1" fmla="val 61295"/>
              <a:gd name="adj2" fmla="val 1861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defRPr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有的数的因数只有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个，如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2,3,5…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有的数的因数不止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22"/>
          <p:cNvSpPr txBox="1">
            <a:spLocks noChangeArrowheads="1"/>
          </p:cNvSpPr>
          <p:nvPr/>
        </p:nvSpPr>
        <p:spPr bwMode="auto">
          <a:xfrm>
            <a:off x="1418035" y="1029892"/>
            <a:ext cx="46803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认一认，填一填。</a:t>
            </a:r>
          </a:p>
        </p:txBody>
      </p:sp>
      <p:sp>
        <p:nvSpPr>
          <p:cNvPr id="24" name="TextBox 23"/>
          <p:cNvSpPr>
            <a:spLocks noChangeArrowheads="1"/>
          </p:cNvSpPr>
          <p:nvPr/>
        </p:nvSpPr>
        <p:spPr bwMode="auto">
          <a:xfrm>
            <a:off x="1418035" y="1560910"/>
            <a:ext cx="6468665" cy="43457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0" hangingPunct="0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一个数只有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和它本身两个因数，这个数叫作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质数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93031" y="2199085"/>
            <a:ext cx="6759179" cy="55125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lIns="68580" tIns="34290" rIns="68580" bIns="34290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100" spc="-225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一个数除了</a:t>
            </a:r>
            <a:r>
              <a:rPr lang="en-US" altLang="zh-CN" sz="2100" spc="-225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100" spc="-225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和它本身以外还有别的因数，这个数叫作</a:t>
            </a:r>
            <a:r>
              <a:rPr lang="zh-CN" altLang="en-US" sz="2100" spc="-22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合数</a:t>
            </a:r>
            <a:r>
              <a:rPr lang="zh-CN" altLang="en-US" sz="2100" spc="-225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</a:p>
        </p:txBody>
      </p:sp>
      <p:sp>
        <p:nvSpPr>
          <p:cNvPr id="26" name="TextBox 25"/>
          <p:cNvSpPr>
            <a:spLocks noChangeArrowheads="1"/>
          </p:cNvSpPr>
          <p:nvPr/>
        </p:nvSpPr>
        <p:spPr bwMode="auto">
          <a:xfrm>
            <a:off x="1471613" y="2846785"/>
            <a:ext cx="4469606" cy="4333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0" hangingPunct="0"/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既不是质数，也不是合数。</a:t>
            </a:r>
          </a:p>
        </p:txBody>
      </p:sp>
      <p:sp>
        <p:nvSpPr>
          <p:cNvPr id="15367" name="TextBox 26"/>
          <p:cNvSpPr txBox="1">
            <a:spLocks noChangeArrowheads="1"/>
          </p:cNvSpPr>
          <p:nvPr/>
        </p:nvSpPr>
        <p:spPr bwMode="auto">
          <a:xfrm>
            <a:off x="475060" y="3583781"/>
            <a:ext cx="827365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2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～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中  质数有</a:t>
            </a:r>
            <a:r>
              <a:rPr lang="zh-CN" altLang="en-US" sz="2100" u="sng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合数有</a:t>
            </a:r>
            <a:r>
              <a:rPr lang="zh-CN" altLang="en-US" sz="2100" u="sng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48037" y="3652838"/>
            <a:ext cx="576263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solidFill>
                  <a:srgbClr val="7030A0"/>
                </a:solidFill>
              </a:rPr>
              <a:t>2</a:t>
            </a:r>
            <a:endParaRPr lang="zh-CN" altLang="en-US" sz="210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39766" y="3652838"/>
            <a:ext cx="576263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solidFill>
                  <a:srgbClr val="7030A0"/>
                </a:solidFill>
              </a:rPr>
              <a:t>3</a:t>
            </a:r>
            <a:endParaRPr lang="zh-CN" altLang="en-US" sz="210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58878" y="3645694"/>
            <a:ext cx="57626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solidFill>
                  <a:srgbClr val="7030A0"/>
                </a:solidFill>
              </a:rPr>
              <a:t>5</a:t>
            </a:r>
            <a:endParaRPr lang="zh-CN" altLang="en-US" sz="210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91087" y="3645694"/>
            <a:ext cx="57626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solidFill>
                  <a:srgbClr val="7030A0"/>
                </a:solidFill>
              </a:rPr>
              <a:t>7</a:t>
            </a:r>
            <a:endParaRPr lang="zh-CN" altLang="en-US" sz="210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81637" y="3634979"/>
            <a:ext cx="57626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solidFill>
                  <a:srgbClr val="7030A0"/>
                </a:solidFill>
              </a:rPr>
              <a:t>11</a:t>
            </a:r>
            <a:endParaRPr lang="zh-CN" altLang="en-US" sz="210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52800" y="4149329"/>
            <a:ext cx="57626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solidFill>
                  <a:srgbClr val="7030A0"/>
                </a:solidFill>
              </a:rPr>
              <a:t>4</a:t>
            </a:r>
            <a:endParaRPr lang="zh-CN" altLang="en-US" sz="210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44528" y="4149329"/>
            <a:ext cx="57626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solidFill>
                  <a:srgbClr val="7030A0"/>
                </a:solidFill>
              </a:rPr>
              <a:t>6</a:t>
            </a:r>
            <a:endParaRPr lang="zh-CN" altLang="en-US" sz="210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63641" y="4143375"/>
            <a:ext cx="576263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solidFill>
                  <a:srgbClr val="7030A0"/>
                </a:solidFill>
              </a:rPr>
              <a:t>8</a:t>
            </a:r>
            <a:endParaRPr lang="zh-CN" altLang="en-US" sz="210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95850" y="4143375"/>
            <a:ext cx="576263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solidFill>
                  <a:srgbClr val="7030A0"/>
                </a:solidFill>
              </a:rPr>
              <a:t>9</a:t>
            </a:r>
            <a:endParaRPr lang="zh-CN" altLang="en-US" sz="210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86401" y="4132660"/>
            <a:ext cx="670322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solidFill>
                  <a:srgbClr val="7030A0"/>
                </a:solidFill>
              </a:rPr>
              <a:t>10</a:t>
            </a:r>
            <a:endParaRPr lang="zh-CN" altLang="en-US" sz="210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085285" y="4132660"/>
            <a:ext cx="66794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solidFill>
                  <a:srgbClr val="7030A0"/>
                </a:solidFill>
              </a:rPr>
              <a:t>12</a:t>
            </a:r>
            <a:endParaRPr lang="zh-CN" altLang="en-US" sz="2100">
              <a:solidFill>
                <a:srgbClr val="7030A0"/>
              </a:solidFill>
            </a:endParaRPr>
          </a:p>
        </p:txBody>
      </p:sp>
      <p:sp>
        <p:nvSpPr>
          <p:cNvPr id="9233" name="矩形 20"/>
          <p:cNvSpPr>
            <a:spLocks noChangeArrowheads="1"/>
          </p:cNvSpPr>
          <p:nvPr/>
        </p:nvSpPr>
        <p:spPr bwMode="auto">
          <a:xfrm>
            <a:off x="0" y="625078"/>
            <a:ext cx="148471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探 究 新 知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1536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2"/>
          <p:cNvSpPr txBox="1">
            <a:spLocks noChangeArrowheads="1"/>
          </p:cNvSpPr>
          <p:nvPr/>
        </p:nvSpPr>
        <p:spPr bwMode="auto">
          <a:xfrm>
            <a:off x="638175" y="1156097"/>
            <a:ext cx="6006704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猜电话号码。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64569" y="1662113"/>
            <a:ext cx="7920038" cy="283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1.10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以内最大的，既是偶数又是合数。</a:t>
            </a:r>
            <a:endParaRPr lang="en-US" altLang="zh-CN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2.10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以内最小的，既是质数又是奇数。</a:t>
            </a:r>
            <a:endParaRPr lang="en-US" altLang="zh-CN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3.10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以内最小的质数。</a:t>
            </a:r>
            <a:endParaRPr lang="en-US" altLang="zh-CN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4.10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以内最大的质数。</a:t>
            </a:r>
            <a:endParaRPr lang="en-US" altLang="zh-CN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5.10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以内最小的合数。</a:t>
            </a:r>
            <a:endParaRPr lang="en-US" altLang="zh-CN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这个数既不是质数也不是合数。</a:t>
            </a:r>
            <a:endParaRPr lang="en-US" altLang="zh-CN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7.10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以内最大的偶数。</a:t>
            </a:r>
            <a:endParaRPr lang="en-US" altLang="zh-CN" sz="15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微软雅黑" panose="020B0503020204020204" pitchFamily="34" charset="-122"/>
                <a:ea typeface="微软雅黑" panose="020B0503020204020204" pitchFamily="34" charset="-122"/>
              </a:rPr>
              <a:t>8.10</a:t>
            </a:r>
            <a:r>
              <a:rPr lang="zh-CN" altLang="en-US" sz="1500">
                <a:latin typeface="微软雅黑" panose="020B0503020204020204" pitchFamily="34" charset="-122"/>
                <a:ea typeface="微软雅黑" panose="020B0503020204020204" pitchFamily="34" charset="-122"/>
              </a:rPr>
              <a:t>以内最大的，既是奇数又是合数。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2268141" y="1160860"/>
            <a:ext cx="5541169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要求：根据提示从左到右写数，认真做好记录。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64569" y="4566047"/>
            <a:ext cx="670321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这个电话号码是：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83274189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5" name="矩形 7"/>
          <p:cNvSpPr>
            <a:spLocks noChangeArrowheads="1"/>
          </p:cNvSpPr>
          <p:nvPr/>
        </p:nvSpPr>
        <p:spPr bwMode="auto">
          <a:xfrm>
            <a:off x="0" y="625078"/>
            <a:ext cx="148471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探 究 新 知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9"/>
          <p:cNvSpPr txBox="1">
            <a:spLocks noChangeArrowheads="1"/>
          </p:cNvSpPr>
          <p:nvPr/>
        </p:nvSpPr>
        <p:spPr bwMode="auto">
          <a:xfrm>
            <a:off x="769144" y="1248967"/>
            <a:ext cx="7818835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个小正方形分别可以拼成几种长方形，完成下表。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91767" y="2440781"/>
          <a:ext cx="7920038" cy="1890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1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小正方形个数（</a:t>
                      </a: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</a:t>
                      </a:r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能拼成几种长方形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</a:t>
                      </a:r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的因数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质数还是合数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14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13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4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14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14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15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14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34303" marB="34303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059907" y="2819400"/>
          <a:ext cx="5651898" cy="377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8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4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500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9" marR="91439" marT="34238" marB="342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1,13</a:t>
                      </a:r>
                      <a:endParaRPr lang="zh-CN" altLang="en-US" sz="1500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9" marR="91439" marT="34238" marB="342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质数</a:t>
                      </a:r>
                      <a:endParaRPr lang="zh-CN" altLang="en-US" sz="1500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9" marR="91439" marT="34238" marB="342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064669" y="3196829"/>
          <a:ext cx="5651898" cy="378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3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6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500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9" marR="91439" marT="34346" marB="3434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1,2,7,14</a:t>
                      </a:r>
                      <a:endParaRPr lang="zh-CN" altLang="en-US" sz="1500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9" marR="91439" marT="34346" marB="3434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合数</a:t>
                      </a:r>
                      <a:endParaRPr lang="zh-CN" altLang="en-US" sz="1500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9" marR="91439" marT="34346" marB="3434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3086101" y="3575448"/>
          <a:ext cx="5651898" cy="377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4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1500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9" marR="91439" marT="34238" marB="342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1,3,5,15</a:t>
                      </a:r>
                      <a:endParaRPr lang="zh-CN" altLang="en-US" sz="1500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9" marR="91439" marT="34238" marB="342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合数</a:t>
                      </a:r>
                      <a:endParaRPr lang="zh-CN" altLang="en-US" sz="1500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9" marR="91439" marT="34238" marB="3423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3086101" y="3952875"/>
          <a:ext cx="5651898" cy="378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6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1500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9" marR="91439" marT="34346" marB="3434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1,2,4,8,16</a:t>
                      </a:r>
                      <a:endParaRPr lang="zh-CN" altLang="en-US" sz="1500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9" marR="91439" marT="34346" marB="3434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solidFill>
                            <a:srgbClr val="7030A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合数</a:t>
                      </a:r>
                      <a:endParaRPr lang="zh-CN" altLang="en-US" sz="1500" dirty="0">
                        <a:solidFill>
                          <a:srgbClr val="7030A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9" marR="91439" marT="34346" marB="3434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38" name="矩形 1"/>
          <p:cNvSpPr>
            <a:spLocks noChangeArrowheads="1"/>
          </p:cNvSpPr>
          <p:nvPr/>
        </p:nvSpPr>
        <p:spPr bwMode="auto">
          <a:xfrm>
            <a:off x="165498" y="844153"/>
            <a:ext cx="142636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练 习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9"/>
          <p:cNvSpPr txBox="1">
            <a:spLocks noChangeArrowheads="1"/>
          </p:cNvSpPr>
          <p:nvPr/>
        </p:nvSpPr>
        <p:spPr bwMode="auto">
          <a:xfrm>
            <a:off x="531019" y="1319212"/>
            <a:ext cx="7818835" cy="4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分一分，并与同伴交流你的想法。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004" y="2020492"/>
            <a:ext cx="8317706" cy="50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椭圆 12"/>
          <p:cNvSpPr/>
          <p:nvPr/>
        </p:nvSpPr>
        <p:spPr>
          <a:xfrm>
            <a:off x="633413" y="2894410"/>
            <a:ext cx="3456385" cy="11334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894660" y="2894410"/>
            <a:ext cx="3455194" cy="11334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1784748" y="4027885"/>
            <a:ext cx="115847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2100" b="1">
                <a:latin typeface="宋体" panose="02010600030101010101" pitchFamily="2" charset="-122"/>
              </a:rPr>
              <a:t>质数</a:t>
            </a: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>
            <a:off x="6106716" y="4027885"/>
            <a:ext cx="115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2100" b="1">
                <a:latin typeface="宋体" panose="02010600030101010101" pitchFamily="2" charset="-122"/>
              </a:rPr>
              <a:t>合数</a:t>
            </a:r>
          </a:p>
        </p:txBody>
      </p:sp>
      <p:sp>
        <p:nvSpPr>
          <p:cNvPr id="12295" name="矩形 8"/>
          <p:cNvSpPr>
            <a:spLocks noChangeArrowheads="1"/>
          </p:cNvSpPr>
          <p:nvPr/>
        </p:nvSpPr>
        <p:spPr bwMode="auto">
          <a:xfrm>
            <a:off x="63104" y="741760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练 习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Microsoft Office PowerPoint</Application>
  <PresentationFormat>全屏显示(16:9)</PresentationFormat>
  <Paragraphs>160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2023-01-16T19:03:43Z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8F0C1308B3FC49B7A5E5BA7B9B1C484C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