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06" r:id="rId2"/>
    <p:sldId id="336" r:id="rId3"/>
    <p:sldId id="366" r:id="rId4"/>
    <p:sldId id="337" r:id="rId5"/>
    <p:sldId id="335" r:id="rId6"/>
    <p:sldId id="396" r:id="rId7"/>
    <p:sldId id="333" r:id="rId8"/>
    <p:sldId id="272" r:id="rId9"/>
    <p:sldId id="419" r:id="rId10"/>
    <p:sldId id="420" r:id="rId11"/>
    <p:sldId id="398" r:id="rId12"/>
    <p:sldId id="421" r:id="rId13"/>
    <p:sldId id="424" r:id="rId14"/>
    <p:sldId id="422" r:id="rId15"/>
    <p:sldId id="426" r:id="rId16"/>
    <p:sldId id="425" r:id="rId17"/>
    <p:sldId id="427" r:id="rId18"/>
    <p:sldId id="429" r:id="rId19"/>
    <p:sldId id="428" r:id="rId20"/>
    <p:sldId id="432" r:id="rId21"/>
    <p:sldId id="433" r:id="rId22"/>
    <p:sldId id="434" r:id="rId2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0">
          <p15:clr>
            <a:srgbClr val="A4A3A4"/>
          </p15:clr>
        </p15:guide>
        <p15:guide id="2" pos="28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CC33"/>
    <a:srgbClr val="FF3300"/>
    <a:srgbClr val="A50021"/>
    <a:srgbClr val="FFFF66"/>
    <a:srgbClr val="66FF33"/>
    <a:srgbClr val="0099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070"/>
        <p:guide pos="284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9E3ED-A14F-4805-9EEE-EDBE18221F2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C672B-3553-4184-AECB-F50EB8F4F1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C672B-3553-4184-AECB-F50EB8F4F1F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Date Placeholder 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82" name="Footer Placeholder 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3083" name="Slide Number Placeholder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BCD08-FCA2-4109-8BA9-783B41312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5DFFE-D2C9-4B34-9145-940F1F6842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490538"/>
            <a:ext cx="1971675" cy="59594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490538"/>
            <a:ext cx="5762625" cy="59594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708F3-B30E-4B2F-82C4-C9387ED75F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F8E4D-43E2-4DE4-86BE-3C341DE1B3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BFFD9-9233-4C0B-84C6-40E285BF728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449388"/>
            <a:ext cx="386715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49388"/>
            <a:ext cx="386715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F2C91-8C2B-4912-986B-70D6BF211E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2865C-3DCB-4DFB-ACBC-31D5385B53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0B2CC-CB82-46EA-B725-E95DFE1B9A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BA706-18EF-40BE-BE90-DDC02E57DB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A082A-6337-47A3-81F3-912E7AA72D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CEDC6-BB0D-4080-8D7D-2DD531ED07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42"/>
          <p:cNvGrpSpPr/>
          <p:nvPr/>
        </p:nvGrpSpPr>
        <p:grpSpPr bwMode="auto">
          <a:xfrm>
            <a:off x="0" y="635"/>
            <a:ext cx="9144000" cy="6858000"/>
            <a:chOff x="0" y="0"/>
            <a:chExt cx="9144000" cy="6858000"/>
          </a:xfrm>
        </p:grpSpPr>
        <p:pic>
          <p:nvPicPr>
            <p:cNvPr id="2051" name="Picture 4" descr="xpic3933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4562475" y="0"/>
              <a:ext cx="45815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52" name="矩形 44"/>
            <p:cNvGrpSpPr/>
            <p:nvPr userDrawn="1"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2053" name="矩形 44"/>
              <p:cNvPicPr>
                <a:picLocks noChangeArrowheads="1"/>
              </p:cNvPicPr>
              <p:nvPr/>
            </p:nvPicPr>
            <p:blipFill>
              <a:blip r:embed="rId14" cstate="email"/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54" name="Text Box 6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055" name="组合 45"/>
          <p:cNvGrpSpPr/>
          <p:nvPr/>
        </p:nvGrpSpPr>
        <p:grpSpPr bwMode="auto">
          <a:xfrm flipH="1">
            <a:off x="0" y="0"/>
            <a:ext cx="3498850" cy="4405313"/>
            <a:chOff x="0" y="0"/>
            <a:chExt cx="5446229" cy="6857999"/>
          </a:xfrm>
        </p:grpSpPr>
        <p:pic>
          <p:nvPicPr>
            <p:cNvPr id="2056" name="Picture 4" descr="xpic3933"/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 flipV="1">
              <a:off x="864704" y="1"/>
              <a:ext cx="4581525" cy="3697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57" name="矩形 40"/>
            <p:cNvGrpSpPr/>
            <p:nvPr userDrawn="1"/>
          </p:nvGrpSpPr>
          <p:grpSpPr bwMode="auto">
            <a:xfrm flipH="1">
              <a:off x="-827" y="0"/>
              <a:ext cx="3852943" cy="5295423"/>
              <a:chOff x="0" y="0"/>
              <a:chExt cx="2474976" cy="3401568"/>
            </a:xfrm>
          </p:grpSpPr>
          <p:pic>
            <p:nvPicPr>
              <p:cNvPr id="2058" name="矩形 40"/>
              <p:cNvPicPr>
                <a:picLocks noChangeArrowheads="1"/>
              </p:cNvPicPr>
              <p:nvPr/>
            </p:nvPicPr>
            <p:blipFill>
              <a:blip r:embed="rId16" cstate="email"/>
              <a:srcRect/>
              <a:stretch>
                <a:fillRect/>
              </a:stretch>
            </p:blipFill>
            <p:spPr bwMode="auto">
              <a:xfrm>
                <a:off x="0" y="0"/>
                <a:ext cx="2474976" cy="3401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59" name="Text Box 11"/>
              <p:cNvSpPr txBox="1">
                <a:spLocks noChangeArrowheads="1"/>
              </p:cNvSpPr>
              <p:nvPr/>
            </p:nvSpPr>
            <p:spPr bwMode="auto">
              <a:xfrm>
                <a:off x="-2740" y="1"/>
                <a:ext cx="2477185" cy="34029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060" name="矩形 41"/>
            <p:cNvGrpSpPr/>
            <p:nvPr userDrawn="1"/>
          </p:nvGrpSpPr>
          <p:grpSpPr bwMode="auto">
            <a:xfrm flipH="1">
              <a:off x="1479615" y="0"/>
              <a:ext cx="3966823" cy="6861274"/>
              <a:chOff x="0" y="0"/>
              <a:chExt cx="2548128" cy="4407408"/>
            </a:xfrm>
          </p:grpSpPr>
          <p:pic>
            <p:nvPicPr>
              <p:cNvPr id="2061" name="矩形 41"/>
              <p:cNvPicPr>
                <a:picLocks noChangeArrowheads="1"/>
              </p:cNvPicPr>
              <p:nvPr/>
            </p:nvPicPr>
            <p:blipFill>
              <a:blip r:embed="rId17" cstate="email"/>
              <a:srcRect/>
              <a:stretch>
                <a:fillRect/>
              </a:stretch>
            </p:blipFill>
            <p:spPr bwMode="auto">
              <a:xfrm>
                <a:off x="0" y="0"/>
                <a:ext cx="2548128" cy="4407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62" name="Text Box 14"/>
              <p:cNvSpPr txBox="1">
                <a:spLocks noChangeArrowheads="1"/>
              </p:cNvSpPr>
              <p:nvPr/>
            </p:nvSpPr>
            <p:spPr bwMode="auto">
              <a:xfrm rot="16200000">
                <a:off x="-928943" y="929079"/>
                <a:ext cx="4405304" cy="2547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063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449388"/>
            <a:ext cx="78867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</p:txBody>
      </p:sp>
      <p:sp>
        <p:nvSpPr>
          <p:cNvPr id="2064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1685925" y="490538"/>
            <a:ext cx="6829425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2065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66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2067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fld id="{BBE708F3-B30E-4B2F-82C4-C9387ED75F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8B8E2E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8B8E2E"/>
          </a:solidFill>
          <a:latin typeface="Baskerville Old Face" panose="02020602080505020303" pitchFamily="18" charset="0"/>
          <a:ea typeface="黑体" panose="02010609060101010101" pitchFamily="49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8B8E2E"/>
          </a:solidFill>
          <a:latin typeface="Baskerville Old Face" panose="02020602080505020303" pitchFamily="18" charset="0"/>
          <a:ea typeface="黑体" panose="02010609060101010101" pitchFamily="49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8B8E2E"/>
          </a:solidFill>
          <a:latin typeface="Baskerville Old Face" panose="02020602080505020303" pitchFamily="18" charset="0"/>
          <a:ea typeface="黑体" panose="02010609060101010101" pitchFamily="49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8B8E2E"/>
          </a:solidFill>
          <a:latin typeface="Baskerville Old Face" panose="02020602080505020303" pitchFamily="18" charset="0"/>
          <a:ea typeface="黑体" panose="02010609060101010101" pitchFamily="49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8B8E2E"/>
          </a:solidFill>
          <a:latin typeface="Baskerville Old Face" panose="02020602080505020303" pitchFamily="18" charset="0"/>
          <a:ea typeface="黑体" panose="02010609060101010101" pitchFamily="49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8B8E2E"/>
          </a:solidFill>
          <a:latin typeface="Baskerville Old Face" panose="02020602080505020303" pitchFamily="18" charset="0"/>
          <a:ea typeface="黑体" panose="02010609060101010101" pitchFamily="49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8B8E2E"/>
          </a:solidFill>
          <a:latin typeface="Baskerville Old Face" panose="02020602080505020303" pitchFamily="18" charset="0"/>
          <a:ea typeface="黑体" panose="02010609060101010101" pitchFamily="49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8B8E2E"/>
          </a:solidFill>
          <a:latin typeface="Baskerville Old Face" panose="02020602080505020303" pitchFamily="18" charset="0"/>
          <a:ea typeface="黑体" panose="02010609060101010101" pitchFamily="49" charset="-122"/>
        </a:defRPr>
      </a:lvl9pPr>
    </p:titleStyle>
    <p:bodyStyle>
      <a:lvl1pPr marL="357505" indent="-357505" algn="l" rtl="0" eaLnBrk="1" fontAlgn="base" hangingPunct="1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"/>
        <a:defRPr sz="2000">
          <a:solidFill>
            <a:srgbClr val="8B8E2E"/>
          </a:solidFill>
          <a:latin typeface="+mn-lt"/>
          <a:ea typeface="+mn-ea"/>
          <a:cs typeface="+mn-cs"/>
        </a:defRPr>
      </a:lvl1pPr>
      <a:lvl2pPr marL="357505" indent="-357505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 "/>
        <a:defRPr sz="1600">
          <a:solidFill>
            <a:srgbClr val="7F7F7F"/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Administrator\&#26700;&#38754;\&#19971;&#19979;%20Unit6%20Topic3\&#35838;&#20214;\Unit6%20Topic3%20SectionA&#21442;&#32771;&#35838;&#20214;\SectionA&#35838;&#25991;&#24405;&#38899;2b.mp3" TargetMode="External"/><Relationship Id="rId1" Type="http://schemas.microsoft.com/office/2007/relationships/media" Target="file:///C:\Documents%20and%20Settings\Administrator\&#26700;&#38754;\&#19971;&#19979;%20Unit6%20Topic3\&#35838;&#20214;\Unit6%20Topic3%20SectionA&#21442;&#32771;&#35838;&#20214;\SectionA&#35838;&#25991;&#24405;&#38899;2b.mp3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41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Administrator\&#26700;&#38754;\&#19971;&#19979;%20Unit6%20Topic3\&#35838;&#20214;\Unit6%20Topic3%20SectionA&#21442;&#32771;&#35838;&#20214;\SectionA&#35838;&#25991;&#24405;&#38899;3a.mp3" TargetMode="External"/><Relationship Id="rId1" Type="http://schemas.microsoft.com/office/2007/relationships/media" Target="file:///C:\Documents%20and%20Settings\Administrator\&#26700;&#38754;\&#19971;&#19979;%20Unit6%20Topic3\&#35838;&#20214;\Unit6%20Topic3%20SectionA&#21442;&#32771;&#35838;&#20214;\SectionA&#35838;&#25991;&#24405;&#38899;3a.mp3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Administrator\&#26700;&#38754;\&#19971;&#19979;%20Unit6%20Topic3\&#35838;&#20214;\Unit6%20Topic3%20SectionA&#21442;&#32771;&#35838;&#20214;\SectionA&#35838;&#25991;&#24405;&#38899;3b.mp3" TargetMode="External"/><Relationship Id="rId1" Type="http://schemas.microsoft.com/office/2007/relationships/media" Target="file:///C:\Documents%20and%20Settings\Administrator\&#26700;&#38754;\&#19971;&#19979;%20Unit6%20Topic3\&#35838;&#20214;\Unit6%20Topic3%20SectionA&#21442;&#32771;&#35838;&#20214;\SectionA&#35838;&#25991;&#24405;&#38899;3b.mp3" TargetMode="Externa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3.png"/><Relationship Id="rId2" Type="http://schemas.openxmlformats.org/officeDocument/2006/relationships/audio" Target="file:///C:\Documents%20and%20Settings\Administrator\&#26700;&#38754;\&#19971;&#19979;%20Unit6%20Topic3\&#35838;&#20214;\Unit6%20Topic3%20SectionA&#21442;&#32771;&#35838;&#20214;\SectionA&#35838;&#25991;&#24405;&#38899;1a.mp3" TargetMode="External"/><Relationship Id="rId1" Type="http://schemas.microsoft.com/office/2007/relationships/media" Target="file:///C:\Documents%20and%20Settings\Administrator\&#26700;&#38754;\&#19971;&#19979;%20Unit6%20Topic3\&#35838;&#20214;\Unit6%20Topic3%20SectionA&#21442;&#32771;&#35838;&#20214;\SectionA&#35838;&#25991;&#24405;&#38899;1a.mp3" TargetMode="External"/><Relationship Id="rId6" Type="http://schemas.openxmlformats.org/officeDocument/2006/relationships/image" Target="../media/image32.tiff"/><Relationship Id="rId5" Type="http://schemas.openxmlformats.org/officeDocument/2006/relationships/image" Target="../media/image31.tiff"/><Relationship Id="rId4" Type="http://schemas.openxmlformats.org/officeDocument/2006/relationships/image" Target="../media/image30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8" name="Picture 9" descr="125DCG3U0-35544_副本jj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96200" y="6096000"/>
            <a:ext cx="7127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10" descr="125DCG3U0-35544_副本jj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05800" y="5867400"/>
            <a:ext cx="6492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12" descr="125DCG3U0-35544_副本jj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610600" y="4953000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13" descr="125DCG3U0-35544_副本jj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724900" y="4343400"/>
            <a:ext cx="344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14" descr="125DCG3U0-35544_副本jj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535988" y="4419600"/>
            <a:ext cx="265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Picture 16" descr="125DCG3U0-35544_副本jj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610600" y="3840163"/>
            <a:ext cx="3048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0" y="1447852"/>
            <a:ext cx="9144000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buFontTx/>
              <a:buNone/>
              <a:defRPr/>
            </a:pPr>
            <a:r>
              <a:rPr lang="en-US" altLang="zh-CN" sz="4400" b="1" dirty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Unit6 Topic3</a:t>
            </a:r>
          </a:p>
          <a:p>
            <a:pPr algn="ctr">
              <a:buFontTx/>
              <a:buNone/>
              <a:defRPr/>
            </a:pPr>
            <a:r>
              <a:rPr lang="en-US" altLang="zh-CN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Which 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is the way to the hospital?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62227" y="3524250"/>
            <a:ext cx="3657600" cy="830263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en-US" altLang="zh-CN" sz="4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Section A</a:t>
            </a:r>
            <a:endParaRPr lang="zh-CN" altLang="en-US" sz="4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924754" y="566675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/>
          <p:nvPr/>
        </p:nvGrpSpPr>
        <p:grpSpPr bwMode="auto">
          <a:xfrm>
            <a:off x="0" y="0"/>
            <a:ext cx="9144000" cy="4860925"/>
            <a:chOff x="0" y="0"/>
            <a:chExt cx="14400" cy="7654"/>
          </a:xfrm>
        </p:grpSpPr>
        <p:pic>
          <p:nvPicPr>
            <p:cNvPr id="13336" name="Picture 3" descr="road"/>
            <p:cNvPicPr>
              <a:picLocks noChangeAspect="1" noChangeArrowheads="1"/>
            </p:cNvPicPr>
            <p:nvPr/>
          </p:nvPicPr>
          <p:blipFill>
            <a:blip r:embed="rId2" cstate="email"/>
            <a:srcRect r="569" b="1277"/>
            <a:stretch>
              <a:fillRect/>
            </a:stretch>
          </p:blipFill>
          <p:spPr bwMode="auto">
            <a:xfrm>
              <a:off x="0" y="0"/>
              <a:ext cx="14400" cy="7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7" name="AutoShape 4"/>
            <p:cNvSpPr>
              <a:spLocks noChangeArrowheads="1"/>
            </p:cNvSpPr>
            <p:nvPr/>
          </p:nvSpPr>
          <p:spPr bwMode="auto">
            <a:xfrm flipV="1">
              <a:off x="4080" y="1560"/>
              <a:ext cx="2160" cy="480"/>
            </a:xfrm>
            <a:custGeom>
              <a:avLst/>
              <a:gdLst>
                <a:gd name="T0" fmla="*/ 0 w 21600"/>
                <a:gd name="T1" fmla="*/ 0 h 21600"/>
                <a:gd name="T2" fmla="*/ 133 w 21600"/>
                <a:gd name="T3" fmla="*/ 480 h 21600"/>
                <a:gd name="T4" fmla="*/ 2027 w 21600"/>
                <a:gd name="T5" fmla="*/ 480 h 21600"/>
                <a:gd name="T6" fmla="*/ 216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333" y="21600"/>
                  </a:lnTo>
                  <a:lnTo>
                    <a:pt x="2026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2667000" y="9144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</a:rPr>
              <a:t>Bridge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3733800" y="2300288"/>
            <a:ext cx="20574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zh-CN" sz="2400" b="1">
                <a:solidFill>
                  <a:srgbClr val="0000FF"/>
                </a:solidFill>
              </a:rPr>
              <a:t>Zhongshan Road</a:t>
            </a: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 rot="-869927">
            <a:off x="5699125" y="914400"/>
            <a:ext cx="549275" cy="2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</a:rPr>
              <a:t>Xinhua Street</a:t>
            </a:r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533400" y="24384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</a:rPr>
              <a:t>Shengli Road</a:t>
            </a:r>
          </a:p>
        </p:txBody>
      </p:sp>
      <p:sp>
        <p:nvSpPr>
          <p:cNvPr id="13319" name="Text Box 9"/>
          <p:cNvSpPr txBox="1">
            <a:spLocks noChangeArrowheads="1"/>
          </p:cNvSpPr>
          <p:nvPr/>
        </p:nvSpPr>
        <p:spPr bwMode="auto">
          <a:xfrm>
            <a:off x="4191000" y="35052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400" b="1"/>
              <a:t>Restaurant</a:t>
            </a:r>
          </a:p>
        </p:txBody>
      </p:sp>
      <p:sp>
        <p:nvSpPr>
          <p:cNvPr id="13320" name="Text Box 10"/>
          <p:cNvSpPr txBox="1">
            <a:spLocks noChangeArrowheads="1"/>
          </p:cNvSpPr>
          <p:nvPr/>
        </p:nvSpPr>
        <p:spPr bwMode="auto">
          <a:xfrm>
            <a:off x="6934200" y="35052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400" b="1"/>
              <a:t>Supermarket</a:t>
            </a:r>
            <a:endParaRPr lang="zh-CN" altLang="en-US"/>
          </a:p>
        </p:txBody>
      </p:sp>
      <p:sp>
        <p:nvSpPr>
          <p:cNvPr id="13321" name="Text Box 11"/>
          <p:cNvSpPr txBox="1">
            <a:spLocks noChangeArrowheads="1"/>
          </p:cNvSpPr>
          <p:nvPr/>
        </p:nvSpPr>
        <p:spPr bwMode="auto">
          <a:xfrm>
            <a:off x="6019800" y="13716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400" b="1"/>
              <a:t>Library</a:t>
            </a:r>
          </a:p>
        </p:txBody>
      </p:sp>
      <p:sp>
        <p:nvSpPr>
          <p:cNvPr id="13322" name="Text Box 12"/>
          <p:cNvSpPr txBox="1">
            <a:spLocks noChangeArrowheads="1"/>
          </p:cNvSpPr>
          <p:nvPr/>
        </p:nvSpPr>
        <p:spPr bwMode="auto">
          <a:xfrm>
            <a:off x="5486400" y="152400"/>
            <a:ext cx="2057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 b="1"/>
              <a:t>Post Office</a:t>
            </a:r>
          </a:p>
        </p:txBody>
      </p:sp>
      <p:sp>
        <p:nvSpPr>
          <p:cNvPr id="13323" name="Text Box 13"/>
          <p:cNvSpPr txBox="1">
            <a:spLocks noChangeArrowheads="1"/>
          </p:cNvSpPr>
          <p:nvPr/>
        </p:nvSpPr>
        <p:spPr bwMode="auto">
          <a:xfrm>
            <a:off x="3581400" y="2286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400" b="1"/>
              <a:t>Bank</a:t>
            </a:r>
          </a:p>
        </p:txBody>
      </p:sp>
      <p:sp>
        <p:nvSpPr>
          <p:cNvPr id="13324" name="Text Box 14"/>
          <p:cNvSpPr txBox="1">
            <a:spLocks noChangeArrowheads="1"/>
          </p:cNvSpPr>
          <p:nvPr/>
        </p:nvSpPr>
        <p:spPr bwMode="auto">
          <a:xfrm>
            <a:off x="3733800" y="1371600"/>
            <a:ext cx="2057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1"/>
              <a:t>Park</a:t>
            </a:r>
          </a:p>
        </p:txBody>
      </p:sp>
      <p:sp>
        <p:nvSpPr>
          <p:cNvPr id="13325" name="Text Box 15"/>
          <p:cNvSpPr txBox="1">
            <a:spLocks noChangeArrowheads="1"/>
          </p:cNvSpPr>
          <p:nvPr/>
        </p:nvSpPr>
        <p:spPr bwMode="auto">
          <a:xfrm>
            <a:off x="152400" y="3505200"/>
            <a:ext cx="2057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1"/>
              <a:t>School</a:t>
            </a:r>
          </a:p>
        </p:txBody>
      </p:sp>
      <p:sp>
        <p:nvSpPr>
          <p:cNvPr id="13326" name="Text Box 16"/>
          <p:cNvSpPr txBox="1">
            <a:spLocks noChangeArrowheads="1"/>
          </p:cNvSpPr>
          <p:nvPr/>
        </p:nvSpPr>
        <p:spPr bwMode="auto">
          <a:xfrm>
            <a:off x="914400" y="14478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400" b="1"/>
              <a:t>Bookstore</a:t>
            </a:r>
          </a:p>
        </p:txBody>
      </p:sp>
      <p:sp>
        <p:nvSpPr>
          <p:cNvPr id="13327" name="Text Box 17"/>
          <p:cNvSpPr txBox="1">
            <a:spLocks noChangeArrowheads="1"/>
          </p:cNvSpPr>
          <p:nvPr/>
        </p:nvSpPr>
        <p:spPr bwMode="auto">
          <a:xfrm>
            <a:off x="1143000" y="762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400" b="1"/>
              <a:t>Hospital</a:t>
            </a:r>
          </a:p>
        </p:txBody>
      </p:sp>
      <p:sp>
        <p:nvSpPr>
          <p:cNvPr id="24594" name="Oval 18"/>
          <p:cNvSpPr>
            <a:spLocks noChangeArrowheads="1"/>
          </p:cNvSpPr>
          <p:nvPr/>
        </p:nvSpPr>
        <p:spPr bwMode="auto">
          <a:xfrm>
            <a:off x="6477000" y="4419600"/>
            <a:ext cx="457200" cy="381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/>
              <a:t>A</a:t>
            </a:r>
          </a:p>
        </p:txBody>
      </p:sp>
      <p:sp>
        <p:nvSpPr>
          <p:cNvPr id="24595" name="Oval 19"/>
          <p:cNvSpPr>
            <a:spLocks noChangeArrowheads="1"/>
          </p:cNvSpPr>
          <p:nvPr/>
        </p:nvSpPr>
        <p:spPr bwMode="auto">
          <a:xfrm>
            <a:off x="1447800" y="0"/>
            <a:ext cx="1447800" cy="6858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en-US">
              <a:solidFill>
                <a:srgbClr val="FF3300"/>
              </a:solidFill>
            </a:endParaRP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3175" y="4800600"/>
            <a:ext cx="914241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ea typeface="MS UI Gothic" panose="020B0600070205080204" pitchFamily="34" charset="-128"/>
              </a:rPr>
              <a:t>A: Excuse me, </a:t>
            </a:r>
            <a:r>
              <a:rPr lang="zh-CN" altLang="en-US" sz="2800" b="1">
                <a:solidFill>
                  <a:srgbClr val="FF0000"/>
                </a:solidFill>
              </a:rPr>
              <a:t>which is the way to</a:t>
            </a:r>
            <a:r>
              <a:rPr lang="zh-CN" altLang="en-US" sz="2800" b="1">
                <a:solidFill>
                  <a:srgbClr val="0000FF"/>
                </a:solidFill>
              </a:rPr>
              <a:t> the hospital</a:t>
            </a:r>
            <a:r>
              <a:rPr lang="zh-CN" altLang="en-US" sz="2800" b="1">
                <a:solidFill>
                  <a:srgbClr val="0000FF"/>
                </a:solidFill>
                <a:ea typeface="MS UI Gothic" panose="020B0600070205080204" pitchFamily="34" charset="-128"/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ea typeface="MS UI Gothic" panose="020B0600070205080204" pitchFamily="34" charset="-128"/>
              </a:rPr>
              <a:t>B: </a:t>
            </a:r>
            <a:r>
              <a:rPr lang="zh-CN" altLang="en-US" sz="2800" b="1">
                <a:solidFill>
                  <a:srgbClr val="FF0000"/>
                </a:solidFill>
                <a:ea typeface="MS UI Gothic" panose="020B0600070205080204" pitchFamily="34" charset="-128"/>
              </a:rPr>
              <a:t>Go </a:t>
            </a:r>
            <a:r>
              <a:rPr lang="zh-CN" altLang="en-US" sz="2800" b="1">
                <a:solidFill>
                  <a:srgbClr val="FF0000"/>
                </a:solidFill>
              </a:rPr>
              <a:t>along</a:t>
            </a:r>
            <a:r>
              <a:rPr lang="zh-CN" altLang="en-US" sz="2800" b="1">
                <a:solidFill>
                  <a:srgbClr val="0000FF"/>
                </a:solidFill>
              </a:rPr>
              <a:t> Xinhua</a:t>
            </a:r>
            <a:r>
              <a:rPr lang="zh-CN" altLang="en-US" sz="2800" b="1">
                <a:solidFill>
                  <a:srgbClr val="0000FF"/>
                </a:solidFill>
                <a:ea typeface="MS UI Gothic" panose="020B0600070205080204" pitchFamily="34" charset="-128"/>
              </a:rPr>
              <a:t> </a:t>
            </a:r>
            <a:r>
              <a:rPr lang="zh-CN" altLang="en-US" sz="2800" b="1">
                <a:solidFill>
                  <a:srgbClr val="0000FF"/>
                </a:solidFill>
              </a:rPr>
              <a:t>S</a:t>
            </a:r>
            <a:r>
              <a:rPr lang="zh-CN" altLang="en-US" sz="2800" b="1">
                <a:solidFill>
                  <a:srgbClr val="0000FF"/>
                </a:solidFill>
                <a:ea typeface="MS UI Gothic" panose="020B0600070205080204" pitchFamily="34" charset="-128"/>
              </a:rPr>
              <a:t>treet </a:t>
            </a:r>
            <a:r>
              <a:rPr lang="zh-CN" altLang="en-US" sz="2800" b="1">
                <a:solidFill>
                  <a:srgbClr val="0000FF"/>
                </a:solidFill>
              </a:rPr>
              <a:t>and </a:t>
            </a:r>
            <a:r>
              <a:rPr lang="zh-CN" altLang="en-US" sz="2800" b="1">
                <a:solidFill>
                  <a:srgbClr val="FF0000"/>
                </a:solidFill>
              </a:rPr>
              <a:t>turn left at the second crossing</a:t>
            </a:r>
            <a:r>
              <a:rPr lang="zh-CN" altLang="en-US" sz="2800" b="1">
                <a:solidFill>
                  <a:srgbClr val="0000FF"/>
                </a:solidFill>
              </a:rPr>
              <a:t>. </a:t>
            </a:r>
            <a:r>
              <a:rPr lang="zh-CN" altLang="en-US" sz="2800" b="1">
                <a:solidFill>
                  <a:srgbClr val="FF0000"/>
                </a:solidFill>
              </a:rPr>
              <a:t>Go across the bridge</a:t>
            </a:r>
            <a:r>
              <a:rPr lang="zh-CN" altLang="en-US" sz="2800" b="1">
                <a:solidFill>
                  <a:srgbClr val="FF0000"/>
                </a:solidFill>
                <a:ea typeface="MS Gothic" panose="020B0609070205080204" pitchFamily="49" charset="-128"/>
              </a:rPr>
              <a:t>.</a:t>
            </a:r>
            <a:r>
              <a:rPr lang="zh-CN" altLang="en-US" sz="2800" b="1">
                <a:solidFill>
                  <a:srgbClr val="0000FF"/>
                </a:solidFill>
              </a:rPr>
              <a:t> It's on your right.</a:t>
            </a:r>
            <a:endParaRPr lang="zh-CN" altLang="en-US" sz="2800" b="1">
              <a:solidFill>
                <a:srgbClr val="0000FF"/>
              </a:solidFill>
              <a:ea typeface="MS Gothic" panose="020B0609070205080204" pitchFamily="49" charset="-128"/>
            </a:endParaRPr>
          </a:p>
        </p:txBody>
      </p:sp>
      <p:sp>
        <p:nvSpPr>
          <p:cNvPr id="13331" name="Oval 21"/>
          <p:cNvSpPr>
            <a:spLocks noChangeArrowheads="1"/>
          </p:cNvSpPr>
          <p:nvPr/>
        </p:nvSpPr>
        <p:spPr bwMode="auto">
          <a:xfrm>
            <a:off x="304800" y="304800"/>
            <a:ext cx="6096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zh-CN" altLang="en-US" sz="2800" b="1"/>
              <a:t>3</a:t>
            </a:r>
          </a:p>
        </p:txBody>
      </p:sp>
      <p:sp>
        <p:nvSpPr>
          <p:cNvPr id="24598" name="AutoShape 22"/>
          <p:cNvSpPr>
            <a:spLocks noChangeArrowheads="1"/>
          </p:cNvSpPr>
          <p:nvPr/>
        </p:nvSpPr>
        <p:spPr bwMode="auto">
          <a:xfrm rot="-1015173">
            <a:off x="6129338" y="952500"/>
            <a:ext cx="247650" cy="3411538"/>
          </a:xfrm>
          <a:prstGeom prst="upArrow">
            <a:avLst>
              <a:gd name="adj1" fmla="val 45833"/>
              <a:gd name="adj2" fmla="val 38737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4599" name="AutoShape 23"/>
          <p:cNvSpPr>
            <a:spLocks noChangeArrowheads="1"/>
          </p:cNvSpPr>
          <p:nvPr/>
        </p:nvSpPr>
        <p:spPr bwMode="auto">
          <a:xfrm>
            <a:off x="4114800" y="990600"/>
            <a:ext cx="1066800" cy="228600"/>
          </a:xfrm>
          <a:prstGeom prst="leftArrow">
            <a:avLst>
              <a:gd name="adj1" fmla="val 50000"/>
              <a:gd name="adj2" fmla="val 116645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4600" name="AutoShape 24"/>
          <p:cNvSpPr>
            <a:spLocks noChangeArrowheads="1"/>
          </p:cNvSpPr>
          <p:nvPr/>
        </p:nvSpPr>
        <p:spPr bwMode="auto">
          <a:xfrm>
            <a:off x="2819400" y="838200"/>
            <a:ext cx="1066800" cy="228600"/>
          </a:xfrm>
          <a:prstGeom prst="leftArrow">
            <a:avLst>
              <a:gd name="adj1" fmla="val 50000"/>
              <a:gd name="adj2" fmla="val 116645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4601" name="AutoShape 25"/>
          <p:cNvSpPr>
            <a:spLocks noChangeArrowheads="1"/>
          </p:cNvSpPr>
          <p:nvPr/>
        </p:nvSpPr>
        <p:spPr bwMode="auto">
          <a:xfrm>
            <a:off x="1984375" y="990600"/>
            <a:ext cx="606425" cy="152400"/>
          </a:xfrm>
          <a:prstGeom prst="leftArrow">
            <a:avLst>
              <a:gd name="adj1" fmla="val 50000"/>
              <a:gd name="adj2" fmla="val 99461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24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24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4" grpId="0" bldLvl="0" animBg="1"/>
      <p:bldP spid="24595" grpId="0" bldLvl="0" animBg="1"/>
      <p:bldP spid="24596" grpId="0" build="allAtOnce" bldLvl="0" animBg="1"/>
      <p:bldP spid="24598" grpId="0" animBg="1"/>
      <p:bldP spid="24599" grpId="0" animBg="1"/>
      <p:bldP spid="24600" grpId="0" animBg="1"/>
      <p:bldP spid="2460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29000" y="0"/>
            <a:ext cx="5715000" cy="763588"/>
          </a:xfrm>
          <a:solidFill>
            <a:srgbClr val="00B050"/>
          </a:solidFill>
        </p:spPr>
        <p:txBody>
          <a:bodyPr/>
          <a:lstStyle/>
          <a:p>
            <a:r>
              <a:rPr lang="en-US" altLang="zh-CN" sz="4000" dirty="0">
                <a:solidFill>
                  <a:srgbClr val="FF0000"/>
                </a:solidFill>
              </a:rPr>
              <a:t>Key points 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196975"/>
            <a:ext cx="8207375" cy="631825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zh-CN" sz="2800" dirty="0"/>
              <a:t>Asking the way</a:t>
            </a:r>
          </a:p>
        </p:txBody>
      </p:sp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1543050" y="3124200"/>
            <a:ext cx="31115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CN" altLang="en-US">
              <a:solidFill>
                <a:srgbClr val="FF33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zh-CN" altLang="en-US">
              <a:solidFill>
                <a:srgbClr val="FF3300"/>
              </a:solidFill>
            </a:endParaRPr>
          </a:p>
          <a:p>
            <a:pPr algn="ctr" eaLnBrk="1" hangingPunct="1"/>
            <a:endParaRPr lang="zh-CN" altLang="en-US"/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685800" y="1828800"/>
            <a:ext cx="8077200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2800" b="1" dirty="0"/>
              <a:t>Excuse me, </a:t>
            </a:r>
            <a:r>
              <a:rPr lang="en-US" altLang="zh-CN" sz="2800" b="1" dirty="0">
                <a:solidFill>
                  <a:srgbClr val="CC0066"/>
                </a:solidFill>
              </a:rPr>
              <a:t>is there a (an) … near here?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CN" sz="2800" b="1" dirty="0"/>
              <a:t>Excuse me, </a:t>
            </a:r>
            <a:r>
              <a:rPr lang="en-US" altLang="zh-CN" sz="2800" b="1" dirty="0">
                <a:solidFill>
                  <a:srgbClr val="CC0066"/>
                </a:solidFill>
              </a:rPr>
              <a:t>how can I get to …?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CN" sz="2800" b="1" dirty="0"/>
              <a:t>Excuse me, </a:t>
            </a:r>
            <a:r>
              <a:rPr lang="en-US" altLang="zh-CN" sz="2800" b="1" dirty="0">
                <a:solidFill>
                  <a:srgbClr val="CC0066"/>
                </a:solidFill>
              </a:rPr>
              <a:t>which is the way to …?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533400" y="3886200"/>
            <a:ext cx="8229600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800" b="1" dirty="0">
                <a:solidFill>
                  <a:srgbClr val="CC0066"/>
                </a:solidFill>
              </a:rPr>
              <a:t>Go up/along</a:t>
            </a:r>
            <a:r>
              <a:rPr lang="zh-CN" altLang="en-US" sz="2800" b="1" dirty="0"/>
              <a:t> Xinhua Street to the end, and …</a:t>
            </a:r>
          </a:p>
          <a:p>
            <a:pPr eaLnBrk="1" hangingPunct="1">
              <a:spcBef>
                <a:spcPct val="20000"/>
              </a:spcBef>
            </a:pPr>
            <a:r>
              <a:rPr lang="zh-CN" altLang="en-US" sz="2800" b="1" dirty="0">
                <a:solidFill>
                  <a:srgbClr val="CC0066"/>
                </a:solidFill>
              </a:rPr>
              <a:t>Turn left/right</a:t>
            </a:r>
            <a:r>
              <a:rPr lang="zh-CN" altLang="en-US" sz="2800" b="1" dirty="0"/>
              <a:t> at the first/second crossing.</a:t>
            </a:r>
          </a:p>
          <a:p>
            <a:pPr eaLnBrk="1" hangingPunct="1">
              <a:spcBef>
                <a:spcPct val="20000"/>
              </a:spcBef>
            </a:pPr>
            <a:r>
              <a:rPr lang="zh-CN" altLang="en-US" sz="2800" b="1" dirty="0">
                <a:solidFill>
                  <a:srgbClr val="CC0066"/>
                </a:solidFill>
                <a:sym typeface="Arial" panose="020B0604020202020204" pitchFamily="34" charset="0"/>
              </a:rPr>
              <a:t>Go across the bridge.</a:t>
            </a:r>
          </a:p>
          <a:p>
            <a:pPr eaLnBrk="1" hangingPunct="1">
              <a:spcBef>
                <a:spcPct val="20000"/>
              </a:spcBef>
            </a:pPr>
            <a:r>
              <a:rPr lang="zh-CN" altLang="en-US" sz="2800" b="1" dirty="0">
                <a:solidFill>
                  <a:srgbClr val="CC0066"/>
                </a:solidFill>
              </a:rPr>
              <a:t>It’s about … meters along on the left.</a:t>
            </a:r>
            <a:endParaRPr lang="zh-CN" altLang="en-US" sz="2800" b="1" dirty="0"/>
          </a:p>
        </p:txBody>
      </p:sp>
      <p:sp>
        <p:nvSpPr>
          <p:cNvPr id="25610" name="Rectangle 10"/>
          <p:cNvSpPr>
            <a:spLocks noGrp="1" noChangeArrowheads="1"/>
          </p:cNvSpPr>
          <p:nvPr/>
        </p:nvSpPr>
        <p:spPr bwMode="auto">
          <a:xfrm>
            <a:off x="152400" y="3352800"/>
            <a:ext cx="82073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5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en-US" altLang="zh-CN" sz="2800" b="1" dirty="0">
                <a:solidFill>
                  <a:srgbClr val="0000FF"/>
                </a:solidFill>
                <a:ea typeface="华文细黑" panose="02010600040101010101" pitchFamily="2" charset="-122"/>
              </a:rPr>
              <a:t>Giving directions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381000" y="5867400"/>
            <a:ext cx="3671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solidFill>
                  <a:srgbClr val="0000FF"/>
                </a:solidFill>
              </a:rPr>
              <a:t>在左前方约20米处。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25608" grpId="0" bldLvl="0"/>
      <p:bldP spid="25609" grpId="0" bldLvl="0"/>
      <p:bldP spid="25610" grpId="0" bldLvl="0"/>
      <p:bldP spid="25611" grpId="0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/>
          <p:nvPr/>
        </p:nvGrpSpPr>
        <p:grpSpPr bwMode="auto">
          <a:xfrm>
            <a:off x="0" y="0"/>
            <a:ext cx="9144000" cy="4860925"/>
            <a:chOff x="0" y="0"/>
            <a:chExt cx="14400" cy="7654"/>
          </a:xfrm>
        </p:grpSpPr>
        <p:pic>
          <p:nvPicPr>
            <p:cNvPr id="15379" name="Picture 3" descr="road"/>
            <p:cNvPicPr>
              <a:picLocks noChangeAspect="1" noChangeArrowheads="1"/>
            </p:cNvPicPr>
            <p:nvPr/>
          </p:nvPicPr>
          <p:blipFill>
            <a:blip r:embed="rId2" cstate="email"/>
            <a:srcRect r="569" b="1277"/>
            <a:stretch>
              <a:fillRect/>
            </a:stretch>
          </p:blipFill>
          <p:spPr bwMode="auto">
            <a:xfrm>
              <a:off x="0" y="0"/>
              <a:ext cx="14400" cy="7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80" name="AutoShape 4"/>
            <p:cNvSpPr>
              <a:spLocks noChangeArrowheads="1"/>
            </p:cNvSpPr>
            <p:nvPr/>
          </p:nvSpPr>
          <p:spPr bwMode="auto">
            <a:xfrm flipV="1">
              <a:off x="4080" y="1560"/>
              <a:ext cx="2160" cy="480"/>
            </a:xfrm>
            <a:custGeom>
              <a:avLst/>
              <a:gdLst>
                <a:gd name="T0" fmla="*/ 0 w 21600"/>
                <a:gd name="T1" fmla="*/ 0 h 21600"/>
                <a:gd name="T2" fmla="*/ 133 w 21600"/>
                <a:gd name="T3" fmla="*/ 480 h 21600"/>
                <a:gd name="T4" fmla="*/ 2027 w 21600"/>
                <a:gd name="T5" fmla="*/ 480 h 21600"/>
                <a:gd name="T6" fmla="*/ 216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333" y="21600"/>
                  </a:lnTo>
                  <a:lnTo>
                    <a:pt x="2026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2667000" y="9144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zh-CN" sz="2400" b="1">
                <a:solidFill>
                  <a:srgbClr val="0000FF"/>
                </a:solidFill>
              </a:rPr>
              <a:t>Bridge</a:t>
            </a: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3733800" y="2300288"/>
            <a:ext cx="20574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zh-CN" altLang="zh-CN" sz="2400" b="1">
                <a:solidFill>
                  <a:srgbClr val="0000FF"/>
                </a:solidFill>
              </a:rPr>
              <a:t>Zhongshan Road</a:t>
            </a: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 rot="-869927">
            <a:off x="5699125" y="914400"/>
            <a:ext cx="549275" cy="2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zh-CN" sz="2400" b="1">
                <a:solidFill>
                  <a:srgbClr val="0000FF"/>
                </a:solidFill>
              </a:rPr>
              <a:t>Xinhua Street</a:t>
            </a:r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533400" y="24384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</a:rPr>
              <a:t>Shengli Road</a:t>
            </a:r>
          </a:p>
        </p:txBody>
      </p:sp>
      <p:sp>
        <p:nvSpPr>
          <p:cNvPr id="15367" name="Text Box 9"/>
          <p:cNvSpPr txBox="1">
            <a:spLocks noChangeArrowheads="1"/>
          </p:cNvSpPr>
          <p:nvPr/>
        </p:nvSpPr>
        <p:spPr bwMode="auto">
          <a:xfrm>
            <a:off x="4191000" y="35052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zh-CN" sz="2400" b="1"/>
              <a:t>Restaurant</a:t>
            </a:r>
          </a:p>
        </p:txBody>
      </p:sp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6934200" y="35052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400" b="1"/>
              <a:t>Supermarket</a:t>
            </a:r>
            <a:endParaRPr lang="zh-CN" altLang="en-US"/>
          </a:p>
        </p:txBody>
      </p:sp>
      <p:sp>
        <p:nvSpPr>
          <p:cNvPr id="15369" name="Text Box 11"/>
          <p:cNvSpPr txBox="1">
            <a:spLocks noChangeArrowheads="1"/>
          </p:cNvSpPr>
          <p:nvPr/>
        </p:nvSpPr>
        <p:spPr bwMode="auto">
          <a:xfrm>
            <a:off x="6019800" y="13716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zh-CN" sz="2400" b="1"/>
              <a:t>Library</a:t>
            </a:r>
          </a:p>
        </p:txBody>
      </p:sp>
      <p:sp>
        <p:nvSpPr>
          <p:cNvPr id="15370" name="Text Box 12"/>
          <p:cNvSpPr txBox="1">
            <a:spLocks noChangeArrowheads="1"/>
          </p:cNvSpPr>
          <p:nvPr/>
        </p:nvSpPr>
        <p:spPr bwMode="auto">
          <a:xfrm>
            <a:off x="5486400" y="152400"/>
            <a:ext cx="2057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zh-CN" sz="2000" b="1"/>
              <a:t>Post Office</a:t>
            </a:r>
          </a:p>
        </p:txBody>
      </p:sp>
      <p:sp>
        <p:nvSpPr>
          <p:cNvPr id="15371" name="Text Box 13"/>
          <p:cNvSpPr txBox="1">
            <a:spLocks noChangeArrowheads="1"/>
          </p:cNvSpPr>
          <p:nvPr/>
        </p:nvSpPr>
        <p:spPr bwMode="auto">
          <a:xfrm>
            <a:off x="3581400" y="2286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zh-CN" sz="2400" b="1"/>
              <a:t>Bank</a:t>
            </a:r>
          </a:p>
        </p:txBody>
      </p:sp>
      <p:sp>
        <p:nvSpPr>
          <p:cNvPr id="15372" name="Text Box 14"/>
          <p:cNvSpPr txBox="1">
            <a:spLocks noChangeArrowheads="1"/>
          </p:cNvSpPr>
          <p:nvPr/>
        </p:nvSpPr>
        <p:spPr bwMode="auto">
          <a:xfrm>
            <a:off x="3733800" y="1371600"/>
            <a:ext cx="2057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zh-CN" sz="2800" b="1"/>
              <a:t>Park</a:t>
            </a:r>
          </a:p>
        </p:txBody>
      </p:sp>
      <p:sp>
        <p:nvSpPr>
          <p:cNvPr id="15373" name="Text Box 15"/>
          <p:cNvSpPr txBox="1">
            <a:spLocks noChangeArrowheads="1"/>
          </p:cNvSpPr>
          <p:nvPr/>
        </p:nvSpPr>
        <p:spPr bwMode="auto">
          <a:xfrm>
            <a:off x="152400" y="3505200"/>
            <a:ext cx="2057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zh-CN" sz="2800" b="1"/>
              <a:t>School</a:t>
            </a:r>
          </a:p>
        </p:txBody>
      </p:sp>
      <p:sp>
        <p:nvSpPr>
          <p:cNvPr id="15374" name="Text Box 16"/>
          <p:cNvSpPr txBox="1">
            <a:spLocks noChangeArrowheads="1"/>
          </p:cNvSpPr>
          <p:nvPr/>
        </p:nvSpPr>
        <p:spPr bwMode="auto">
          <a:xfrm>
            <a:off x="914400" y="14478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zh-CN" sz="2400" b="1"/>
              <a:t>Bookstore</a:t>
            </a:r>
          </a:p>
        </p:txBody>
      </p:sp>
      <p:sp>
        <p:nvSpPr>
          <p:cNvPr id="15375" name="Text Box 17"/>
          <p:cNvSpPr txBox="1">
            <a:spLocks noChangeArrowheads="1"/>
          </p:cNvSpPr>
          <p:nvPr/>
        </p:nvSpPr>
        <p:spPr bwMode="auto">
          <a:xfrm>
            <a:off x="1143000" y="762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zh-CN" sz="2400" b="1"/>
              <a:t>Hospital</a:t>
            </a:r>
          </a:p>
        </p:txBody>
      </p:sp>
      <p:sp>
        <p:nvSpPr>
          <p:cNvPr id="26642" name="Oval 18"/>
          <p:cNvSpPr>
            <a:spLocks noChangeArrowheads="1"/>
          </p:cNvSpPr>
          <p:nvPr/>
        </p:nvSpPr>
        <p:spPr bwMode="auto">
          <a:xfrm>
            <a:off x="6477000" y="4419600"/>
            <a:ext cx="457200" cy="381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zh-CN" altLang="zh-CN"/>
              <a:t>A</a:t>
            </a:r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0" y="5029200"/>
            <a:ext cx="7162800" cy="1570038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Look at the map in 1a. Suppose you are standing at A. Make up new conversations with your partner.</a:t>
            </a:r>
          </a:p>
        </p:txBody>
      </p:sp>
      <p:pic>
        <p:nvPicPr>
          <p:cNvPr id="26644" name="Picture 20" descr="Child 副本"/>
          <p:cNvPicPr>
            <a:picLocks noChangeAspect="1" noChangeArrowheads="1"/>
          </p:cNvPicPr>
          <p:nvPr/>
        </p:nvPicPr>
        <p:blipFill>
          <a:blip r:embed="rId3" cstate="email"/>
          <a:srcRect t="37306" r="33333"/>
          <a:stretch>
            <a:fillRect/>
          </a:stretch>
        </p:blipFill>
        <p:spPr bwMode="auto">
          <a:xfrm>
            <a:off x="7161213" y="5105400"/>
            <a:ext cx="1982787" cy="16002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6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7620000" cy="118903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zh-CN" altLang="zh-CN" sz="3600" b="1" dirty="0">
                <a:solidFill>
                  <a:srgbClr val="008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The bookstore is ______________ the school.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364038" y="228600"/>
            <a:ext cx="2798762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3600" b="1">
                <a:solidFill>
                  <a:srgbClr val="FF0000"/>
                </a:solidFill>
              </a:rPr>
              <a:t>across from</a:t>
            </a:r>
          </a:p>
        </p:txBody>
      </p:sp>
      <p:grpSp>
        <p:nvGrpSpPr>
          <p:cNvPr id="16388" name="Group 4"/>
          <p:cNvGrpSpPr/>
          <p:nvPr/>
        </p:nvGrpSpPr>
        <p:grpSpPr bwMode="auto">
          <a:xfrm>
            <a:off x="1905000" y="1639888"/>
            <a:ext cx="6172200" cy="4379912"/>
            <a:chOff x="0" y="0"/>
            <a:chExt cx="9720" cy="6898"/>
          </a:xfrm>
        </p:grpSpPr>
        <p:pic>
          <p:nvPicPr>
            <p:cNvPr id="16389" name="Picture 5" descr="6-3-1-4 副本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720" cy="6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0" name="Text Box 6"/>
            <p:cNvSpPr txBox="1">
              <a:spLocks noChangeArrowheads="1"/>
            </p:cNvSpPr>
            <p:nvPr/>
          </p:nvSpPr>
          <p:spPr bwMode="auto">
            <a:xfrm>
              <a:off x="1319" y="3000"/>
              <a:ext cx="564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2800" b="1">
                  <a:solidFill>
                    <a:srgbClr val="0000FF"/>
                  </a:solidFill>
                </a:rPr>
                <a:t>Shengli Road</a:t>
              </a:r>
            </a:p>
          </p:txBody>
        </p:sp>
        <p:sp>
          <p:nvSpPr>
            <p:cNvPr id="16391" name="Text Box 7"/>
            <p:cNvSpPr txBox="1">
              <a:spLocks noChangeArrowheads="1"/>
            </p:cNvSpPr>
            <p:nvPr/>
          </p:nvSpPr>
          <p:spPr bwMode="auto">
            <a:xfrm>
              <a:off x="1199" y="5160"/>
              <a:ext cx="3240" cy="1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zh-CN" sz="3600" b="1"/>
                <a:t>School</a:t>
              </a:r>
            </a:p>
          </p:txBody>
        </p:sp>
        <p:sp>
          <p:nvSpPr>
            <p:cNvPr id="16392" name="Text Box 8"/>
            <p:cNvSpPr txBox="1">
              <a:spLocks noChangeArrowheads="1"/>
            </p:cNvSpPr>
            <p:nvPr/>
          </p:nvSpPr>
          <p:spPr bwMode="auto">
            <a:xfrm>
              <a:off x="3239" y="360"/>
              <a:ext cx="3480" cy="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zh-CN" sz="2800" b="1"/>
                <a:t>Bookstore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ldLvl="0" animBg="1"/>
      <p:bldP spid="276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457200" y="1295400"/>
            <a:ext cx="2517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2800" b="1">
                <a:solidFill>
                  <a:srgbClr val="0000FF"/>
                </a:solidFill>
                <a:cs typeface="Arial" panose="020B0604020202020204" pitchFamily="34" charset="0"/>
              </a:rPr>
              <a:t>The park is …</a:t>
            </a:r>
          </a:p>
        </p:txBody>
      </p:sp>
      <p:pic>
        <p:nvPicPr>
          <p:cNvPr id="17411" name="Picture 3" descr="6-3-1-2 副本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981200"/>
            <a:ext cx="5867400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581400" y="3978275"/>
            <a:ext cx="4038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zh-CN" sz="2800" b="1">
                <a:solidFill>
                  <a:srgbClr val="0000FF"/>
                </a:solidFill>
              </a:rPr>
              <a:t>Zhongshan Road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752600" y="4114800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zh-CN" sz="2800" b="1">
                <a:solidFill>
                  <a:srgbClr val="0000FF"/>
                </a:solidFill>
              </a:rPr>
              <a:t>Bridge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572000" y="5181600"/>
            <a:ext cx="2514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zh-CN" sz="3200" b="1"/>
              <a:t>Restaurant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4114800" y="2514600"/>
            <a:ext cx="2514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zh-CN" sz="3200" b="1"/>
              <a:t>Park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457200" y="152400"/>
            <a:ext cx="8382000" cy="10779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zh-CN" altLang="zh-CN" sz="3200" b="1" dirty="0">
                <a:solidFill>
                  <a:srgbClr val="008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The restaurant is ______ Zhongshan Road, near the bridge.</a:t>
            </a: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4343400" y="152400"/>
            <a:ext cx="619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2800" b="1">
                <a:solidFill>
                  <a:srgbClr val="FF0000"/>
                </a:solidFill>
              </a:rPr>
              <a:t>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80" grpId="0" bldLvl="0" animBg="1"/>
      <p:bldP spid="2868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231188" cy="12001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  <a:buFontTx/>
              <a:buNone/>
              <a:defRPr/>
            </a:pPr>
            <a:r>
              <a:rPr lang="zh-CN" altLang="zh-CN" sz="2800" b="1" dirty="0">
                <a:solidFill>
                  <a:srgbClr val="008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There is a park ________ the bank ________ the restaurant.</a:t>
            </a:r>
          </a:p>
        </p:txBody>
      </p:sp>
      <p:grpSp>
        <p:nvGrpSpPr>
          <p:cNvPr id="18435" name="Group 3"/>
          <p:cNvGrpSpPr/>
          <p:nvPr/>
        </p:nvGrpSpPr>
        <p:grpSpPr bwMode="auto">
          <a:xfrm>
            <a:off x="1905000" y="1600200"/>
            <a:ext cx="6705600" cy="4770438"/>
            <a:chOff x="0" y="0"/>
            <a:chExt cx="10560" cy="7512"/>
          </a:xfrm>
        </p:grpSpPr>
        <p:pic>
          <p:nvPicPr>
            <p:cNvPr id="18437" name="Picture 4" descr="6-3-1-5 副本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0560" cy="7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8" name="Text Box 5"/>
            <p:cNvSpPr txBox="1">
              <a:spLocks noChangeArrowheads="1"/>
            </p:cNvSpPr>
            <p:nvPr/>
          </p:nvSpPr>
          <p:spPr bwMode="auto">
            <a:xfrm>
              <a:off x="3120" y="0"/>
              <a:ext cx="3240" cy="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zh-CN" sz="3200" b="1"/>
                <a:t>Bank</a:t>
              </a:r>
            </a:p>
          </p:txBody>
        </p:sp>
        <p:sp>
          <p:nvSpPr>
            <p:cNvPr id="18439" name="Text Box 6"/>
            <p:cNvSpPr txBox="1">
              <a:spLocks noChangeArrowheads="1"/>
            </p:cNvSpPr>
            <p:nvPr/>
          </p:nvSpPr>
          <p:spPr bwMode="auto">
            <a:xfrm>
              <a:off x="3840" y="2760"/>
              <a:ext cx="3240" cy="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zh-CN" sz="3200" b="1"/>
                <a:t>Park</a:t>
              </a:r>
            </a:p>
          </p:txBody>
        </p:sp>
        <p:sp>
          <p:nvSpPr>
            <p:cNvPr id="18440" name="Text Box 7"/>
            <p:cNvSpPr txBox="1">
              <a:spLocks noChangeArrowheads="1"/>
            </p:cNvSpPr>
            <p:nvPr/>
          </p:nvSpPr>
          <p:spPr bwMode="auto">
            <a:xfrm>
              <a:off x="4200" y="6600"/>
              <a:ext cx="3960" cy="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zh-CN" sz="3200" b="1"/>
                <a:t>Restaurant</a:t>
              </a:r>
            </a:p>
          </p:txBody>
        </p:sp>
      </p:grp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2895600" y="304800"/>
            <a:ext cx="42116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2800" b="1">
                <a:solidFill>
                  <a:srgbClr val="FF0000"/>
                </a:solidFill>
              </a:rPr>
              <a:t>between                    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ldLvl="0" animBg="1"/>
      <p:bldP spid="2970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7620000" cy="12001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  <a:buFontTx/>
              <a:buNone/>
              <a:defRPr/>
            </a:pPr>
            <a:r>
              <a:rPr lang="zh-CN" altLang="en-US" sz="2800" b="1" dirty="0">
                <a:solidFill>
                  <a:srgbClr val="008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The library is _______________ Xinhua Street and Zhongshan Road.</a:t>
            </a:r>
            <a:endParaRPr lang="zh-CN" altLang="en-US" dirty="0">
              <a:solidFill>
                <a:srgbClr val="008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590800" y="304800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2800" b="1">
                <a:solidFill>
                  <a:srgbClr val="FF0000"/>
                </a:solidFill>
              </a:rPr>
              <a:t>on the corner of</a:t>
            </a:r>
          </a:p>
        </p:txBody>
      </p:sp>
      <p:grpSp>
        <p:nvGrpSpPr>
          <p:cNvPr id="19460" name="Group 4"/>
          <p:cNvGrpSpPr/>
          <p:nvPr/>
        </p:nvGrpSpPr>
        <p:grpSpPr bwMode="auto">
          <a:xfrm>
            <a:off x="1905000" y="1676400"/>
            <a:ext cx="6324600" cy="4343400"/>
            <a:chOff x="0" y="0"/>
            <a:chExt cx="9960" cy="6278"/>
          </a:xfrm>
        </p:grpSpPr>
        <p:pic>
          <p:nvPicPr>
            <p:cNvPr id="19461" name="Picture 5" descr="p42-2a-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960" cy="6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2" name="Text Box 6"/>
            <p:cNvSpPr txBox="1">
              <a:spLocks noChangeArrowheads="1"/>
            </p:cNvSpPr>
            <p:nvPr/>
          </p:nvSpPr>
          <p:spPr bwMode="auto">
            <a:xfrm>
              <a:off x="4440" y="2280"/>
              <a:ext cx="2640" cy="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zh-CN" sz="3200" b="1">
                  <a:solidFill>
                    <a:srgbClr val="0000FF"/>
                  </a:solidFill>
                </a:rPr>
                <a:t>Library</a:t>
              </a:r>
            </a:p>
          </p:txBody>
        </p:sp>
        <p:sp>
          <p:nvSpPr>
            <p:cNvPr id="19463" name="Text Box 7"/>
            <p:cNvSpPr txBox="1">
              <a:spLocks noChangeArrowheads="1"/>
            </p:cNvSpPr>
            <p:nvPr/>
          </p:nvSpPr>
          <p:spPr bwMode="auto">
            <a:xfrm>
              <a:off x="3480" y="5160"/>
              <a:ext cx="5160" cy="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zh-CN" sz="2800" b="1">
                  <a:solidFill>
                    <a:srgbClr val="0000FF"/>
                  </a:solidFill>
                </a:rPr>
                <a:t>Zhongshan Road</a:t>
              </a:r>
            </a:p>
          </p:txBody>
        </p:sp>
        <p:sp>
          <p:nvSpPr>
            <p:cNvPr id="19464" name="Text Box 8"/>
            <p:cNvSpPr txBox="1">
              <a:spLocks noChangeArrowheads="1"/>
            </p:cNvSpPr>
            <p:nvPr/>
          </p:nvSpPr>
          <p:spPr bwMode="auto">
            <a:xfrm rot="3202012">
              <a:off x="-1211" y="2651"/>
              <a:ext cx="5880" cy="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zh-CN" sz="2800" b="1">
                  <a:solidFill>
                    <a:srgbClr val="0000FF"/>
                  </a:solidFill>
                </a:rPr>
                <a:t>Xinhua Street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ldLvl="0" animBg="1"/>
      <p:bldP spid="307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4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76200"/>
            <a:ext cx="8534400" cy="1219200"/>
          </a:xfrm>
        </p:spPr>
        <p:txBody>
          <a:bodyPr/>
          <a:lstStyle/>
          <a:p>
            <a:pPr algn="l"/>
            <a:r>
              <a:rPr lang="zh-CN" altLang="en-US" sz="2800" b="1">
                <a:solidFill>
                  <a:srgbClr val="0000FF"/>
                </a:solidFill>
              </a:rPr>
              <a:t> Say the positions of the buildings, using  on/across from/between...and.../on the corner of .</a:t>
            </a:r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1600200" y="1371600"/>
            <a:ext cx="7162800" cy="43434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/>
              <a:t>P44 2b 图</a:t>
            </a:r>
          </a:p>
        </p:txBody>
      </p:sp>
      <p:pic>
        <p:nvPicPr>
          <p:cNvPr id="20484" name="Picture 4" descr="42-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296988"/>
            <a:ext cx="8305800" cy="518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4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76200"/>
            <a:ext cx="8534400" cy="1219200"/>
          </a:xfrm>
        </p:spPr>
        <p:txBody>
          <a:bodyPr/>
          <a:lstStyle/>
          <a:p>
            <a:pPr algn="l"/>
            <a:r>
              <a:rPr lang="zh-CN" altLang="en-US" sz="3200" b="1">
                <a:solidFill>
                  <a:srgbClr val="0000FF"/>
                </a:solidFill>
              </a:rPr>
              <a:t>Listen to the conversation and find the way to Jane's home. </a:t>
            </a:r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1600200" y="1371600"/>
            <a:ext cx="7162800" cy="43434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/>
              <a:t>P44 2b 图</a:t>
            </a:r>
          </a:p>
        </p:txBody>
      </p:sp>
      <p:pic>
        <p:nvPicPr>
          <p:cNvPr id="21508" name="Picture 4" descr="42-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2000" y="1371600"/>
            <a:ext cx="8153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ectionA课文录音2b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85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6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4"/>
          <p:cNvSpPr>
            <a:spLocks noGrp="1" noChangeArrowheads="1"/>
          </p:cNvSpPr>
          <p:nvPr/>
        </p:nvSpPr>
        <p:spPr bwMode="auto">
          <a:xfrm>
            <a:off x="152400" y="76200"/>
            <a:ext cx="8610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3200" b="1">
                <a:solidFill>
                  <a:srgbClr val="FF3300"/>
                </a:solidFill>
                <a:ea typeface="黑体" panose="02010609060101010101" pitchFamily="49" charset="-122"/>
              </a:rPr>
              <a:t>Listen and read the sounds and words aloud.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8788" y="1447800"/>
            <a:ext cx="830738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ectionA课文录音3a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04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ridge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838200"/>
            <a:ext cx="44846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5" descr="bridge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4006850"/>
            <a:ext cx="4630738" cy="2851150"/>
          </a:xfrm>
        </p:spPr>
      </p:pic>
      <p:pic>
        <p:nvPicPr>
          <p:cNvPr id="5124" name="Picture 4" descr="bridge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837238" y="1196975"/>
            <a:ext cx="3306762" cy="2479675"/>
          </a:xfrm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5334000" y="1524000"/>
            <a:ext cx="2940050" cy="8239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zh-CN" altLang="en-US" sz="48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bridge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516" y="771573"/>
            <a:ext cx="6934200" cy="895350"/>
          </a:xfrm>
        </p:spPr>
        <p:txBody>
          <a:bodyPr anchor="b"/>
          <a:lstStyle/>
          <a:p>
            <a:pPr algn="l"/>
            <a:r>
              <a:rPr lang="zh-CN" altLang="en-US" sz="3200">
                <a:solidFill>
                  <a:srgbClr val="FF3300"/>
                </a:solidFill>
                <a:cs typeface="Arial" panose="020B0604020202020204" pitchFamily="34" charset="0"/>
              </a:rPr>
              <a:t>Read the words by yourself.  Then listen,check (  </a:t>
            </a:r>
            <a:r>
              <a:rPr lang="zh-CN" altLang="en-US" sz="3200">
                <a:solidFill>
                  <a:srgbClr val="FF33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√</a:t>
            </a:r>
            <a:r>
              <a:rPr lang="zh-CN" altLang="en-US" sz="3200">
                <a:solidFill>
                  <a:srgbClr val="FF3300"/>
                </a:solidFill>
                <a:cs typeface="Arial" panose="020B0604020202020204" pitchFamily="34" charset="0"/>
              </a:rPr>
              <a:t>  ) and repeat.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4989" y="2362228"/>
            <a:ext cx="7618413" cy="1600200"/>
          </a:xfrm>
          <a:solidFill>
            <a:srgbClr val="CECEEF"/>
          </a:solidFill>
        </p:spPr>
        <p:txBody>
          <a:bodyPr/>
          <a:lstStyle/>
          <a:p>
            <a:pPr marL="0" indent="0">
              <a:buFontTx/>
              <a:buNone/>
            </a:pPr>
            <a:r>
              <a:rPr lang="zh-CN" altLang="en-US" sz="2800" b="0" dirty="0">
                <a:cs typeface="Arial" panose="020B0604020202020204" pitchFamily="34" charset="0"/>
              </a:rPr>
              <a:t>some    cover    money   other   month</a:t>
            </a:r>
          </a:p>
          <a:p>
            <a:pPr marL="0" indent="0">
              <a:buFontTx/>
              <a:buNone/>
            </a:pPr>
            <a:r>
              <a:rPr lang="zh-CN" altLang="en-US" sz="2800" b="0" dirty="0">
                <a:cs typeface="Arial" panose="020B0604020202020204" pitchFamily="34" charset="0"/>
              </a:rPr>
              <a:t>Japan   queen   joke        born    word</a:t>
            </a:r>
          </a:p>
        </p:txBody>
      </p:sp>
      <p:pic>
        <p:nvPicPr>
          <p:cNvPr id="5" name="SectionA课文录音3b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762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0" y="2438400"/>
            <a:ext cx="3810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zh-CN" sz="3200" b="1" dirty="0">
                <a:solidFill>
                  <a:srgbClr val="FF3300"/>
                </a:solidFill>
              </a:rPr>
              <a:t>Giving directions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152400" y="838200"/>
            <a:ext cx="6858000" cy="1500188"/>
          </a:xfrm>
          <a:prstGeom prst="rect">
            <a:avLst/>
          </a:prstGeom>
          <a:solidFill>
            <a:srgbClr val="F1ADE2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zh-CN" sz="2800" b="1" dirty="0"/>
              <a:t>Excuse me, </a:t>
            </a:r>
            <a:r>
              <a:rPr lang="zh-CN" altLang="zh-CN" sz="2800" b="1" dirty="0">
                <a:solidFill>
                  <a:srgbClr val="CC0066"/>
                </a:solidFill>
              </a:rPr>
              <a:t>is there a (an)…near here?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zh-CN" sz="2800" b="1" dirty="0"/>
              <a:t>Excuse me, </a:t>
            </a:r>
            <a:r>
              <a:rPr lang="zh-CN" altLang="zh-CN" sz="2800" b="1" dirty="0">
                <a:solidFill>
                  <a:srgbClr val="CC0066"/>
                </a:solidFill>
              </a:rPr>
              <a:t>how can I get to…?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zh-CN" sz="2800" b="1" dirty="0"/>
              <a:t>Excuse me, </a:t>
            </a:r>
            <a:r>
              <a:rPr lang="zh-CN" altLang="zh-CN" sz="2800" b="1" dirty="0">
                <a:solidFill>
                  <a:srgbClr val="CC0066"/>
                </a:solidFill>
              </a:rPr>
              <a:t>which is the way to…?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152400" y="3048000"/>
            <a:ext cx="7162800" cy="1968500"/>
          </a:xfrm>
          <a:prstGeom prst="rect">
            <a:avLst/>
          </a:prstGeom>
          <a:solidFill>
            <a:srgbClr val="FFFF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2800" b="1" dirty="0">
                <a:solidFill>
                  <a:srgbClr val="CC0066"/>
                </a:solidFill>
              </a:rPr>
              <a:t>Go up/along</a:t>
            </a:r>
            <a:r>
              <a:rPr lang="zh-CN" altLang="en-US" sz="2800" b="1" dirty="0"/>
              <a:t> this street to the end, and…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2800" b="1" dirty="0">
                <a:solidFill>
                  <a:srgbClr val="CC0066"/>
                </a:solidFill>
              </a:rPr>
              <a:t>Turn left/right</a:t>
            </a:r>
            <a:r>
              <a:rPr lang="zh-CN" altLang="en-US" sz="2800" b="1" dirty="0"/>
              <a:t> at the first crossing.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2800" b="1" dirty="0"/>
              <a:t>It’s about…meters </a:t>
            </a:r>
            <a:r>
              <a:rPr lang="zh-CN" altLang="en-US" sz="2800" b="1" dirty="0">
                <a:solidFill>
                  <a:srgbClr val="CC0066"/>
                </a:solidFill>
              </a:rPr>
              <a:t>along </a:t>
            </a:r>
            <a:r>
              <a:rPr lang="zh-CN" altLang="en-US" sz="2800" b="1" dirty="0"/>
              <a:t>on the right.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2800" b="1" dirty="0">
                <a:solidFill>
                  <a:srgbClr val="CC0066"/>
                </a:solidFill>
              </a:rPr>
              <a:t>Go across the bridge</a:t>
            </a:r>
            <a:r>
              <a:rPr lang="zh-CN" altLang="en-US" sz="2800" b="1" dirty="0"/>
              <a:t>.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152400" y="5715000"/>
            <a:ext cx="5181600" cy="946150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800" b="1" dirty="0">
                <a:solidFill>
                  <a:srgbClr val="0000FF"/>
                </a:solidFill>
              </a:rPr>
              <a:t>on, on the corner of, across from, between…and…</a:t>
            </a:r>
            <a:r>
              <a:rPr lang="zh-CN" altLang="zh-CN" sz="28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228600" y="304800"/>
            <a:ext cx="3135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zh-CN" sz="3200" b="1" dirty="0">
                <a:solidFill>
                  <a:srgbClr val="FF3300"/>
                </a:solidFill>
              </a:rPr>
              <a:t>Asking the way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152400" y="5105400"/>
            <a:ext cx="44211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 dirty="0">
                <a:solidFill>
                  <a:srgbClr val="FF3300"/>
                </a:solidFill>
              </a:rPr>
              <a:t>Prepositional phrases</a:t>
            </a:r>
          </a:p>
        </p:txBody>
      </p:sp>
      <p:sp>
        <p:nvSpPr>
          <p:cNvPr id="24584" name="TextBox 11"/>
          <p:cNvSpPr txBox="1">
            <a:spLocks noChangeArrowheads="1"/>
          </p:cNvSpPr>
          <p:nvPr/>
        </p:nvSpPr>
        <p:spPr bwMode="auto">
          <a:xfrm>
            <a:off x="6248400" y="0"/>
            <a:ext cx="2895600" cy="769938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dirty="0">
                <a:solidFill>
                  <a:schemeClr val="bg1"/>
                </a:solidFill>
              </a:rPr>
              <a:t>Summary </a:t>
            </a:r>
            <a:endParaRPr lang="zh-CN" altLang="en-US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bldLvl="0"/>
      <p:bldP spid="35847" grpId="0" bldLvl="0" animBg="1"/>
      <p:bldP spid="35848" grpId="0" bldLvl="0" animBg="1"/>
      <p:bldP spid="35849" grpId="0" bldLvl="0" animBg="1"/>
      <p:bldP spid="35850" grpId="0" bldLvl="0"/>
      <p:bldP spid="35851" grpId="0" bldLvl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7"/>
          <p:cNvSpPr txBox="1">
            <a:spLocks noChangeArrowheads="1"/>
          </p:cNvSpPr>
          <p:nvPr/>
        </p:nvSpPr>
        <p:spPr bwMode="auto">
          <a:xfrm>
            <a:off x="304800" y="1143000"/>
            <a:ext cx="8382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2800" b="1" dirty="0">
                <a:solidFill>
                  <a:srgbClr val="0000FF"/>
                </a:solidFill>
              </a:rPr>
              <a:t>1. Suppose you are standing at A in the picture. Make up new conversations of asking the way and giving directions. And then write them down</a:t>
            </a:r>
            <a:r>
              <a:rPr lang="zh-CN" altLang="en-US" sz="2800" b="1" dirty="0" smtClean="0">
                <a:solidFill>
                  <a:srgbClr val="0000FF"/>
                </a:solidFill>
              </a:rPr>
              <a:t>. </a:t>
            </a:r>
            <a:endParaRPr lang="zh-CN" altLang="en-US" sz="2800" b="1" dirty="0">
              <a:solidFill>
                <a:srgbClr val="0000FF"/>
              </a:solidFill>
            </a:endParaRPr>
          </a:p>
          <a:p>
            <a:pPr algn="just" eaLnBrk="1" hangingPunct="1"/>
            <a:endParaRPr lang="zh-CN" altLang="en-US" sz="2800" b="1" dirty="0">
              <a:solidFill>
                <a:srgbClr val="0000FF"/>
              </a:solidFill>
            </a:endParaRPr>
          </a:p>
        </p:txBody>
      </p:sp>
      <p:sp>
        <p:nvSpPr>
          <p:cNvPr id="25603" name="Text Box 8"/>
          <p:cNvSpPr txBox="1">
            <a:spLocks noChangeArrowheads="1"/>
          </p:cNvSpPr>
          <p:nvPr/>
        </p:nvSpPr>
        <p:spPr bwMode="auto">
          <a:xfrm>
            <a:off x="457200" y="5821362"/>
            <a:ext cx="37607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solidFill>
                  <a:srgbClr val="0000FF"/>
                </a:solidFill>
              </a:rPr>
              <a:t>2. Preview Section B.</a:t>
            </a:r>
          </a:p>
        </p:txBody>
      </p:sp>
      <p:pic>
        <p:nvPicPr>
          <p:cNvPr id="25604" name="Picture 10" descr="42-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5000" y="2895614"/>
            <a:ext cx="5410200" cy="268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10"/>
          <p:cNvSpPr txBox="1">
            <a:spLocks noChangeArrowheads="1"/>
          </p:cNvSpPr>
          <p:nvPr/>
        </p:nvSpPr>
        <p:spPr bwMode="auto">
          <a:xfrm>
            <a:off x="914400" y="152400"/>
            <a:ext cx="3581400" cy="769938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dirty="0">
                <a:solidFill>
                  <a:schemeClr val="bg1"/>
                </a:solidFill>
              </a:rPr>
              <a:t>Homework </a:t>
            </a:r>
            <a:endParaRPr lang="zh-CN" altLang="en-US" sz="4400" b="1" dirty="0">
              <a:solidFill>
                <a:schemeClr val="bg1"/>
              </a:solidFill>
            </a:endParaRPr>
          </a:p>
        </p:txBody>
      </p:sp>
      <p:sp>
        <p:nvSpPr>
          <p:cNvPr id="25606" name="TextBox 11"/>
          <p:cNvSpPr txBox="1">
            <a:spLocks noChangeArrowheads="1"/>
          </p:cNvSpPr>
          <p:nvPr/>
        </p:nvSpPr>
        <p:spPr bwMode="auto">
          <a:xfrm>
            <a:off x="5334000" y="49530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0000FF"/>
                </a:solidFill>
              </a:rPr>
              <a:t>A</a:t>
            </a:r>
            <a:endParaRPr lang="zh-CN" altLang="en-US" sz="24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bridge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2311400"/>
            <a:ext cx="8001000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838200" y="5638800"/>
            <a:ext cx="29400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800" b="1">
                <a:solidFill>
                  <a:srgbClr val="FFFF00"/>
                </a:solidFill>
              </a:rPr>
              <a:t>bridge</a:t>
            </a:r>
          </a:p>
        </p:txBody>
      </p:sp>
      <p:pic>
        <p:nvPicPr>
          <p:cNvPr id="16390" name="图片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76800" y="3962400"/>
            <a:ext cx="952500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图片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76600" y="4114800"/>
            <a:ext cx="9525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8" name="图片 2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419600" y="4648200"/>
            <a:ext cx="60642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0" name="Text Box 26"/>
          <p:cNvSpPr txBox="1">
            <a:spLocks noChangeArrowheads="1"/>
          </p:cNvSpPr>
          <p:nvPr/>
        </p:nvSpPr>
        <p:spPr bwMode="auto">
          <a:xfrm>
            <a:off x="1447800" y="838200"/>
            <a:ext cx="58181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</a:t>
            </a:r>
            <a:r>
              <a:rPr lang="zh-CN" alt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across</a:t>
            </a:r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bridge.</a:t>
            </a:r>
          </a:p>
        </p:txBody>
      </p:sp>
      <p:pic>
        <p:nvPicPr>
          <p:cNvPr id="16411" name="图片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91200" y="3962400"/>
            <a:ext cx="876300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7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bldLvl="0"/>
      <p:bldP spid="16410" grpId="0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roa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9788" y="2513013"/>
            <a:ext cx="8307387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图片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53200" y="4419600"/>
            <a:ext cx="9525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图片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9800" y="3581400"/>
            <a:ext cx="952500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图片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62600" y="2209800"/>
            <a:ext cx="912813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5" name="Text Box 27"/>
          <p:cNvSpPr txBox="1">
            <a:spLocks noChangeArrowheads="1"/>
          </p:cNvSpPr>
          <p:nvPr/>
        </p:nvSpPr>
        <p:spPr bwMode="auto">
          <a:xfrm>
            <a:off x="2286000" y="914400"/>
            <a:ext cx="4613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</a:t>
            </a:r>
            <a:r>
              <a:rPr lang="zh-CN" altLang="en-US" sz="4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along</a:t>
            </a:r>
            <a:r>
              <a:rPr lang="zh-CN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street.</a:t>
            </a:r>
          </a:p>
        </p:txBody>
      </p:sp>
      <p:pic>
        <p:nvPicPr>
          <p:cNvPr id="28" name="图片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91200" y="2590800"/>
            <a:ext cx="912813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图片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72200" y="3886200"/>
            <a:ext cx="912813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5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roa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133600"/>
            <a:ext cx="91440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图片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43400" y="2057400"/>
            <a:ext cx="874713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图片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10000" y="1981200"/>
            <a:ext cx="798513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2" name="图片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90800" y="1905000"/>
            <a:ext cx="798513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7" name="图片 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14513" y="1854200"/>
            <a:ext cx="798512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63" name="Text Box 31"/>
          <p:cNvSpPr txBox="1">
            <a:spLocks noChangeArrowheads="1"/>
          </p:cNvSpPr>
          <p:nvPr/>
        </p:nvSpPr>
        <p:spPr bwMode="auto">
          <a:xfrm>
            <a:off x="2819400" y="533400"/>
            <a:ext cx="28844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turn</a:t>
            </a:r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left</a:t>
            </a:r>
          </a:p>
        </p:txBody>
      </p:sp>
      <p:pic>
        <p:nvPicPr>
          <p:cNvPr id="32" name="图片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95800" y="2667000"/>
            <a:ext cx="912813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图片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76600" y="1981200"/>
            <a:ext cx="798513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92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82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272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92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63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roa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133600"/>
            <a:ext cx="91440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图片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6775" y="2109788"/>
            <a:ext cx="912813" cy="265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3505200" y="457200"/>
            <a:ext cx="28844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000" b="1" dirty="0">
                <a:solidFill>
                  <a:srgbClr val="FF3300"/>
                </a:solidFill>
              </a:rPr>
              <a:t>turn</a:t>
            </a:r>
            <a:r>
              <a:rPr lang="zh-CN" altLang="en-US" sz="4000" b="1" dirty="0">
                <a:solidFill>
                  <a:srgbClr val="0000FF"/>
                </a:solidFill>
              </a:rPr>
              <a:t> right</a:t>
            </a:r>
          </a:p>
        </p:txBody>
      </p:sp>
      <p:pic>
        <p:nvPicPr>
          <p:cNvPr id="82949" name="图片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34000" y="1905000"/>
            <a:ext cx="828675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0" name="图片 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5000" y="1905000"/>
            <a:ext cx="858838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图片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5800" y="2362200"/>
            <a:ext cx="912813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图片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8200" y="3048000"/>
            <a:ext cx="912813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3" name="图片 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72200" y="1905000"/>
            <a:ext cx="858838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4" name="图片 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24600" y="2057400"/>
            <a:ext cx="858838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92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82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182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182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9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sz="quarter" idx="4294967295"/>
          </p:nvPr>
        </p:nvSpPr>
        <p:spPr>
          <a:xfrm>
            <a:off x="0" y="381000"/>
            <a:ext cx="8229600" cy="12954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 to 1a and choose the picture for each conversation.</a:t>
            </a:r>
          </a:p>
        </p:txBody>
      </p:sp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457200" y="2819400"/>
            <a:ext cx="2667000" cy="2362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3600"/>
              <a:t>P43 1b</a:t>
            </a:r>
          </a:p>
          <a:p>
            <a:pPr algn="ctr"/>
            <a:r>
              <a:rPr lang="zh-CN" altLang="en-US" sz="3600"/>
              <a:t>图1</a:t>
            </a:r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3276600" y="2819400"/>
            <a:ext cx="2667000" cy="2362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3600"/>
              <a:t>P43 1b </a:t>
            </a:r>
          </a:p>
          <a:p>
            <a:pPr algn="ctr"/>
            <a:r>
              <a:rPr lang="zh-CN" altLang="en-US" sz="3600"/>
              <a:t>图2</a:t>
            </a: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6096000" y="2819400"/>
            <a:ext cx="2667000" cy="2362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3600"/>
              <a:t>P43 1b</a:t>
            </a:r>
          </a:p>
          <a:p>
            <a:pPr algn="ctr"/>
            <a:r>
              <a:rPr lang="zh-CN" altLang="en-US" sz="3600"/>
              <a:t>图3</a:t>
            </a:r>
          </a:p>
        </p:txBody>
      </p:sp>
      <p:sp>
        <p:nvSpPr>
          <p:cNvPr id="10246" name="Text Box 9"/>
          <p:cNvSpPr txBox="1">
            <a:spLocks noChangeArrowheads="1"/>
          </p:cNvSpPr>
          <p:nvPr/>
        </p:nvSpPr>
        <p:spPr bwMode="auto">
          <a:xfrm>
            <a:off x="776288" y="5334000"/>
            <a:ext cx="7912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rgbClr val="0000FF"/>
                </a:solidFill>
              </a:rPr>
              <a:t>（    ）            （    ）          （    ）</a:t>
            </a:r>
          </a:p>
        </p:txBody>
      </p:sp>
      <p:sp>
        <p:nvSpPr>
          <p:cNvPr id="83975" name="WordArt 10"/>
          <p:cNvSpPr>
            <a:spLocks noChangeArrowheads="1" noChangeShapeType="1" noTextEdit="1"/>
          </p:cNvSpPr>
          <p:nvPr/>
        </p:nvSpPr>
        <p:spPr bwMode="auto">
          <a:xfrm>
            <a:off x="7086600" y="5334000"/>
            <a:ext cx="304800" cy="6445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solidFill>
                    <a:srgbClr val="99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5000"/>
                    </a:srgbClr>
                  </a:outerShdw>
                </a:effectLst>
                <a:latin typeface="Arial Black" panose="020B0A04020102020204"/>
              </a:rPr>
              <a:t>1</a:t>
            </a:r>
            <a:endParaRPr lang="zh-CN" altLang="en-US" sz="3600" kern="10">
              <a:ln w="9525">
                <a:solidFill>
                  <a:srgbClr val="99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5000"/>
                  </a:srgbClr>
                </a:outerShdw>
              </a:effectLst>
              <a:latin typeface="Arial Black" panose="020B0A04020102020204"/>
            </a:endParaRPr>
          </a:p>
        </p:txBody>
      </p:sp>
      <p:sp>
        <p:nvSpPr>
          <p:cNvPr id="83976" name="WordArt 11"/>
          <p:cNvSpPr>
            <a:spLocks noChangeArrowheads="1" noChangeShapeType="1" noTextEdit="1"/>
          </p:cNvSpPr>
          <p:nvPr/>
        </p:nvSpPr>
        <p:spPr bwMode="auto">
          <a:xfrm>
            <a:off x="1370013" y="5318125"/>
            <a:ext cx="304800" cy="6445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solidFill>
                    <a:srgbClr val="99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5000"/>
                    </a:srgbClr>
                  </a:outerShdw>
                </a:effectLst>
                <a:latin typeface="Arial Black" panose="020B0A04020102020204"/>
              </a:rPr>
              <a:t>2</a:t>
            </a:r>
            <a:endParaRPr lang="zh-CN" altLang="en-US" sz="3600" kern="10">
              <a:ln w="9525">
                <a:solidFill>
                  <a:srgbClr val="99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5000"/>
                  </a:srgbClr>
                </a:outerShdw>
              </a:effectLst>
              <a:latin typeface="Arial Black" panose="020B0A04020102020204"/>
            </a:endParaRPr>
          </a:p>
        </p:txBody>
      </p:sp>
      <p:sp>
        <p:nvSpPr>
          <p:cNvPr id="83977" name="WordArt 12"/>
          <p:cNvSpPr>
            <a:spLocks noChangeArrowheads="1" noChangeShapeType="1" noTextEdit="1"/>
          </p:cNvSpPr>
          <p:nvPr/>
        </p:nvSpPr>
        <p:spPr bwMode="auto">
          <a:xfrm>
            <a:off x="4386263" y="5334000"/>
            <a:ext cx="304800" cy="6445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solidFill>
                    <a:srgbClr val="99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5000"/>
                    </a:srgbClr>
                  </a:outerShdw>
                </a:effectLst>
                <a:latin typeface="Arial Black" panose="020B0A04020102020204"/>
              </a:rPr>
              <a:t>3</a:t>
            </a:r>
            <a:endParaRPr lang="zh-CN" altLang="en-US" sz="3600" kern="10">
              <a:ln w="9525">
                <a:solidFill>
                  <a:srgbClr val="99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5000"/>
                  </a:srgbClr>
                </a:outerShdw>
              </a:effectLst>
              <a:latin typeface="Arial Black" panose="020B0A04020102020204"/>
            </a:endParaRPr>
          </a:p>
        </p:txBody>
      </p:sp>
      <p:pic>
        <p:nvPicPr>
          <p:cNvPr id="10250" name="Picture 13" descr="p41-4x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1000" y="2819400"/>
            <a:ext cx="2743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4" descr="P41-6x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76600" y="2819400"/>
            <a:ext cx="2667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5" descr="P41-1ax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2819400"/>
            <a:ext cx="2667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SectionA课文录音1a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838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7121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83975" grpId="0" animBg="1"/>
      <p:bldP spid="83976" grpId="0" animBg="1"/>
      <p:bldP spid="8397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/>
          <p:nvPr/>
        </p:nvGrpSpPr>
        <p:grpSpPr bwMode="auto">
          <a:xfrm>
            <a:off x="0" y="0"/>
            <a:ext cx="9144000" cy="4862513"/>
            <a:chOff x="0" y="0"/>
            <a:chExt cx="14400" cy="7656"/>
          </a:xfrm>
        </p:grpSpPr>
        <p:pic>
          <p:nvPicPr>
            <p:cNvPr id="11285" name="Picture 3" descr="road"/>
            <p:cNvPicPr>
              <a:picLocks noChangeAspect="1" noChangeArrowheads="1"/>
            </p:cNvPicPr>
            <p:nvPr/>
          </p:nvPicPr>
          <p:blipFill>
            <a:blip r:embed="rId2" cstate="email"/>
            <a:srcRect r="1056" b="1225"/>
            <a:stretch>
              <a:fillRect/>
            </a:stretch>
          </p:blipFill>
          <p:spPr bwMode="auto">
            <a:xfrm>
              <a:off x="0" y="0"/>
              <a:ext cx="14400" cy="7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6" name="AutoShape 4"/>
            <p:cNvSpPr>
              <a:spLocks noChangeArrowheads="1"/>
            </p:cNvSpPr>
            <p:nvPr/>
          </p:nvSpPr>
          <p:spPr bwMode="auto">
            <a:xfrm flipV="1">
              <a:off x="4198" y="1537"/>
              <a:ext cx="2160" cy="480"/>
            </a:xfrm>
            <a:custGeom>
              <a:avLst/>
              <a:gdLst>
                <a:gd name="T0" fmla="*/ 0 w 21600"/>
                <a:gd name="T1" fmla="*/ 0 h 21600"/>
                <a:gd name="T2" fmla="*/ 133 w 21600"/>
                <a:gd name="T3" fmla="*/ 480 h 21600"/>
                <a:gd name="T4" fmla="*/ 2027 w 21600"/>
                <a:gd name="T5" fmla="*/ 480 h 21600"/>
                <a:gd name="T6" fmla="*/ 216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333" y="21600"/>
                  </a:lnTo>
                  <a:lnTo>
                    <a:pt x="2026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533" name="AutoShape 5"/>
          <p:cNvSpPr>
            <a:spLocks noChangeArrowheads="1"/>
          </p:cNvSpPr>
          <p:nvPr/>
        </p:nvSpPr>
        <p:spPr bwMode="auto">
          <a:xfrm rot="-1015173">
            <a:off x="5921375" y="384175"/>
            <a:ext cx="228600" cy="4086225"/>
          </a:xfrm>
          <a:prstGeom prst="upArrow">
            <a:avLst>
              <a:gd name="adj1" fmla="val 45833"/>
              <a:gd name="adj2" fmla="val 502652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3733800" y="2300288"/>
            <a:ext cx="20574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zh-CN" sz="2400" b="1">
                <a:solidFill>
                  <a:srgbClr val="0000FF"/>
                </a:solidFill>
              </a:rPr>
              <a:t>Zhongshan Road</a:t>
            </a: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 rot="-869927">
            <a:off x="5699125" y="914400"/>
            <a:ext cx="549275" cy="2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</a:rPr>
              <a:t>Xinhua Street</a:t>
            </a:r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533400" y="24384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</a:rPr>
              <a:t>Shengli Road</a:t>
            </a:r>
          </a:p>
        </p:txBody>
      </p:sp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4191000" y="35052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400" b="1"/>
              <a:t>Restaurant</a:t>
            </a:r>
          </a:p>
        </p:txBody>
      </p:sp>
      <p:sp>
        <p:nvSpPr>
          <p:cNvPr id="11272" name="Text Box 10"/>
          <p:cNvSpPr txBox="1">
            <a:spLocks noChangeArrowheads="1"/>
          </p:cNvSpPr>
          <p:nvPr/>
        </p:nvSpPr>
        <p:spPr bwMode="auto">
          <a:xfrm>
            <a:off x="6934200" y="35052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400" b="1"/>
              <a:t>Supermarket</a:t>
            </a:r>
          </a:p>
        </p:txBody>
      </p:sp>
      <p:sp>
        <p:nvSpPr>
          <p:cNvPr id="11273" name="Text Box 11"/>
          <p:cNvSpPr txBox="1">
            <a:spLocks noChangeArrowheads="1"/>
          </p:cNvSpPr>
          <p:nvPr/>
        </p:nvSpPr>
        <p:spPr bwMode="auto">
          <a:xfrm>
            <a:off x="6019800" y="13716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400" b="1"/>
              <a:t>Library</a:t>
            </a:r>
          </a:p>
        </p:txBody>
      </p:sp>
      <p:sp>
        <p:nvSpPr>
          <p:cNvPr id="11274" name="Text Box 12"/>
          <p:cNvSpPr txBox="1">
            <a:spLocks noChangeArrowheads="1"/>
          </p:cNvSpPr>
          <p:nvPr/>
        </p:nvSpPr>
        <p:spPr bwMode="auto">
          <a:xfrm>
            <a:off x="5486400" y="152400"/>
            <a:ext cx="2057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 b="1"/>
              <a:t>Post Office</a:t>
            </a:r>
          </a:p>
        </p:txBody>
      </p:sp>
      <p:sp>
        <p:nvSpPr>
          <p:cNvPr id="11275" name="Text Box 13"/>
          <p:cNvSpPr txBox="1">
            <a:spLocks noChangeArrowheads="1"/>
          </p:cNvSpPr>
          <p:nvPr/>
        </p:nvSpPr>
        <p:spPr bwMode="auto">
          <a:xfrm>
            <a:off x="3581400" y="2286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400" b="1"/>
              <a:t>Bank</a:t>
            </a:r>
          </a:p>
        </p:txBody>
      </p:sp>
      <p:sp>
        <p:nvSpPr>
          <p:cNvPr id="11276" name="Text Box 14"/>
          <p:cNvSpPr txBox="1">
            <a:spLocks noChangeArrowheads="1"/>
          </p:cNvSpPr>
          <p:nvPr/>
        </p:nvSpPr>
        <p:spPr bwMode="auto">
          <a:xfrm>
            <a:off x="3733800" y="1371600"/>
            <a:ext cx="2057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1"/>
              <a:t>Park</a:t>
            </a:r>
          </a:p>
        </p:txBody>
      </p:sp>
      <p:sp>
        <p:nvSpPr>
          <p:cNvPr id="11277" name="Text Box 15"/>
          <p:cNvSpPr txBox="1">
            <a:spLocks noChangeArrowheads="1"/>
          </p:cNvSpPr>
          <p:nvPr/>
        </p:nvSpPr>
        <p:spPr bwMode="auto">
          <a:xfrm>
            <a:off x="152400" y="3505200"/>
            <a:ext cx="2057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1"/>
              <a:t>School</a:t>
            </a:r>
          </a:p>
        </p:txBody>
      </p:sp>
      <p:sp>
        <p:nvSpPr>
          <p:cNvPr id="11278" name="Text Box 16"/>
          <p:cNvSpPr txBox="1">
            <a:spLocks noChangeArrowheads="1"/>
          </p:cNvSpPr>
          <p:nvPr/>
        </p:nvSpPr>
        <p:spPr bwMode="auto">
          <a:xfrm>
            <a:off x="914400" y="14478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400" b="1"/>
              <a:t>Bookstore</a:t>
            </a:r>
          </a:p>
        </p:txBody>
      </p:sp>
      <p:sp>
        <p:nvSpPr>
          <p:cNvPr id="11279" name="Text Box 17"/>
          <p:cNvSpPr txBox="1">
            <a:spLocks noChangeArrowheads="1"/>
          </p:cNvSpPr>
          <p:nvPr/>
        </p:nvSpPr>
        <p:spPr bwMode="auto">
          <a:xfrm>
            <a:off x="1143000" y="762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400" b="1"/>
              <a:t>Hospital</a:t>
            </a:r>
          </a:p>
        </p:txBody>
      </p:sp>
      <p:sp>
        <p:nvSpPr>
          <p:cNvPr id="22546" name="Oval 18"/>
          <p:cNvSpPr>
            <a:spLocks noChangeArrowheads="1"/>
          </p:cNvSpPr>
          <p:nvPr/>
        </p:nvSpPr>
        <p:spPr bwMode="auto">
          <a:xfrm>
            <a:off x="6477000" y="4419600"/>
            <a:ext cx="457200" cy="381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/>
              <a:t>A</a:t>
            </a:r>
          </a:p>
        </p:txBody>
      </p:sp>
      <p:sp>
        <p:nvSpPr>
          <p:cNvPr id="22547" name="Oval 19"/>
          <p:cNvSpPr>
            <a:spLocks noChangeArrowheads="1"/>
          </p:cNvSpPr>
          <p:nvPr/>
        </p:nvSpPr>
        <p:spPr bwMode="auto">
          <a:xfrm>
            <a:off x="3886200" y="0"/>
            <a:ext cx="1447800" cy="10668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en-US">
              <a:solidFill>
                <a:srgbClr val="FF3300"/>
              </a:solidFill>
            </a:endParaRP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0" y="5059363"/>
            <a:ext cx="9142413" cy="179863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MS UI Gothic" panose="020B0600070205080204" pitchFamily="34" charset="-128"/>
              </a:rPr>
              <a:t>A: Excuse me, is there a bank near here?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MS UI Gothic" panose="020B0600070205080204" pitchFamily="34" charset="-128"/>
              </a:rPr>
              <a:t>B: Yes. </a:t>
            </a:r>
            <a:r>
              <a:rPr lang="zh-CN" altLang="en-US" sz="2800" b="1" dirty="0">
                <a:solidFill>
                  <a:srgbClr val="CC0066"/>
                </a:solidFill>
                <a:latin typeface="Arial" panose="020B0604020202020204" pitchFamily="34" charset="0"/>
                <a:ea typeface="MS UI Gothic" panose="020B0600070205080204" pitchFamily="34" charset="-128"/>
              </a:rPr>
              <a:t>Go up </a:t>
            </a:r>
            <a:r>
              <a:rPr lang="zh-CN" altLang="en-US" sz="2800" b="1" dirty="0">
                <a:solidFill>
                  <a:srgbClr val="CC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Xinhua</a:t>
            </a:r>
            <a:r>
              <a:rPr lang="zh-CN" altLang="en-US" sz="2800" b="1" dirty="0">
                <a:solidFill>
                  <a:srgbClr val="CC0066"/>
                </a:solidFill>
                <a:latin typeface="Arial" panose="020B0604020202020204" pitchFamily="34" charset="0"/>
                <a:ea typeface="MS UI Gothic" panose="020B0600070205080204" pitchFamily="34" charset="-128"/>
              </a:rPr>
              <a:t> </a:t>
            </a:r>
            <a:r>
              <a:rPr lang="zh-CN" altLang="en-US" sz="2800" b="1" dirty="0">
                <a:solidFill>
                  <a:srgbClr val="CC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</a:t>
            </a:r>
            <a:r>
              <a:rPr lang="zh-CN" altLang="en-US" sz="2800" b="1" dirty="0">
                <a:solidFill>
                  <a:srgbClr val="CC0066"/>
                </a:solidFill>
                <a:latin typeface="Arial" panose="020B0604020202020204" pitchFamily="34" charset="0"/>
                <a:ea typeface="MS UI Gothic" panose="020B0600070205080204" pitchFamily="34" charset="-128"/>
              </a:rPr>
              <a:t>treet to the end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MS UI Gothic" panose="020B0600070205080204" pitchFamily="34" charset="-128"/>
              </a:rPr>
              <a:t>, and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MS UI Gothic" panose="020B0600070205080204" pitchFamily="34" charset="-128"/>
              </a:rPr>
              <a:t>     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you’ll find it on your left.</a:t>
            </a:r>
          </a:p>
        </p:txBody>
      </p:sp>
      <p:sp>
        <p:nvSpPr>
          <p:cNvPr id="11283" name="Text Box 21"/>
          <p:cNvSpPr txBox="1">
            <a:spLocks noChangeArrowheads="1"/>
          </p:cNvSpPr>
          <p:nvPr/>
        </p:nvSpPr>
        <p:spPr bwMode="auto">
          <a:xfrm>
            <a:off x="2743200" y="9144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</a:rPr>
              <a:t>Bridge</a:t>
            </a:r>
          </a:p>
        </p:txBody>
      </p:sp>
      <p:sp>
        <p:nvSpPr>
          <p:cNvPr id="11284" name="Oval 22"/>
          <p:cNvSpPr>
            <a:spLocks noChangeArrowheads="1"/>
          </p:cNvSpPr>
          <p:nvPr/>
        </p:nvSpPr>
        <p:spPr bwMode="auto">
          <a:xfrm>
            <a:off x="304800" y="304800"/>
            <a:ext cx="6096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sz="2800" b="1"/>
              <a:t>1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22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2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2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  <p:bldP spid="22546" grpId="0" bldLvl="0" animBg="1"/>
      <p:bldP spid="22547" grpId="0" bldLvl="0" animBg="1"/>
      <p:bldP spid="22548" grpId="0" build="allAtOnce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/>
          <p:nvPr/>
        </p:nvGrpSpPr>
        <p:grpSpPr bwMode="auto">
          <a:xfrm>
            <a:off x="0" y="0"/>
            <a:ext cx="9144000" cy="4860925"/>
            <a:chOff x="0" y="0"/>
            <a:chExt cx="14400" cy="7654"/>
          </a:xfrm>
        </p:grpSpPr>
        <p:pic>
          <p:nvPicPr>
            <p:cNvPr id="12310" name="Picture 3" descr="road"/>
            <p:cNvPicPr>
              <a:picLocks noChangeAspect="1" noChangeArrowheads="1"/>
            </p:cNvPicPr>
            <p:nvPr/>
          </p:nvPicPr>
          <p:blipFill>
            <a:blip r:embed="rId2" cstate="email"/>
            <a:srcRect r="569" b="1277"/>
            <a:stretch>
              <a:fillRect/>
            </a:stretch>
          </p:blipFill>
          <p:spPr bwMode="auto">
            <a:xfrm>
              <a:off x="0" y="0"/>
              <a:ext cx="14400" cy="7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11" name="AutoShape 4"/>
            <p:cNvSpPr>
              <a:spLocks noChangeArrowheads="1"/>
            </p:cNvSpPr>
            <p:nvPr/>
          </p:nvSpPr>
          <p:spPr bwMode="auto">
            <a:xfrm flipV="1">
              <a:off x="4080" y="1560"/>
              <a:ext cx="2160" cy="480"/>
            </a:xfrm>
            <a:custGeom>
              <a:avLst/>
              <a:gdLst>
                <a:gd name="T0" fmla="*/ 0 w 21600"/>
                <a:gd name="T1" fmla="*/ 0 h 21600"/>
                <a:gd name="T2" fmla="*/ 133 w 21600"/>
                <a:gd name="T3" fmla="*/ 480 h 21600"/>
                <a:gd name="T4" fmla="*/ 2027 w 21600"/>
                <a:gd name="T5" fmla="*/ 480 h 21600"/>
                <a:gd name="T6" fmla="*/ 216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333" y="21600"/>
                  </a:lnTo>
                  <a:lnTo>
                    <a:pt x="2026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2667000" y="9144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</a:rPr>
              <a:t>Bridge</a:t>
            </a: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3733800" y="2300288"/>
            <a:ext cx="20574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zh-CN" sz="2400" b="1">
                <a:solidFill>
                  <a:srgbClr val="0000FF"/>
                </a:solidFill>
              </a:rPr>
              <a:t>Zhongshan Road</a:t>
            </a: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 rot="-869927">
            <a:off x="5699125" y="914400"/>
            <a:ext cx="549275" cy="2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</a:rPr>
              <a:t>Xinhua Street</a:t>
            </a:r>
          </a:p>
        </p:txBody>
      </p:sp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533400" y="24384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</a:rPr>
              <a:t>Shengli Road</a:t>
            </a:r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4191000" y="35052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400" b="1"/>
              <a:t>Restaurant</a:t>
            </a:r>
          </a:p>
        </p:txBody>
      </p:sp>
      <p:sp>
        <p:nvSpPr>
          <p:cNvPr id="12296" name="Text Box 10"/>
          <p:cNvSpPr txBox="1">
            <a:spLocks noChangeArrowheads="1"/>
          </p:cNvSpPr>
          <p:nvPr/>
        </p:nvSpPr>
        <p:spPr bwMode="auto">
          <a:xfrm>
            <a:off x="6934200" y="35052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400" b="1"/>
              <a:t>Supermarket</a:t>
            </a:r>
            <a:endParaRPr lang="zh-CN" altLang="en-US"/>
          </a:p>
        </p:txBody>
      </p:sp>
      <p:sp>
        <p:nvSpPr>
          <p:cNvPr id="12297" name="Text Box 11"/>
          <p:cNvSpPr txBox="1">
            <a:spLocks noChangeArrowheads="1"/>
          </p:cNvSpPr>
          <p:nvPr/>
        </p:nvSpPr>
        <p:spPr bwMode="auto">
          <a:xfrm>
            <a:off x="6019800" y="13716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400" b="1"/>
              <a:t>Library</a:t>
            </a:r>
          </a:p>
        </p:txBody>
      </p:sp>
      <p:sp>
        <p:nvSpPr>
          <p:cNvPr id="12298" name="Text Box 12"/>
          <p:cNvSpPr txBox="1">
            <a:spLocks noChangeArrowheads="1"/>
          </p:cNvSpPr>
          <p:nvPr/>
        </p:nvSpPr>
        <p:spPr bwMode="auto">
          <a:xfrm>
            <a:off x="5486400" y="152400"/>
            <a:ext cx="2057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 b="1"/>
              <a:t>Post Office</a:t>
            </a:r>
          </a:p>
        </p:txBody>
      </p:sp>
      <p:sp>
        <p:nvSpPr>
          <p:cNvPr id="12299" name="Text Box 13"/>
          <p:cNvSpPr txBox="1">
            <a:spLocks noChangeArrowheads="1"/>
          </p:cNvSpPr>
          <p:nvPr/>
        </p:nvSpPr>
        <p:spPr bwMode="auto">
          <a:xfrm>
            <a:off x="3581400" y="2286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400" b="1"/>
              <a:t>Bank</a:t>
            </a:r>
          </a:p>
        </p:txBody>
      </p:sp>
      <p:sp>
        <p:nvSpPr>
          <p:cNvPr id="12300" name="Text Box 14"/>
          <p:cNvSpPr txBox="1">
            <a:spLocks noChangeArrowheads="1"/>
          </p:cNvSpPr>
          <p:nvPr/>
        </p:nvSpPr>
        <p:spPr bwMode="auto">
          <a:xfrm>
            <a:off x="3733800" y="1371600"/>
            <a:ext cx="2057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1"/>
              <a:t>Park</a:t>
            </a:r>
          </a:p>
        </p:txBody>
      </p:sp>
      <p:sp>
        <p:nvSpPr>
          <p:cNvPr id="12301" name="Text Box 15"/>
          <p:cNvSpPr txBox="1">
            <a:spLocks noChangeArrowheads="1"/>
          </p:cNvSpPr>
          <p:nvPr/>
        </p:nvSpPr>
        <p:spPr bwMode="auto">
          <a:xfrm>
            <a:off x="152400" y="3505200"/>
            <a:ext cx="2057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1"/>
              <a:t>School</a:t>
            </a:r>
          </a:p>
        </p:txBody>
      </p:sp>
      <p:sp>
        <p:nvSpPr>
          <p:cNvPr id="12302" name="Text Box 16"/>
          <p:cNvSpPr txBox="1">
            <a:spLocks noChangeArrowheads="1"/>
          </p:cNvSpPr>
          <p:nvPr/>
        </p:nvSpPr>
        <p:spPr bwMode="auto">
          <a:xfrm>
            <a:off x="914400" y="14478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400" b="1"/>
              <a:t>Bookstore</a:t>
            </a:r>
          </a:p>
        </p:txBody>
      </p:sp>
      <p:sp>
        <p:nvSpPr>
          <p:cNvPr id="12303" name="Text Box 17"/>
          <p:cNvSpPr txBox="1">
            <a:spLocks noChangeArrowheads="1"/>
          </p:cNvSpPr>
          <p:nvPr/>
        </p:nvSpPr>
        <p:spPr bwMode="auto">
          <a:xfrm>
            <a:off x="1143000" y="762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400" b="1"/>
              <a:t>Hospital</a:t>
            </a:r>
          </a:p>
        </p:txBody>
      </p:sp>
      <p:sp>
        <p:nvSpPr>
          <p:cNvPr id="23570" name="Oval 18"/>
          <p:cNvSpPr>
            <a:spLocks noChangeArrowheads="1"/>
          </p:cNvSpPr>
          <p:nvPr/>
        </p:nvSpPr>
        <p:spPr bwMode="auto">
          <a:xfrm>
            <a:off x="6477000" y="4419600"/>
            <a:ext cx="457200" cy="381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/>
              <a:t>A</a:t>
            </a:r>
          </a:p>
        </p:txBody>
      </p:sp>
      <p:sp>
        <p:nvSpPr>
          <p:cNvPr id="23571" name="Oval 19"/>
          <p:cNvSpPr>
            <a:spLocks noChangeArrowheads="1"/>
          </p:cNvSpPr>
          <p:nvPr/>
        </p:nvSpPr>
        <p:spPr bwMode="auto">
          <a:xfrm>
            <a:off x="6248400" y="1066800"/>
            <a:ext cx="1447800" cy="10668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en-US">
              <a:solidFill>
                <a:srgbClr val="FF3300"/>
              </a:solidFill>
            </a:endParaRPr>
          </a:p>
        </p:txBody>
      </p: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3175" y="4800600"/>
            <a:ext cx="9142413" cy="158432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MS UI Gothic" panose="020B0600070205080204" pitchFamily="34" charset="-128"/>
              </a:rPr>
              <a:t>A: Excuse me, 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how can I get to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the library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MS UI Gothic" panose="020B0600070205080204" pitchFamily="34" charset="-128"/>
              </a:rPr>
              <a:t>?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MS UI Gothic" panose="020B0600070205080204" pitchFamily="34" charset="-128"/>
              </a:rPr>
              <a:t>B: 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MS UI Gothic" panose="020B0600070205080204" pitchFamily="34" charset="-128"/>
              </a:rPr>
              <a:t>Go 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along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Xinhua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MS UI Gothic" panose="020B0600070205080204" pitchFamily="34" charset="-128"/>
              </a:rPr>
              <a:t> 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MS UI Gothic" panose="020B0600070205080204" pitchFamily="34" charset="-128"/>
              </a:rPr>
              <a:t>treet 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and 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turn right at the first crossing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MS UI Gothic" panose="020B0600070205080204" pitchFamily="34" charset="-128"/>
              </a:rPr>
              <a:t> It's about twenty meters along on the left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.</a:t>
            </a:r>
          </a:p>
        </p:txBody>
      </p:sp>
      <p:sp>
        <p:nvSpPr>
          <p:cNvPr id="12307" name="Oval 21"/>
          <p:cNvSpPr>
            <a:spLocks noChangeArrowheads="1"/>
          </p:cNvSpPr>
          <p:nvPr/>
        </p:nvSpPr>
        <p:spPr bwMode="auto">
          <a:xfrm>
            <a:off x="304800" y="304800"/>
            <a:ext cx="6096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zh-CN" altLang="en-US" sz="2800" b="1"/>
              <a:t>2</a:t>
            </a:r>
          </a:p>
        </p:txBody>
      </p:sp>
      <p:sp>
        <p:nvSpPr>
          <p:cNvPr id="23574" name="AutoShape 22"/>
          <p:cNvSpPr>
            <a:spLocks noChangeArrowheads="1"/>
          </p:cNvSpPr>
          <p:nvPr/>
        </p:nvSpPr>
        <p:spPr bwMode="auto">
          <a:xfrm rot="-1015173">
            <a:off x="6324600" y="2895600"/>
            <a:ext cx="247650" cy="1457325"/>
          </a:xfrm>
          <a:prstGeom prst="upArrow">
            <a:avLst>
              <a:gd name="adj1" fmla="val 45833"/>
              <a:gd name="adj2" fmla="val 165478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3575" name="AutoShape 23"/>
          <p:cNvSpPr>
            <a:spLocks noChangeArrowheads="1"/>
          </p:cNvSpPr>
          <p:nvPr/>
        </p:nvSpPr>
        <p:spPr bwMode="auto">
          <a:xfrm flipH="1">
            <a:off x="6248400" y="2590800"/>
            <a:ext cx="838200" cy="228600"/>
          </a:xfrm>
          <a:prstGeom prst="leftArrow">
            <a:avLst>
              <a:gd name="adj1" fmla="val 50000"/>
              <a:gd name="adj2" fmla="val 9165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23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3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0" grpId="0" bldLvl="0" animBg="1"/>
      <p:bldP spid="23571" grpId="0" bldLvl="0" animBg="1"/>
      <p:bldP spid="23572" grpId="0" build="allAtOnce" bldLvl="0" animBg="1"/>
      <p:bldP spid="23574" grpId="0" animBg="1"/>
      <p:bldP spid="23575" grpId="0" animBg="1"/>
    </p:bldLst>
  </p:timing>
</p:sld>
</file>

<file path=ppt/theme/theme1.xml><?xml version="1.0" encoding="utf-8"?>
<a:theme xmlns:a="http://schemas.openxmlformats.org/drawingml/2006/main" name="WWW.2PPT.COM">
  <a:themeElements>
    <a:clrScheme name="A000120141119A27PWBG 1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ABD3D"/>
      </a:accent1>
      <a:accent2>
        <a:srgbClr val="90C413"/>
      </a:accent2>
      <a:accent3>
        <a:srgbClr val="FFFFFF"/>
      </a:accent3>
      <a:accent4>
        <a:srgbClr val="333436"/>
      </a:accent4>
      <a:accent5>
        <a:srgbClr val="D9DBAF"/>
      </a:accent5>
      <a:accent6>
        <a:srgbClr val="82B110"/>
      </a:accent6>
      <a:hlink>
        <a:srgbClr val="00B0F0"/>
      </a:hlink>
      <a:folHlink>
        <a:srgbClr val="AFB2B4"/>
      </a:folHlink>
    </a:clrScheme>
    <a:fontScheme name="A000120141119A27PWBG">
      <a:majorFont>
        <a:latin typeface="Baskerville Old Face"/>
        <a:ea typeface="黑体"/>
        <a:cs typeface=""/>
      </a:majorFont>
      <a:minorFont>
        <a:latin typeface="Calibri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000120141119A27PWBG 1">
        <a:dk1>
          <a:srgbClr val="3D3F41"/>
        </a:dk1>
        <a:lt1>
          <a:srgbClr val="FFFFFF"/>
        </a:lt1>
        <a:dk2>
          <a:srgbClr val="3D3F41"/>
        </a:dk2>
        <a:lt2>
          <a:srgbClr val="FFFFFF"/>
        </a:lt2>
        <a:accent1>
          <a:srgbClr val="BABD3D"/>
        </a:accent1>
        <a:accent2>
          <a:srgbClr val="90C413"/>
        </a:accent2>
        <a:accent3>
          <a:srgbClr val="FFFFFF"/>
        </a:accent3>
        <a:accent4>
          <a:srgbClr val="333436"/>
        </a:accent4>
        <a:accent5>
          <a:srgbClr val="D9DBAF"/>
        </a:accent5>
        <a:accent6>
          <a:srgbClr val="82B110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651</Words>
  <Application>Microsoft Office PowerPoint</Application>
  <PresentationFormat>全屏显示(4:3)</PresentationFormat>
  <Paragraphs>147</Paragraphs>
  <Slides>22</Slides>
  <Notes>1</Notes>
  <HiddenSlides>0</HiddenSlides>
  <MMClips>4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6" baseType="lpstr">
      <vt:lpstr>MS Gothic</vt:lpstr>
      <vt:lpstr>MS UI Gothic</vt:lpstr>
      <vt:lpstr>黑体</vt:lpstr>
      <vt:lpstr>华文细黑</vt:lpstr>
      <vt:lpstr>宋体</vt:lpstr>
      <vt:lpstr>微软雅黑</vt:lpstr>
      <vt:lpstr>幼圆</vt:lpstr>
      <vt:lpstr>Arial</vt:lpstr>
      <vt:lpstr>Arial Black</vt:lpstr>
      <vt:lpstr>Baskerville Old Face</vt:lpstr>
      <vt:lpstr>Calibri</vt:lpstr>
      <vt:lpstr>Times New Roman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Key points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Say the positions of the buildings, using  on/across from/between...and.../on the corner of .</vt:lpstr>
      <vt:lpstr>Listen to the conversation and find the way to Jane's home. </vt:lpstr>
      <vt:lpstr>PowerPoint 演示文稿</vt:lpstr>
      <vt:lpstr>Read the words by yourself.  Then listen,check (  √  ) and repeat. 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2012-08-01T09:35:00Z</dcterms:created>
  <dcterms:modified xsi:type="dcterms:W3CDTF">2023-01-16T19:03:58Z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35A36CE8F8B24F54AB05A69A0E2C39BE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