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9" r:id="rId2"/>
    <p:sldId id="257" r:id="rId3"/>
    <p:sldId id="295" r:id="rId4"/>
    <p:sldId id="296" r:id="rId5"/>
    <p:sldId id="309" r:id="rId6"/>
    <p:sldId id="310" r:id="rId7"/>
    <p:sldId id="311" r:id="rId8"/>
    <p:sldId id="259" r:id="rId9"/>
    <p:sldId id="312" r:id="rId10"/>
    <p:sldId id="313" r:id="rId11"/>
    <p:sldId id="314" r:id="rId12"/>
    <p:sldId id="322" r:id="rId13"/>
    <p:sldId id="323" r:id="rId14"/>
    <p:sldId id="32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99"/>
    <a:srgbClr val="00FF00"/>
    <a:srgbClr val="CC0099"/>
    <a:srgbClr val="CCFFFF"/>
    <a:srgbClr val="FF9999"/>
    <a:srgbClr val="99CCFF"/>
    <a:srgbClr val="AEA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1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1843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2024136-429B-439F-8755-E2AC6FFD3B9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7A4EBB3-D889-4D32-B9E4-CEE19E41D0F4}" type="slidenum">
              <a:rPr lang="en-US" altLang="zh-CN" u="none"/>
              <a:t>13</a:t>
            </a:fld>
            <a:endParaRPr lang="en-US" altLang="zh-CN" u="none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 u="none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4847A1BB-AEB0-4346-AE19-1137625D1142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3F3B2292-68B4-4B3D-9BFD-B776459CA9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9316E48D-34C6-41D9-B7DF-55F470C7C14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E8A9A84-E77A-4B98-A3D5-3538CE96482E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u="none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u="none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46E3BDC-8C1B-4796-B61C-9C63A9E278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974133B-E502-4C80-A211-10011E24BDC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 u="none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 u="none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7241918-250A-417B-B865-A73F0A6037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 u="none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 u="none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A0F7A22-E305-4868-BA43-C558692239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 u="none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B2252CD5-1859-4542-B578-32D6E7D04691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 u="none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 u="none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0A4C8656-EF44-439A-98E2-16327BD26FC2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2777FE27-C535-4218-8A8E-4DF45D6F4D9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64B53AE4-4C9B-4F8F-AC66-AA315CF0BB89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635B097F-888D-43F6-8DDC-0DFC2D105177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2B9E8142-6B0F-4E65-B420-2BAB3CDA1D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9458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5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741488" y="1670048"/>
            <a:ext cx="5661025" cy="1631724"/>
            <a:chOff x="2600" y="2713"/>
            <a:chExt cx="8914" cy="2568"/>
          </a:xfrm>
        </p:grpSpPr>
        <p:sp>
          <p:nvSpPr>
            <p:cNvPr id="19468" name="文本框 6"/>
            <p:cNvSpPr txBox="1">
              <a:spLocks noChangeArrowheads="1"/>
            </p:cNvSpPr>
            <p:nvPr/>
          </p:nvSpPr>
          <p:spPr bwMode="auto">
            <a:xfrm>
              <a:off x="2600" y="4167"/>
              <a:ext cx="8914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4000" b="1" u="none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7.2 </a:t>
              </a:r>
              <a:r>
                <a:rPr lang="en-US" altLang="zh-CN" sz="4000" b="1" u="none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4000" b="1" u="none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  <a:r>
                <a:rPr lang="zh-CN" altLang="en-US" sz="4000" b="1" u="none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元一次方</a:t>
              </a:r>
              <a:r>
                <a:rPr lang="zh-CN" altLang="en-US" sz="4000" b="1" u="none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程</a:t>
              </a:r>
              <a:r>
                <a:rPr lang="zh-CN" altLang="en-US" sz="4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69" name="文本框 8"/>
            <p:cNvSpPr txBox="1">
              <a:spLocks noChangeArrowheads="1"/>
            </p:cNvSpPr>
            <p:nvPr/>
          </p:nvSpPr>
          <p:spPr bwMode="auto">
            <a:xfrm>
              <a:off x="6151" y="2713"/>
              <a:ext cx="1805" cy="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3000" u="none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3000" u="none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</a:t>
              </a:r>
              <a:r>
                <a:rPr lang="zh-CN" altLang="en-US" sz="3000" u="none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章</a:t>
              </a:r>
              <a:endParaRPr lang="en-US" altLang="zh-CN" sz="3000" u="none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2373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20481"/>
          <p:cNvSpPr>
            <a:spLocks noChangeArrowheads="1" noChangeShapeType="1" noTextEdit="1"/>
          </p:cNvSpPr>
          <p:nvPr/>
        </p:nvSpPr>
        <p:spPr bwMode="auto">
          <a:xfrm>
            <a:off x="1835150" y="6207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sp>
        <p:nvSpPr>
          <p:cNvPr id="28674" name="矩形 20482"/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5746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28675" name="文本框 20483"/>
          <p:cNvSpPr txBox="1">
            <a:spLocks noChangeArrowheads="1"/>
          </p:cNvSpPr>
          <p:nvPr/>
        </p:nvSpPr>
        <p:spPr bwMode="auto">
          <a:xfrm>
            <a:off x="900113" y="1773238"/>
            <a:ext cx="72723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>
                <a:latin typeface="Tahoma" panose="020B0604030504040204" pitchFamily="34" charset="0"/>
              </a:rPr>
              <a:t>1  </a:t>
            </a:r>
            <a:r>
              <a:rPr lang="zh-CN" altLang="en-US" sz="2800" b="1" u="none">
                <a:latin typeface="Tahoma" panose="020B0604030504040204" pitchFamily="34" charset="0"/>
              </a:rPr>
              <a:t>下列方程哪些是一元一次方程，哪些不是？为什么？</a:t>
            </a:r>
          </a:p>
        </p:txBody>
      </p:sp>
      <p:sp>
        <p:nvSpPr>
          <p:cNvPr id="28676" name="文本框 20484"/>
          <p:cNvSpPr txBox="1">
            <a:spLocks noChangeArrowheads="1"/>
          </p:cNvSpPr>
          <p:nvPr/>
        </p:nvSpPr>
        <p:spPr bwMode="auto">
          <a:xfrm>
            <a:off x="1331913" y="2997200"/>
            <a:ext cx="3960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1</a:t>
            </a:r>
            <a:r>
              <a:rPr lang="zh-CN" altLang="en-US" sz="2800" u="none">
                <a:latin typeface="Tahoma" panose="020B0604030504040204" pitchFamily="34" charset="0"/>
              </a:rPr>
              <a:t>）  </a:t>
            </a:r>
            <a:r>
              <a:rPr lang="en-US" altLang="zh-CN" sz="2800" u="none">
                <a:latin typeface="Tahoma" panose="020B0604030504040204" pitchFamily="34" charset="0"/>
              </a:rPr>
              <a:t>2x-1=0</a:t>
            </a:r>
          </a:p>
        </p:txBody>
      </p:sp>
      <p:sp>
        <p:nvSpPr>
          <p:cNvPr id="28677" name="文本框 20485"/>
          <p:cNvSpPr txBox="1">
            <a:spLocks noChangeArrowheads="1"/>
          </p:cNvSpPr>
          <p:nvPr/>
        </p:nvSpPr>
        <p:spPr bwMode="auto">
          <a:xfrm>
            <a:off x="1331913" y="3716338"/>
            <a:ext cx="3960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2</a:t>
            </a:r>
            <a:r>
              <a:rPr lang="zh-CN" altLang="en-US" sz="2800" u="none">
                <a:latin typeface="Tahoma" panose="020B0604030504040204" pitchFamily="34" charset="0"/>
              </a:rPr>
              <a:t>）  </a:t>
            </a:r>
            <a:r>
              <a:rPr lang="en-US" altLang="zh-CN" sz="2800" u="none">
                <a:latin typeface="Tahoma" panose="020B0604030504040204" pitchFamily="34" charset="0"/>
              </a:rPr>
              <a:t>2x-y=3</a:t>
            </a:r>
          </a:p>
        </p:txBody>
      </p:sp>
      <p:sp>
        <p:nvSpPr>
          <p:cNvPr id="28678" name="文本框 20486"/>
          <p:cNvSpPr txBox="1">
            <a:spLocks noChangeArrowheads="1"/>
          </p:cNvSpPr>
          <p:nvPr/>
        </p:nvSpPr>
        <p:spPr bwMode="auto">
          <a:xfrm>
            <a:off x="1331913" y="4437063"/>
            <a:ext cx="4319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3</a:t>
            </a:r>
            <a:r>
              <a:rPr lang="zh-CN" altLang="en-US" sz="2800" u="none">
                <a:latin typeface="Tahoma" panose="020B0604030504040204" pitchFamily="34" charset="0"/>
              </a:rPr>
              <a:t>）  </a:t>
            </a:r>
            <a:r>
              <a:rPr lang="en-US" altLang="zh-CN" sz="2800" u="none">
                <a:latin typeface="Tahoma" panose="020B0604030504040204" pitchFamily="34" charset="0"/>
              </a:rPr>
              <a:t>x</a:t>
            </a:r>
            <a:r>
              <a:rPr lang="en-US" altLang="zh-CN" sz="2800" b="1" u="none" baseline="30000">
                <a:latin typeface="Tahoma" panose="020B0604030504040204" pitchFamily="34" charset="0"/>
              </a:rPr>
              <a:t>2</a:t>
            </a:r>
            <a:r>
              <a:rPr lang="en-US" altLang="zh-CN" sz="2800" u="none">
                <a:latin typeface="Tahoma" panose="020B0604030504040204" pitchFamily="34" charset="0"/>
              </a:rPr>
              <a:t>-16=0</a:t>
            </a:r>
          </a:p>
        </p:txBody>
      </p:sp>
      <p:sp>
        <p:nvSpPr>
          <p:cNvPr id="28679" name="文本框 20487"/>
          <p:cNvSpPr txBox="1">
            <a:spLocks noChangeArrowheads="1"/>
          </p:cNvSpPr>
          <p:nvPr/>
        </p:nvSpPr>
        <p:spPr bwMode="auto">
          <a:xfrm>
            <a:off x="1331913" y="5167313"/>
            <a:ext cx="5040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4</a:t>
            </a:r>
            <a:r>
              <a:rPr lang="zh-CN" altLang="en-US" sz="2800" u="none">
                <a:latin typeface="Tahoma" panose="020B0604030504040204" pitchFamily="34" charset="0"/>
              </a:rPr>
              <a:t>）</a:t>
            </a:r>
            <a:r>
              <a:rPr lang="en-US" altLang="zh-CN" sz="2800" u="none">
                <a:latin typeface="Tahoma" panose="020B0604030504040204" pitchFamily="34" charset="0"/>
              </a:rPr>
              <a:t>4</a:t>
            </a: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t-1</a:t>
            </a:r>
            <a:r>
              <a:rPr lang="zh-CN" altLang="en-US" sz="2800" u="none">
                <a:latin typeface="Tahoma" panose="020B0604030504040204" pitchFamily="34" charset="0"/>
              </a:rPr>
              <a:t>）</a:t>
            </a:r>
            <a:r>
              <a:rPr lang="en-US" altLang="zh-CN" sz="2800" u="none">
                <a:latin typeface="Tahoma" panose="020B0604030504040204" pitchFamily="34" charset="0"/>
              </a:rPr>
              <a:t>=2</a:t>
            </a:r>
            <a:r>
              <a:rPr lang="zh-CN" altLang="en-US" sz="2800" u="none">
                <a:latin typeface="Tahoma" panose="020B0604030504040204" pitchFamily="34" charset="0"/>
              </a:rPr>
              <a:t>（</a:t>
            </a:r>
            <a:r>
              <a:rPr lang="en-US" altLang="zh-CN" sz="2800" u="none">
                <a:latin typeface="Tahoma" panose="020B0604030504040204" pitchFamily="34" charset="0"/>
              </a:rPr>
              <a:t>3t+1</a:t>
            </a:r>
            <a:r>
              <a:rPr lang="zh-CN" altLang="en-US" sz="2800" u="none">
                <a:latin typeface="Tahoma" panose="020B0604030504040204" pitchFamily="34" charset="0"/>
              </a:rPr>
              <a:t>）</a:t>
            </a:r>
          </a:p>
        </p:txBody>
      </p:sp>
      <p:sp>
        <p:nvSpPr>
          <p:cNvPr id="20489" name="文本框 20488"/>
          <p:cNvSpPr txBox="1">
            <a:spLocks noChangeArrowheads="1"/>
          </p:cNvSpPr>
          <p:nvPr/>
        </p:nvSpPr>
        <p:spPr bwMode="auto">
          <a:xfrm>
            <a:off x="5795963" y="5229225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是</a:t>
            </a:r>
          </a:p>
        </p:txBody>
      </p:sp>
      <p:sp>
        <p:nvSpPr>
          <p:cNvPr id="20490" name="文本框 20489"/>
          <p:cNvSpPr txBox="1">
            <a:spLocks noChangeArrowheads="1"/>
          </p:cNvSpPr>
          <p:nvPr/>
        </p:nvSpPr>
        <p:spPr bwMode="auto">
          <a:xfrm>
            <a:off x="4859338" y="2997200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是</a:t>
            </a:r>
          </a:p>
        </p:txBody>
      </p:sp>
      <p:sp>
        <p:nvSpPr>
          <p:cNvPr id="20491" name="文本框 20490"/>
          <p:cNvSpPr txBox="1">
            <a:spLocks noChangeArrowheads="1"/>
          </p:cNvSpPr>
          <p:nvPr/>
        </p:nvSpPr>
        <p:spPr bwMode="auto">
          <a:xfrm>
            <a:off x="4716463" y="4508500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不是</a:t>
            </a:r>
          </a:p>
        </p:txBody>
      </p:sp>
      <p:sp>
        <p:nvSpPr>
          <p:cNvPr id="20492" name="文本框 20491"/>
          <p:cNvSpPr txBox="1">
            <a:spLocks noChangeArrowheads="1"/>
          </p:cNvSpPr>
          <p:nvPr/>
        </p:nvSpPr>
        <p:spPr bwMode="auto">
          <a:xfrm>
            <a:off x="4716463" y="37893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u="none">
                <a:solidFill>
                  <a:schemeClr val="hlink"/>
                </a:solidFill>
                <a:latin typeface="Tahoma" panose="020B0604030504040204" pitchFamily="34" charset="0"/>
              </a:rPr>
              <a:t>不是</a:t>
            </a:r>
          </a:p>
        </p:txBody>
      </p:sp>
      <p:sp>
        <p:nvSpPr>
          <p:cNvPr id="28684" name="文本框 20492"/>
          <p:cNvSpPr txBox="1">
            <a:spLocks noChangeArrowheads="1"/>
          </p:cNvSpPr>
          <p:nvPr/>
        </p:nvSpPr>
        <p:spPr bwMode="auto">
          <a:xfrm>
            <a:off x="684213" y="5734050"/>
            <a:ext cx="575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u="none">
                <a:latin typeface="Tahoma" panose="020B0604030504040204" pitchFamily="34" charset="0"/>
              </a:rPr>
              <a:t> </a:t>
            </a:r>
          </a:p>
        </p:txBody>
      </p:sp>
      <p:graphicFrame>
        <p:nvGraphicFramePr>
          <p:cNvPr id="28685" name="对象 2049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r:id="rId3" imgW="116205" imgH="219075" progId="Equation.3">
                  <p:embed/>
                </p:oleObj>
              </mc:Choice>
              <mc:Fallback>
                <p:oleObj r:id="rId3" imgW="116205" imgH="219075" progId="Equation.3">
                  <p:embed/>
                  <p:pic>
                    <p:nvPicPr>
                      <p:cNvPr id="0" name="对象 204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1" grpId="0"/>
      <p:bldP spid="204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21505"/>
          <p:cNvSpPr txBox="1">
            <a:spLocks noChangeArrowheads="1"/>
          </p:cNvSpPr>
          <p:nvPr/>
        </p:nvSpPr>
        <p:spPr bwMode="auto">
          <a:xfrm>
            <a:off x="1476375" y="1125538"/>
            <a:ext cx="669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>
                <a:latin typeface="Tahoma" panose="020B0604030504040204" pitchFamily="34" charset="0"/>
              </a:rPr>
              <a:t>怎样求方程   </a:t>
            </a:r>
            <a:r>
              <a:rPr lang="en-US" altLang="zh-CN" sz="2800" b="1" u="none">
                <a:latin typeface="Tahoma" panose="020B0604030504040204" pitchFamily="34" charset="0"/>
              </a:rPr>
              <a:t>4+3</a:t>
            </a:r>
            <a:r>
              <a:rPr lang="zh-CN" altLang="en-US" sz="2800" b="1" u="none">
                <a:latin typeface="Tahoma" panose="020B0604030504040204" pitchFamily="34" charset="0"/>
              </a:rPr>
              <a:t>（</a:t>
            </a:r>
            <a:r>
              <a:rPr lang="en-US" altLang="zh-CN" sz="2800" b="1" u="none">
                <a:latin typeface="Tahoma" panose="020B0604030504040204" pitchFamily="34" charset="0"/>
              </a:rPr>
              <a:t>x-1)=64   </a:t>
            </a:r>
            <a:r>
              <a:rPr lang="zh-CN" altLang="en-US" sz="2800" b="1" u="none">
                <a:latin typeface="Tahoma" panose="020B0604030504040204" pitchFamily="34" charset="0"/>
              </a:rPr>
              <a:t>的解呢？</a:t>
            </a:r>
          </a:p>
        </p:txBody>
      </p:sp>
      <p:sp>
        <p:nvSpPr>
          <p:cNvPr id="29698" name="文本框 21506"/>
          <p:cNvSpPr txBox="1">
            <a:spLocks noChangeArrowheads="1"/>
          </p:cNvSpPr>
          <p:nvPr/>
        </p:nvSpPr>
        <p:spPr bwMode="auto">
          <a:xfrm>
            <a:off x="1116013" y="1644650"/>
            <a:ext cx="741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>
                <a:latin typeface="Tahoma" panose="020B0604030504040204" pitchFamily="34" charset="0"/>
              </a:rPr>
              <a:t>请你按照下面表格中的步骤，估算这个方程的解，并进行检验。</a:t>
            </a:r>
          </a:p>
        </p:txBody>
      </p:sp>
      <p:graphicFrame>
        <p:nvGraphicFramePr>
          <p:cNvPr id="21508" name="表格 21507"/>
          <p:cNvGraphicFramePr/>
          <p:nvPr/>
        </p:nvGraphicFramePr>
        <p:xfrm>
          <a:off x="1116013" y="2782888"/>
          <a:ext cx="6456363" cy="2608260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725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600"/>
                        <a:t>X</a:t>
                      </a:r>
                      <a:r>
                        <a:rPr lang="zh-CN" altLang="en-US" sz="2600" b="1"/>
                        <a:t>（次）</a:t>
                      </a:r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2600" b="1"/>
                        <a:t>纸片数</a:t>
                      </a:r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2600" b="1"/>
                        <a:t>与</a:t>
                      </a:r>
                      <a:r>
                        <a:rPr lang="en-US" altLang="zh-CN" sz="2600"/>
                        <a:t>64</a:t>
                      </a:r>
                      <a:r>
                        <a:rPr lang="zh-CN" altLang="en-US" sz="2600" b="1"/>
                        <a:t>比较</a:t>
                      </a:r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2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2600" b="1"/>
                        <a:t>第一次估算</a:t>
                      </a:r>
                    </a:p>
                  </a:txBody>
                  <a:tcPr marT="50249" marB="5024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600"/>
                        <a:t>10</a:t>
                      </a:r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600"/>
                        <a:t>31</a:t>
                      </a:r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b="1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2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2600" b="1"/>
                        <a:t>第二次估算</a:t>
                      </a:r>
                    </a:p>
                  </a:txBody>
                  <a:tcPr marT="50249" marB="5024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600"/>
                        <a:t>25</a:t>
                      </a:r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600"/>
                        <a:t>76</a:t>
                      </a:r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b="1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2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2600" b="1"/>
                        <a:t>第三次估算</a:t>
                      </a:r>
                    </a:p>
                  </a:txBody>
                  <a:tcPr marT="50249" marB="5024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09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22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endParaRPr lang="zh-CN" altLang="en-US" sz="2600" dirty="0"/>
                    </a:p>
                  </a:txBody>
                  <a:tcPr marT="50249" marB="5024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736" name="文本框 21544"/>
          <p:cNvSpPr txBox="1">
            <a:spLocks noChangeArrowheads="1"/>
          </p:cNvSpPr>
          <p:nvPr/>
        </p:nvSpPr>
        <p:spPr bwMode="auto">
          <a:xfrm>
            <a:off x="485775" y="5391150"/>
            <a:ext cx="75612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>
                <a:latin typeface="Tahoma" panose="020B0604030504040204" pitchFamily="34" charset="0"/>
              </a:rPr>
              <a:t>你得到方程的解了吗？你对上面解方程的方法有什么建议？与同学交流。</a:t>
            </a:r>
          </a:p>
        </p:txBody>
      </p:sp>
      <p:sp>
        <p:nvSpPr>
          <p:cNvPr id="29737" name="矩形 21545"/>
          <p:cNvSpPr>
            <a:spLocks noChangeArrowheads="1" noChangeShapeType="1" noTextEdit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合作交流</a:t>
            </a:r>
          </a:p>
        </p:txBody>
      </p:sp>
      <p:sp>
        <p:nvSpPr>
          <p:cNvPr id="21547" name="云形标注 21546"/>
          <p:cNvSpPr>
            <a:spLocks noChangeArrowheads="1"/>
          </p:cNvSpPr>
          <p:nvPr/>
        </p:nvSpPr>
        <p:spPr bwMode="auto">
          <a:xfrm>
            <a:off x="7342188" y="3687763"/>
            <a:ext cx="1728787" cy="1584325"/>
          </a:xfrm>
          <a:prstGeom prst="cloudCallout">
            <a:avLst>
              <a:gd name="adj1" fmla="val -84565"/>
              <a:gd name="adj2" fmla="val 6481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u="none">
                <a:latin typeface="隶书" panose="02010509060101010101" pitchFamily="49" charset="-122"/>
                <a:ea typeface="隶书" panose="02010509060101010101" pitchFamily="49" charset="-122"/>
              </a:rPr>
              <a:t>回味一下</a:t>
            </a:r>
            <a:r>
              <a:rPr lang="en-US" altLang="zh-CN" sz="2000" u="none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000" u="none">
                <a:latin typeface="隶书" panose="02010509060101010101" pitchFamily="49" charset="-122"/>
                <a:ea typeface="隶书" panose="02010509060101010101" pitchFamily="49" charset="-122"/>
              </a:rPr>
              <a:t>你懂了吗</a:t>
            </a:r>
            <a:r>
              <a:rPr lang="en-US" altLang="zh-CN" sz="2000" u="none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21548" name="文本框 21547"/>
          <p:cNvSpPr txBox="1">
            <a:spLocks noChangeArrowheads="1"/>
          </p:cNvSpPr>
          <p:nvPr/>
        </p:nvSpPr>
        <p:spPr bwMode="auto">
          <a:xfrm>
            <a:off x="6311900" y="3168650"/>
            <a:ext cx="89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none"/>
              <a:t>少了</a:t>
            </a:r>
            <a:endParaRPr lang="zh-CN" altLang="en-US" sz="2800" b="1"/>
          </a:p>
        </p:txBody>
      </p:sp>
      <p:sp>
        <p:nvSpPr>
          <p:cNvPr id="21549" name="文本框 21548"/>
          <p:cNvSpPr txBox="1">
            <a:spLocks noChangeArrowheads="1"/>
          </p:cNvSpPr>
          <p:nvPr/>
        </p:nvSpPr>
        <p:spPr bwMode="auto">
          <a:xfrm>
            <a:off x="6211888" y="3563938"/>
            <a:ext cx="893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none"/>
              <a:t>多了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7" grpId="0" bldLvl="0" animBg="1"/>
      <p:bldP spid="21549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5650" y="2349500"/>
            <a:ext cx="6769100" cy="720725"/>
          </a:xfrm>
        </p:spPr>
        <p:txBody>
          <a:bodyPr/>
          <a:lstStyle/>
          <a:p>
            <a:r>
              <a:rPr lang="en-US" altLang="zh-CN" sz="3600" dirty="0" smtClean="0"/>
              <a:t>1</a:t>
            </a:r>
            <a:r>
              <a:rPr lang="zh-CN" altLang="en-US" sz="3600" dirty="0" smtClean="0"/>
              <a:t>、方程及一元一次方程的概念</a:t>
            </a:r>
          </a:p>
        </p:txBody>
      </p:sp>
      <p:sp>
        <p:nvSpPr>
          <p:cNvPr id="30722" name="Rectangle 8"/>
          <p:cNvSpPr>
            <a:spLocks noRot="1" noChangeArrowheads="1"/>
          </p:cNvSpPr>
          <p:nvPr/>
        </p:nvSpPr>
        <p:spPr bwMode="auto">
          <a:xfrm>
            <a:off x="827088" y="3429000"/>
            <a:ext cx="75612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u="none"/>
              <a:t>2</a:t>
            </a:r>
            <a:r>
              <a:rPr lang="zh-CN" altLang="en-US" sz="3600" u="none"/>
              <a:t>、方程的解以及检验一个未知数的值是不是方程的解的方法</a:t>
            </a:r>
          </a:p>
        </p:txBody>
      </p:sp>
      <p:sp>
        <p:nvSpPr>
          <p:cNvPr id="30723" name="Rectangle 9"/>
          <p:cNvSpPr>
            <a:spLocks noRot="1" noChangeArrowheads="1"/>
          </p:cNvSpPr>
          <p:nvPr/>
        </p:nvSpPr>
        <p:spPr bwMode="auto">
          <a:xfrm>
            <a:off x="684213" y="5013325"/>
            <a:ext cx="42497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u="none"/>
              <a:t>3</a:t>
            </a:r>
            <a:r>
              <a:rPr lang="zh-CN" altLang="en-US" sz="3600" u="none"/>
              <a:t>、什么是解方程</a:t>
            </a:r>
          </a:p>
        </p:txBody>
      </p:sp>
      <p:sp>
        <p:nvSpPr>
          <p:cNvPr id="30724" name="矩形 21545"/>
          <p:cNvSpPr>
            <a:spLocks noChangeArrowheads="1" noChangeShapeType="1" noTextEdit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硕果累累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42875" y="906463"/>
            <a:ext cx="8820150" cy="3816350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b="1" smtClean="0">
                <a:latin typeface="宋体" panose="02010600030101010101" pitchFamily="2" charset="-122"/>
              </a:rPr>
              <a:t>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sz="2000" b="1" smtClean="0">
              <a:latin typeface="宋体" panose="02010600030101010101" pitchFamily="2" charset="-122"/>
            </a:endParaRPr>
          </a:p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宋体" panose="02010600030101010101" pitchFamily="2" charset="-122"/>
              </a:rPr>
              <a:t>1.</a:t>
            </a:r>
            <a:r>
              <a:rPr lang="zh-CN" altLang="en-US" sz="2400" b="1" smtClean="0">
                <a:latin typeface="宋体" panose="02010600030101010101" pitchFamily="2" charset="-122"/>
              </a:rPr>
              <a:t>下列方程是一元一次方程的是（   ）</a:t>
            </a:r>
          </a:p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zh-CN" altLang="en-US" sz="2400" b="1" smtClean="0">
                <a:latin typeface="宋体" panose="02010600030101010101" pitchFamily="2" charset="-122"/>
              </a:rPr>
              <a:t>    </a:t>
            </a:r>
            <a:r>
              <a:rPr lang="en-US" altLang="zh-CN" sz="2400" b="1" smtClean="0">
                <a:latin typeface="宋体" panose="02010600030101010101" pitchFamily="2" charset="-122"/>
              </a:rPr>
              <a:t>A  2x-1=0         B    2x-y=3     </a:t>
            </a:r>
          </a:p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宋体" panose="02010600030101010101" pitchFamily="2" charset="-122"/>
              </a:rPr>
              <a:t>    C  x</a:t>
            </a:r>
            <a:r>
              <a:rPr lang="en-US" altLang="zh-CN" sz="2400" b="1" baseline="30000" smtClean="0">
                <a:latin typeface="宋体" panose="02010600030101010101" pitchFamily="2" charset="-122"/>
              </a:rPr>
              <a:t>2</a:t>
            </a:r>
            <a:r>
              <a:rPr lang="en-US" altLang="zh-CN" sz="2400" b="1" smtClean="0">
                <a:latin typeface="宋体" panose="02010600030101010101" pitchFamily="2" charset="-122"/>
              </a:rPr>
              <a:t>-16=0        D    4(x-1)=2(3y+1)</a:t>
            </a:r>
          </a:p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宋体" panose="02010600030101010101" pitchFamily="2" charset="-122"/>
              </a:rPr>
              <a:t>2. </a:t>
            </a:r>
            <a:r>
              <a:rPr lang="zh-CN" altLang="en-US" sz="2400" b="1" smtClean="0">
                <a:latin typeface="宋体" panose="02010600030101010101" pitchFamily="2" charset="-122"/>
              </a:rPr>
              <a:t>已知                ，是关于</a:t>
            </a:r>
            <a:r>
              <a:rPr lang="en-US" altLang="zh-CN" sz="2400" b="1" smtClean="0">
                <a:latin typeface="宋体" panose="02010600030101010101" pitchFamily="2" charset="-122"/>
              </a:rPr>
              <a:t>x</a:t>
            </a:r>
            <a:r>
              <a:rPr lang="zh-CN" altLang="en-US" sz="2400" b="1" smtClean="0">
                <a:latin typeface="宋体" panose="02010600030101010101" pitchFamily="2" charset="-122"/>
              </a:rPr>
              <a:t>的一元一次方程，     </a:t>
            </a:r>
          </a:p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zh-CN" altLang="en-US" sz="2400" b="1" smtClean="0">
                <a:latin typeface="宋体" panose="02010600030101010101" pitchFamily="2" charset="-122"/>
              </a:rPr>
              <a:t>   那么</a:t>
            </a:r>
            <a:r>
              <a:rPr lang="en-US" altLang="zh-CN" sz="2400" b="1" smtClean="0">
                <a:latin typeface="宋体" panose="02010600030101010101" pitchFamily="2" charset="-122"/>
              </a:rPr>
              <a:t>m=_________.</a:t>
            </a:r>
            <a:r>
              <a:rPr lang="zh-CN" altLang="en-US" sz="2400" b="1" smtClean="0">
                <a:latin typeface="宋体" panose="02010600030101010101" pitchFamily="2" charset="-122"/>
              </a:rPr>
              <a:t>      </a:t>
            </a:r>
            <a:r>
              <a:rPr lang="zh-CN" altLang="en-US" smtClean="0">
                <a:latin typeface="宋体" panose="02010600030101010101" pitchFamily="2" charset="-122"/>
              </a:rPr>
              <a:t> </a:t>
            </a:r>
            <a:endParaRPr lang="zh-CN" altLang="en-US" sz="2400" b="1" smtClean="0">
              <a:latin typeface="宋体" panose="02010600030101010101" pitchFamily="2" charset="-122"/>
            </a:endParaRPr>
          </a:p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宋体" panose="02010600030101010101" pitchFamily="2" charset="-122"/>
              </a:rPr>
              <a:t>3.</a:t>
            </a:r>
            <a:r>
              <a:rPr lang="zh-CN" altLang="en-US" sz="2400" b="1" smtClean="0">
                <a:latin typeface="宋体" panose="02010600030101010101" pitchFamily="2" charset="-122"/>
              </a:rPr>
              <a:t>根据题意列方程：</a:t>
            </a:r>
          </a:p>
          <a:p>
            <a:pPr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zh-CN" altLang="en-US" sz="2400" b="1" smtClean="0">
                <a:latin typeface="宋体" panose="02010600030101010101" pitchFamily="2" charset="-122"/>
              </a:rPr>
              <a:t>  某班学生为灾区共捐款</a:t>
            </a:r>
            <a:r>
              <a:rPr lang="en-US" altLang="zh-CN" sz="2400" b="1" smtClean="0">
                <a:latin typeface="宋体" panose="02010600030101010101" pitchFamily="2" charset="-122"/>
              </a:rPr>
              <a:t>131</a:t>
            </a:r>
            <a:r>
              <a:rPr lang="zh-CN" altLang="en-US" sz="2400" b="1" smtClean="0">
                <a:latin typeface="宋体" panose="02010600030101010101" pitchFamily="2" charset="-122"/>
              </a:rPr>
              <a:t>元，比每人平均</a:t>
            </a:r>
            <a:r>
              <a:rPr lang="en-US" altLang="zh-CN" sz="2400" b="1" smtClean="0">
                <a:latin typeface="宋体" panose="02010600030101010101" pitchFamily="2" charset="-122"/>
              </a:rPr>
              <a:t>2</a:t>
            </a:r>
            <a:r>
              <a:rPr lang="zh-CN" altLang="en-US" sz="2400" b="1" smtClean="0">
                <a:latin typeface="宋体" panose="02010600030101010101" pitchFamily="2" charset="-122"/>
              </a:rPr>
              <a:t>元还多出</a:t>
            </a:r>
            <a:r>
              <a:rPr lang="en-US" altLang="zh-CN" sz="2400" b="1" smtClean="0">
                <a:latin typeface="宋体" panose="02010600030101010101" pitchFamily="2" charset="-122"/>
              </a:rPr>
              <a:t>35</a:t>
            </a:r>
            <a:r>
              <a:rPr lang="zh-CN" altLang="en-US" sz="2400" b="1" smtClean="0">
                <a:latin typeface="宋体" panose="02010600030101010101" pitchFamily="2" charset="-122"/>
              </a:rPr>
              <a:t>元，设这个班的学生有</a:t>
            </a:r>
            <a:r>
              <a:rPr lang="en-US" altLang="zh-CN" sz="2400" b="1" smtClean="0">
                <a:latin typeface="宋体" panose="02010600030101010101" pitchFamily="2" charset="-122"/>
              </a:rPr>
              <a:t>x</a:t>
            </a:r>
            <a:r>
              <a:rPr lang="zh-CN" altLang="en-US" sz="2400" b="1" smtClean="0">
                <a:latin typeface="宋体" panose="02010600030101010101" pitchFamily="2" charset="-122"/>
              </a:rPr>
              <a:t>人，根据题意列方程 </a:t>
            </a:r>
            <a:r>
              <a:rPr lang="en-US" altLang="zh-CN" sz="2400" b="1" u="sng" smtClean="0">
                <a:latin typeface="宋体" panose="02010600030101010101" pitchFamily="2" charset="-122"/>
              </a:rPr>
              <a:t>_         ______</a:t>
            </a:r>
            <a:r>
              <a:rPr lang="en-US" altLang="zh-CN" sz="2400" b="1" smtClean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1748" name="Object 6"/>
          <p:cNvGraphicFramePr/>
          <p:nvPr/>
        </p:nvGraphicFramePr>
        <p:xfrm>
          <a:off x="1474788" y="2851150"/>
          <a:ext cx="22304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r:id="rId4" imgW="1091565" imgH="254000" progId="Equation.DSMT4">
                  <p:embed/>
                </p:oleObj>
              </mc:Choice>
              <mc:Fallback>
                <p:oleObj r:id="rId4" imgW="1091565" imgH="254000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851150"/>
                        <a:ext cx="22304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786313" y="148272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u="none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101850" y="3367088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u="none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00750" y="48593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solidFill>
                  <a:srgbClr val="FF0000"/>
                </a:solidFill>
              </a:rPr>
              <a:t>2x+35=131</a:t>
            </a:r>
          </a:p>
        </p:txBody>
      </p:sp>
      <p:sp>
        <p:nvSpPr>
          <p:cNvPr id="31752" name="WordArt 12"/>
          <p:cNvSpPr>
            <a:spLocks noChangeArrowheads="1" noChangeShapeType="1" noTextEdit="1"/>
          </p:cNvSpPr>
          <p:nvPr/>
        </p:nvSpPr>
        <p:spPr bwMode="auto">
          <a:xfrm>
            <a:off x="622300" y="333375"/>
            <a:ext cx="25209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4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达标测试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/>
      <p:bldP spid="266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3795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38363" y="2698750"/>
            <a:ext cx="5346700" cy="32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完成教材</a:t>
            </a:r>
            <a:r>
              <a:rPr lang="en-US" altLang="zh-CN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158</a:t>
            </a:r>
            <a:r>
              <a:rPr lang="zh-CN" altLang="en-US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页习题</a:t>
            </a:r>
            <a:r>
              <a:rPr lang="en-US" altLang="zh-CN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7.2</a:t>
            </a:r>
            <a:r>
              <a:rPr lang="zh-CN" altLang="en-US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第</a:t>
            </a:r>
            <a:r>
              <a:rPr lang="en-US" altLang="zh-CN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u="none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 algn="ctr" eaLnBrk="0" hangingPunct="0"/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矩形 21545"/>
          <p:cNvSpPr>
            <a:spLocks noChangeArrowheads="1" noChangeShapeType="1" noTextEdit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2289"/>
          <p:cNvSpPr txBox="1">
            <a:spLocks noChangeArrowheads="1"/>
          </p:cNvSpPr>
          <p:nvPr/>
        </p:nvSpPr>
        <p:spPr bwMode="auto">
          <a:xfrm>
            <a:off x="2484438" y="47625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rgbClr val="FF0000"/>
                </a:solidFill>
              </a:rPr>
              <a:t>方程</a:t>
            </a:r>
            <a:r>
              <a:rPr lang="en-US" altLang="zh-CN" sz="3200" b="1" u="none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291" name="文本框 12290"/>
          <p:cNvSpPr txBox="1">
            <a:spLocks noChangeArrowheads="1"/>
          </p:cNvSpPr>
          <p:nvPr/>
        </p:nvSpPr>
        <p:spPr bwMode="auto">
          <a:xfrm>
            <a:off x="900113" y="1484313"/>
            <a:ext cx="65532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/>
              <a:t>你能判断下列各式中</a:t>
            </a:r>
            <a:r>
              <a:rPr lang="en-US" altLang="zh-CN" sz="2800" b="1" u="none" dirty="0"/>
              <a:t>,</a:t>
            </a:r>
            <a:r>
              <a:rPr lang="zh-CN" altLang="en-US" sz="2800" b="1" u="none" dirty="0"/>
              <a:t>哪些是方程吗</a:t>
            </a:r>
            <a:r>
              <a:rPr lang="en-US" altLang="zh-CN" sz="2800" b="1" u="none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800" b="1" u="none" dirty="0">
                <a:latin typeface="Times New Roman" panose="02020603050405020304" pitchFamily="18" charset="0"/>
              </a:rPr>
              <a:t>(1)  3</a:t>
            </a:r>
            <a:r>
              <a:rPr lang="en-US" altLang="zh-CN" sz="2800" b="1" i="1" u="none" dirty="0">
                <a:latin typeface="Times New Roman" panose="02020603050405020304" pitchFamily="18" charset="0"/>
              </a:rPr>
              <a:t>x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-2                       (2)  3-5=-2 </a:t>
            </a:r>
          </a:p>
          <a:p>
            <a:pPr>
              <a:spcBef>
                <a:spcPct val="50000"/>
              </a:spcBef>
            </a:pPr>
            <a:r>
              <a:rPr lang="en-US" altLang="zh-CN" sz="2800" b="1" u="none" dirty="0">
                <a:latin typeface="Times New Roman" panose="02020603050405020304" pitchFamily="18" charset="0"/>
              </a:rPr>
              <a:t>(3)  3</a:t>
            </a:r>
            <a:r>
              <a:rPr lang="en-US" altLang="zh-CN" sz="2800" b="1" i="1" u="none" dirty="0">
                <a:latin typeface="Times New Roman" panose="02020603050405020304" pitchFamily="18" charset="0"/>
              </a:rPr>
              <a:t>x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+4=2</a:t>
            </a:r>
            <a:r>
              <a:rPr lang="en-US" altLang="zh-CN" sz="2800" b="1" i="1" u="none" dirty="0">
                <a:latin typeface="Times New Roman" panose="02020603050405020304" pitchFamily="18" charset="0"/>
              </a:rPr>
              <a:t>x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                (4)  </a:t>
            </a:r>
            <a:r>
              <a:rPr lang="en-US" altLang="zh-CN" sz="2800" b="1" i="1" u="none" dirty="0">
                <a:latin typeface="Times New Roman" panose="02020603050405020304" pitchFamily="18" charset="0"/>
              </a:rPr>
              <a:t>x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+2</a:t>
            </a:r>
            <a:r>
              <a:rPr lang="en-US" altLang="zh-CN" sz="2800" b="1" i="1" u="none" dirty="0">
                <a:latin typeface="Times New Roman" panose="02020603050405020304" pitchFamily="18" charset="0"/>
              </a:rPr>
              <a:t>y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=3</a:t>
            </a:r>
          </a:p>
        </p:txBody>
      </p:sp>
      <p:sp>
        <p:nvSpPr>
          <p:cNvPr id="12292" name="文本框 12291"/>
          <p:cNvSpPr txBox="1">
            <a:spLocks noChangeArrowheads="1"/>
          </p:cNvSpPr>
          <p:nvPr/>
        </p:nvSpPr>
        <p:spPr bwMode="auto">
          <a:xfrm>
            <a:off x="1042988" y="3716338"/>
            <a:ext cx="5976937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imes New Roman" panose="02020603050405020304" pitchFamily="18" charset="0"/>
              </a:rPr>
              <a:t>答</a:t>
            </a:r>
            <a:r>
              <a:rPr lang="zh-CN" altLang="en-US" sz="2800" b="1" u="none" dirty="0">
                <a:latin typeface="Times New Roman" panose="02020603050405020304" pitchFamily="18" charset="0"/>
                <a:sym typeface="Wingdings" panose="05000000000000000000" pitchFamily="2" charset="2"/>
              </a:rPr>
              <a:t>:(1)不是方程,因为它不是等式;</a:t>
            </a:r>
          </a:p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imes New Roman" panose="02020603050405020304" pitchFamily="18" charset="0"/>
                <a:sym typeface="Wingdings" panose="05000000000000000000" pitchFamily="2" charset="2"/>
              </a:rPr>
              <a:t>     (2)不是方程,因为它不含未知数;</a:t>
            </a:r>
          </a:p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imes New Roman" panose="02020603050405020304" pitchFamily="18" charset="0"/>
                <a:sym typeface="Wingdings" panose="05000000000000000000" pitchFamily="2" charset="2"/>
              </a:rPr>
              <a:t>     (3) 、(4)是方程.</a:t>
            </a:r>
          </a:p>
        </p:txBody>
      </p:sp>
      <p:sp>
        <p:nvSpPr>
          <p:cNvPr id="20484" name="文本框 12292"/>
          <p:cNvSpPr txBox="1">
            <a:spLocks noChangeArrowheads="1"/>
          </p:cNvSpPr>
          <p:nvPr/>
        </p:nvSpPr>
        <p:spPr bwMode="auto">
          <a:xfrm>
            <a:off x="250825" y="260350"/>
            <a:ext cx="18684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6000" b="1" u="none" dirty="0">
                <a:solidFill>
                  <a:srgbClr val="990099"/>
                </a:solidFill>
                <a:ea typeface="隶书" panose="02010509060101010101" pitchFamily="49" charset="-122"/>
              </a:rPr>
              <a:t>回顾</a:t>
            </a:r>
          </a:p>
        </p:txBody>
      </p:sp>
      <p:sp>
        <p:nvSpPr>
          <p:cNvPr id="12294" name="文本框 12293"/>
          <p:cNvSpPr txBox="1">
            <a:spLocks noChangeArrowheads="1"/>
          </p:cNvSpPr>
          <p:nvPr/>
        </p:nvSpPr>
        <p:spPr bwMode="auto">
          <a:xfrm>
            <a:off x="3779838" y="476250"/>
            <a:ext cx="354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rgbClr val="0000CC"/>
                </a:solidFill>
              </a:rPr>
              <a:t>含有未知数的等式</a:t>
            </a:r>
            <a:r>
              <a:rPr lang="en-US" altLang="zh-CN" sz="3200" b="1" u="none" dirty="0">
                <a:solidFill>
                  <a:srgbClr val="0000CC"/>
                </a:solidFill>
              </a:rPr>
              <a:t>.</a:t>
            </a:r>
            <a:endParaRPr lang="en-US" altLang="zh-CN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22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292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292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292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292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292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292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36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292">
                                            <p:txEl>
                                              <p:charRg st="36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292">
                                            <p:txEl>
                                              <p:charRg st="36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292">
                                            <p:txEl>
                                              <p:charRg st="36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1"/>
      <p:bldP spid="12291" grpId="0"/>
      <p:bldP spid="122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3313"/>
          <p:cNvSpPr txBox="1">
            <a:spLocks noChangeArrowheads="1"/>
          </p:cNvSpPr>
          <p:nvPr/>
        </p:nvSpPr>
        <p:spPr bwMode="auto">
          <a:xfrm>
            <a:off x="609600" y="1219200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000" b="1" u="none" dirty="0">
                <a:solidFill>
                  <a:srgbClr val="000000"/>
                </a:solidFill>
                <a:latin typeface="宋体" panose="02010600030101010101" pitchFamily="2" charset="-122"/>
              </a:rPr>
              <a:t>什么叫做方程的解？</a:t>
            </a:r>
          </a:p>
        </p:txBody>
      </p:sp>
      <p:sp>
        <p:nvSpPr>
          <p:cNvPr id="13315" name="文本框 13314"/>
          <p:cNvSpPr txBox="1">
            <a:spLocks noChangeArrowheads="1"/>
          </p:cNvSpPr>
          <p:nvPr/>
        </p:nvSpPr>
        <p:spPr bwMode="auto">
          <a:xfrm>
            <a:off x="762000" y="2438400"/>
            <a:ext cx="7772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000" b="1" u="none" dirty="0">
                <a:solidFill>
                  <a:srgbClr val="000000"/>
                </a:solidFill>
                <a:latin typeface="宋体" panose="02010600030101010101" pitchFamily="2" charset="-122"/>
              </a:rPr>
              <a:t>使方程左、右两边相等的未知数的值，叫做方程的解。</a:t>
            </a:r>
          </a:p>
          <a:p>
            <a:pPr eaLnBrk="0" hangingPunct="0"/>
            <a:endParaRPr lang="zh-CN" altLang="en-US" sz="4000" b="1" u="none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3316" name="文本框 13315"/>
          <p:cNvSpPr txBox="1">
            <a:spLocks noChangeArrowheads="1"/>
          </p:cNvSpPr>
          <p:nvPr/>
        </p:nvSpPr>
        <p:spPr bwMode="auto">
          <a:xfrm>
            <a:off x="762000" y="4214813"/>
            <a:ext cx="58880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u="none" dirty="0">
                <a:solidFill>
                  <a:srgbClr val="0000CC"/>
                </a:solidFill>
                <a:latin typeface="宋体" panose="02010600030101010101" pitchFamily="2" charset="-122"/>
              </a:rPr>
              <a:t>判断：</a:t>
            </a:r>
          </a:p>
          <a:p>
            <a:r>
              <a:rPr lang="en-US" altLang="zh-CN" sz="3600" b="1" i="1" u="none" dirty="0">
                <a:latin typeface="Times New Roman" panose="02020603050405020304" pitchFamily="18" charset="0"/>
              </a:rPr>
              <a:t>x</a:t>
            </a:r>
            <a:r>
              <a:rPr lang="zh-CN" altLang="en-US" sz="3600" b="1" u="none" dirty="0">
                <a:latin typeface="宋体" panose="02010600030101010101" pitchFamily="2" charset="-122"/>
              </a:rPr>
              <a:t>=5是方程2</a:t>
            </a:r>
            <a:r>
              <a:rPr lang="zh-CN" altLang="en-US" sz="3600" b="1" i="1" u="none" dirty="0">
                <a:latin typeface="Times New Roman" panose="02020603050405020304" pitchFamily="18" charset="0"/>
              </a:rPr>
              <a:t>x</a:t>
            </a:r>
            <a:r>
              <a:rPr lang="zh-CN" altLang="en-US" sz="3600" b="1" u="none" dirty="0">
                <a:latin typeface="宋体" panose="02010600030101010101" pitchFamily="2" charset="-122"/>
              </a:rPr>
              <a:t>-1=9的解吗？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4337"/>
          <p:cNvSpPr txBox="1">
            <a:spLocks noChangeArrowheads="1"/>
          </p:cNvSpPr>
          <p:nvPr/>
        </p:nvSpPr>
        <p:spPr bwMode="auto">
          <a:xfrm>
            <a:off x="733425" y="1558925"/>
            <a:ext cx="7200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楷体" panose="02010609060101010101" pitchFamily="49" charset="-122"/>
                <a:ea typeface="楷体" panose="02010609060101010101" pitchFamily="49" charset="-122"/>
              </a:rPr>
              <a:t>1、了解一元一次方程的概念，会判断方程是不是一元一次方程。</a:t>
            </a:r>
          </a:p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楷体" panose="02010609060101010101" pitchFamily="49" charset="-122"/>
                <a:ea typeface="楷体" panose="02010609060101010101" pitchFamily="49" charset="-122"/>
              </a:rPr>
              <a:t>2、经历一元一次方程的概念归纳形成的过程。</a:t>
            </a:r>
          </a:p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楷体" panose="02010609060101010101" pitchFamily="49" charset="-122"/>
                <a:ea typeface="楷体" panose="02010609060101010101" pitchFamily="49" charset="-122"/>
              </a:rPr>
              <a:t>3、会用“估算-检验”的方法估算方程的大致范围或求解。</a:t>
            </a:r>
          </a:p>
        </p:txBody>
      </p:sp>
      <p:sp>
        <p:nvSpPr>
          <p:cNvPr id="22530" name="文本框 12292"/>
          <p:cNvSpPr txBox="1">
            <a:spLocks noChangeArrowheads="1"/>
          </p:cNvSpPr>
          <p:nvPr/>
        </p:nvSpPr>
        <p:spPr bwMode="auto">
          <a:xfrm>
            <a:off x="250825" y="260350"/>
            <a:ext cx="2543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4400" b="1" u="none" dirty="0">
                <a:solidFill>
                  <a:srgbClr val="990099"/>
                </a:solidFill>
                <a:ea typeface="隶书" panose="02010509060101010101" pitchFamily="49" charset="-122"/>
              </a:rPr>
              <a:t>学习目标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5361"/>
          <p:cNvSpPr>
            <a:spLocks noChangeArrowheads="1" noChangeShapeType="1" noTextEdit="1"/>
          </p:cNvSpPr>
          <p:nvPr/>
        </p:nvSpPr>
        <p:spPr bwMode="auto">
          <a:xfrm>
            <a:off x="683568" y="334169"/>
            <a:ext cx="35274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自主学习 实验探究</a:t>
            </a:r>
          </a:p>
        </p:txBody>
      </p:sp>
      <p:sp>
        <p:nvSpPr>
          <p:cNvPr id="23554" name="文本框 15362"/>
          <p:cNvSpPr txBox="1">
            <a:spLocks noChangeArrowheads="1"/>
          </p:cNvSpPr>
          <p:nvPr/>
        </p:nvSpPr>
        <p:spPr bwMode="auto">
          <a:xfrm>
            <a:off x="539750" y="1628775"/>
            <a:ext cx="561657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ahoma" panose="020B0604030504040204" pitchFamily="34" charset="0"/>
              </a:rPr>
              <a:t>取一张正方形纸，第一次将它剪成</a:t>
            </a:r>
            <a:r>
              <a:rPr lang="en-US" altLang="zh-CN" sz="2800" b="1" u="none" dirty="0">
                <a:latin typeface="Tahoma" panose="020B0604030504040204" pitchFamily="34" charset="0"/>
              </a:rPr>
              <a:t>4</a:t>
            </a:r>
            <a:r>
              <a:rPr lang="zh-CN" altLang="en-US" sz="2800" b="1" u="none" dirty="0">
                <a:latin typeface="Tahoma" panose="020B0604030504040204" pitchFamily="34" charset="0"/>
              </a:rPr>
              <a:t>片，第二次再将其中的一片剪成更小的</a:t>
            </a:r>
            <a:r>
              <a:rPr lang="en-US" altLang="zh-CN" sz="2800" b="1" u="none" dirty="0">
                <a:latin typeface="Tahoma" panose="020B0604030504040204" pitchFamily="34" charset="0"/>
              </a:rPr>
              <a:t>4</a:t>
            </a:r>
            <a:r>
              <a:rPr lang="zh-CN" altLang="en-US" sz="2800" b="1" u="none" dirty="0">
                <a:latin typeface="Tahoma" panose="020B0604030504040204" pitchFamily="34" charset="0"/>
              </a:rPr>
              <a:t>片，继续这样剪下去，如图。</a:t>
            </a:r>
          </a:p>
        </p:txBody>
      </p:sp>
      <p:grpSp>
        <p:nvGrpSpPr>
          <p:cNvPr id="23555" name="组合 15363"/>
          <p:cNvGrpSpPr/>
          <p:nvPr/>
        </p:nvGrpSpPr>
        <p:grpSpPr bwMode="auto">
          <a:xfrm>
            <a:off x="6156325" y="1196975"/>
            <a:ext cx="1944688" cy="1944688"/>
            <a:chOff x="0" y="0"/>
            <a:chExt cx="1225" cy="1225"/>
          </a:xfrm>
        </p:grpSpPr>
        <p:sp>
          <p:nvSpPr>
            <p:cNvPr id="23556" name="直接连接符 15364"/>
            <p:cNvSpPr>
              <a:spLocks noChangeShapeType="1"/>
            </p:cNvSpPr>
            <p:nvPr/>
          </p:nvSpPr>
          <p:spPr bwMode="auto">
            <a:xfrm>
              <a:off x="0" y="0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" name="直接连接符 15365"/>
            <p:cNvSpPr>
              <a:spLocks noChangeShapeType="1"/>
            </p:cNvSpPr>
            <p:nvPr/>
          </p:nvSpPr>
          <p:spPr bwMode="auto">
            <a:xfrm>
              <a:off x="0" y="1225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8" name="直接连接符 15366"/>
            <p:cNvSpPr>
              <a:spLocks noChangeShapeType="1"/>
            </p:cNvSpPr>
            <p:nvPr/>
          </p:nvSpPr>
          <p:spPr bwMode="auto">
            <a:xfrm rot="-5400000">
              <a:off x="-613" y="613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直接连接符 15367"/>
            <p:cNvSpPr>
              <a:spLocks noChangeShapeType="1"/>
            </p:cNvSpPr>
            <p:nvPr/>
          </p:nvSpPr>
          <p:spPr bwMode="auto">
            <a:xfrm rot="-5400000">
              <a:off x="597" y="613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69" name="直接连接符 15368"/>
          <p:cNvSpPr>
            <a:spLocks noChangeShapeType="1"/>
          </p:cNvSpPr>
          <p:nvPr/>
        </p:nvSpPr>
        <p:spPr bwMode="auto">
          <a:xfrm>
            <a:off x="6156325" y="2133600"/>
            <a:ext cx="1944688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直接连接符 15369"/>
          <p:cNvSpPr>
            <a:spLocks noChangeShapeType="1"/>
          </p:cNvSpPr>
          <p:nvPr/>
        </p:nvSpPr>
        <p:spPr bwMode="auto">
          <a:xfrm>
            <a:off x="7092950" y="1196975"/>
            <a:ext cx="0" cy="194468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1" name="直接连接符 15370"/>
          <p:cNvSpPr>
            <a:spLocks noChangeShapeType="1"/>
          </p:cNvSpPr>
          <p:nvPr/>
        </p:nvSpPr>
        <p:spPr bwMode="auto">
          <a:xfrm>
            <a:off x="7092950" y="1628775"/>
            <a:ext cx="1008063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直接连接符 15371"/>
          <p:cNvSpPr>
            <a:spLocks noChangeShapeType="1"/>
          </p:cNvSpPr>
          <p:nvPr/>
        </p:nvSpPr>
        <p:spPr bwMode="auto">
          <a:xfrm>
            <a:off x="7596188" y="1196975"/>
            <a:ext cx="0" cy="9366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直接连接符 15372"/>
          <p:cNvSpPr>
            <a:spLocks noChangeShapeType="1"/>
          </p:cNvSpPr>
          <p:nvPr/>
        </p:nvSpPr>
        <p:spPr bwMode="auto">
          <a:xfrm>
            <a:off x="7596188" y="1412875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直接连接符 15373"/>
          <p:cNvSpPr>
            <a:spLocks noChangeShapeType="1"/>
          </p:cNvSpPr>
          <p:nvPr/>
        </p:nvSpPr>
        <p:spPr bwMode="auto">
          <a:xfrm>
            <a:off x="7885113" y="1196975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6" name="文本框 15374"/>
          <p:cNvSpPr txBox="1">
            <a:spLocks noChangeArrowheads="1"/>
          </p:cNvSpPr>
          <p:nvPr/>
        </p:nvSpPr>
        <p:spPr bwMode="auto">
          <a:xfrm>
            <a:off x="323850" y="3500438"/>
            <a:ext cx="80645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latin typeface="Times New Roman" panose="02020603050405020304" pitchFamily="18" charset="0"/>
              </a:rPr>
              <a:t>(1)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第三次，第四次，第五次，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分别</a:t>
            </a:r>
          </a:p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imes New Roman" panose="02020603050405020304" pitchFamily="18" charset="0"/>
              </a:rPr>
              <a:t>共剪得多少张纸片？填下表：</a:t>
            </a:r>
          </a:p>
        </p:txBody>
      </p:sp>
      <p:graphicFrame>
        <p:nvGraphicFramePr>
          <p:cNvPr id="15376" name="表格 15375"/>
          <p:cNvGraphicFramePr/>
          <p:nvPr/>
        </p:nvGraphicFramePr>
        <p:xfrm>
          <a:off x="755650" y="4797425"/>
          <a:ext cx="7129463" cy="1246188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277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/>
                        <a:t>次数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2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3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---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/>
                        <a:t>纸片数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7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/>
                        <a:t>---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2" name="文本框 15401"/>
          <p:cNvSpPr txBox="1">
            <a:spLocks noChangeArrowheads="1"/>
          </p:cNvSpPr>
          <p:nvPr/>
        </p:nvSpPr>
        <p:spPr bwMode="auto">
          <a:xfrm>
            <a:off x="4067175" y="5373688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>
                <a:solidFill>
                  <a:srgbClr val="A50021"/>
                </a:solidFill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15403" name="文本框 15402"/>
          <p:cNvSpPr txBox="1">
            <a:spLocks noChangeArrowheads="1"/>
          </p:cNvSpPr>
          <p:nvPr/>
        </p:nvSpPr>
        <p:spPr bwMode="auto">
          <a:xfrm>
            <a:off x="5148263" y="5373688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>
                <a:solidFill>
                  <a:srgbClr val="A50021"/>
                </a:solidFill>
                <a:latin typeface="Tahoma" panose="020B0604030504040204" pitchFamily="34" charset="0"/>
              </a:rPr>
              <a:t>13</a:t>
            </a:r>
          </a:p>
        </p:txBody>
      </p:sp>
      <p:sp>
        <p:nvSpPr>
          <p:cNvPr id="15404" name="文本框 15403"/>
          <p:cNvSpPr txBox="1">
            <a:spLocks noChangeArrowheads="1"/>
          </p:cNvSpPr>
          <p:nvPr/>
        </p:nvSpPr>
        <p:spPr bwMode="auto">
          <a:xfrm>
            <a:off x="6011863" y="5373688"/>
            <a:ext cx="649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u="none">
                <a:solidFill>
                  <a:srgbClr val="A50021"/>
                </a:solidFill>
                <a:latin typeface="Tahoma" panose="020B0604030504040204" pitchFamily="34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402" grpId="0"/>
      <p:bldP spid="15403" grpId="0"/>
      <p:bldP spid="154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6385"/>
          <p:cNvSpPr>
            <a:spLocks noChangeArrowheads="1" noChangeShapeType="1" noTextEdit="1"/>
          </p:cNvSpPr>
          <p:nvPr/>
        </p:nvSpPr>
        <p:spPr bwMode="auto">
          <a:xfrm>
            <a:off x="1403350" y="549275"/>
            <a:ext cx="25209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实验与探究</a:t>
            </a:r>
          </a:p>
        </p:txBody>
      </p:sp>
      <p:sp>
        <p:nvSpPr>
          <p:cNvPr id="24578" name="文本框 16386"/>
          <p:cNvSpPr txBox="1">
            <a:spLocks noChangeArrowheads="1"/>
          </p:cNvSpPr>
          <p:nvPr/>
        </p:nvSpPr>
        <p:spPr bwMode="auto">
          <a:xfrm>
            <a:off x="755650" y="1922463"/>
            <a:ext cx="76327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2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）如果剪了</a:t>
            </a:r>
            <a:r>
              <a:rPr lang="en-US" altLang="zh-CN" sz="2800" b="1" i="1" u="none" dirty="0">
                <a:latin typeface="Times New Roman" panose="02020603050405020304" pitchFamily="18" charset="0"/>
              </a:rPr>
              <a:t>x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次（</a:t>
            </a:r>
            <a:r>
              <a:rPr lang="en-US" altLang="zh-CN" sz="2800" b="1" i="1" u="none" dirty="0">
                <a:latin typeface="Times New Roman" panose="02020603050405020304" pitchFamily="18" charset="0"/>
              </a:rPr>
              <a:t>x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是正整数），那么共剪得多少张纸片？你是怎样得到的？与同学交流。</a:t>
            </a:r>
          </a:p>
        </p:txBody>
      </p:sp>
      <p:sp>
        <p:nvSpPr>
          <p:cNvPr id="16388" name="云形标注 16387"/>
          <p:cNvSpPr/>
          <p:nvPr/>
        </p:nvSpPr>
        <p:spPr>
          <a:xfrm>
            <a:off x="971550" y="4076700"/>
            <a:ext cx="2374900" cy="1501775"/>
          </a:xfrm>
          <a:prstGeom prst="cloudCallout">
            <a:avLst>
              <a:gd name="adj1" fmla="val 17917"/>
              <a:gd name="adj2" fmla="val -11890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剪</a:t>
            </a:r>
            <a:r>
              <a:rPr lang="en-US" altLang="zh-CN" sz="2000" b="1" i="1" u="none" noProof="1">
                <a:solidFill>
                  <a:schemeClr val="hlink"/>
                </a:solidFill>
                <a:latin typeface="Times New Roman" panose="02020603050405020304" pitchFamily="18" charset="0"/>
                <a:cs typeface="+mn-ea"/>
              </a:rPr>
              <a:t>x</a:t>
            </a:r>
            <a:r>
              <a:rPr lang="zh-CN" altLang="en-US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次共能剪得（</a:t>
            </a:r>
            <a:r>
              <a:rPr lang="en-US" altLang="zh-CN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3</a:t>
            </a:r>
            <a:r>
              <a:rPr lang="en-US" altLang="zh-CN" sz="2000" b="1" i="1" u="none" noProof="1">
                <a:solidFill>
                  <a:schemeClr val="hlink"/>
                </a:solidFill>
                <a:latin typeface="Times New Roman" panose="02020603050405020304" pitchFamily="18" charset="0"/>
                <a:cs typeface="+mn-ea"/>
              </a:rPr>
              <a:t>x</a:t>
            </a:r>
            <a:r>
              <a:rPr lang="en-US" altLang="zh-CN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+1</a:t>
            </a:r>
            <a:r>
              <a:rPr lang="zh-CN" altLang="en-US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）片</a:t>
            </a:r>
            <a:endParaRPr lang="zh-CN" altLang="en-US" sz="2000" b="1" u="none" noProof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6389" name="云形标注 16388"/>
          <p:cNvSpPr/>
          <p:nvPr/>
        </p:nvSpPr>
        <p:spPr>
          <a:xfrm>
            <a:off x="4932363" y="3573463"/>
            <a:ext cx="3097212" cy="2303462"/>
          </a:xfrm>
          <a:prstGeom prst="cloudCallout">
            <a:avLst>
              <a:gd name="adj1" fmla="val -73528"/>
              <a:gd name="adj2" fmla="val -52690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第一次是</a:t>
            </a:r>
            <a:r>
              <a:rPr lang="en-US" altLang="zh-CN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4</a:t>
            </a:r>
            <a:r>
              <a:rPr lang="zh-CN" altLang="en-US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片，以后每一次都比前一次多三片，第</a:t>
            </a:r>
            <a:r>
              <a:rPr lang="en-US" altLang="zh-CN" sz="2000" b="1" i="1" u="none" noProof="1">
                <a:solidFill>
                  <a:schemeClr val="hlink"/>
                </a:solidFill>
                <a:latin typeface="Times New Roman" panose="02020603050405020304" pitchFamily="18" charset="0"/>
                <a:cs typeface="+mn-ea"/>
              </a:rPr>
              <a:t>x</a:t>
            </a:r>
            <a:r>
              <a:rPr lang="zh-CN" altLang="en-US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次应为</a:t>
            </a:r>
            <a:r>
              <a:rPr lang="en-US" altLang="zh-CN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[4+3(</a:t>
            </a:r>
            <a:r>
              <a:rPr lang="en-US" altLang="zh-CN" sz="2000" b="1" i="1" u="none" noProof="1">
                <a:solidFill>
                  <a:schemeClr val="hlink"/>
                </a:solidFill>
                <a:latin typeface="Times New Roman" panose="02020603050405020304" pitchFamily="18" charset="0"/>
                <a:cs typeface="+mn-ea"/>
              </a:rPr>
              <a:t>x</a:t>
            </a:r>
            <a:r>
              <a:rPr lang="en-US" altLang="zh-CN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-1 )]</a:t>
            </a:r>
            <a:r>
              <a:rPr lang="zh-CN" altLang="en-US" sz="2000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片</a:t>
            </a:r>
            <a:endParaRPr lang="zh-CN" altLang="en-US" sz="2000" b="1" u="none" noProof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ldLvl="0" animBg="1"/>
      <p:bldP spid="1638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7409"/>
          <p:cNvSpPr>
            <a:spLocks noChangeArrowheads="1" noChangeShapeType="1" noTextEdit="1"/>
          </p:cNvSpPr>
          <p:nvPr/>
        </p:nvSpPr>
        <p:spPr bwMode="auto">
          <a:xfrm>
            <a:off x="1619250" y="692150"/>
            <a:ext cx="25209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实验与探究</a:t>
            </a:r>
          </a:p>
        </p:txBody>
      </p:sp>
      <p:sp>
        <p:nvSpPr>
          <p:cNvPr id="25602" name="文本框 17410"/>
          <p:cNvSpPr txBox="1">
            <a:spLocks noChangeArrowheads="1"/>
          </p:cNvSpPr>
          <p:nvPr/>
        </p:nvSpPr>
        <p:spPr bwMode="auto">
          <a:xfrm>
            <a:off x="900113" y="1989138"/>
            <a:ext cx="7993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 dirty="0">
                <a:latin typeface="Times New Roman" panose="02020603050405020304" pitchFamily="18" charset="0"/>
              </a:rPr>
              <a:t>(3)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如果剪得的纸片共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64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片，一共剪了多少次？</a:t>
            </a:r>
          </a:p>
        </p:txBody>
      </p:sp>
      <p:sp>
        <p:nvSpPr>
          <p:cNvPr id="17412" name="文本框 17411"/>
          <p:cNvSpPr txBox="1">
            <a:spLocks noChangeArrowheads="1"/>
          </p:cNvSpPr>
          <p:nvPr/>
        </p:nvSpPr>
        <p:spPr bwMode="auto">
          <a:xfrm>
            <a:off x="395288" y="2781300"/>
            <a:ext cx="87487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imes New Roman" panose="02020603050405020304" pitchFamily="18" charset="0"/>
              </a:rPr>
              <a:t>这时剪纸的次数</a:t>
            </a:r>
            <a:r>
              <a:rPr lang="en-US" altLang="zh-CN" sz="2800" b="1" u="none" dirty="0">
                <a:latin typeface="Times New Roman" panose="02020603050405020304" pitchFamily="18" charset="0"/>
              </a:rPr>
              <a:t>x</a:t>
            </a:r>
            <a:r>
              <a:rPr lang="zh-CN" altLang="en-US" sz="2800" b="1" u="none" dirty="0">
                <a:latin typeface="Times New Roman" panose="02020603050405020304" pitchFamily="18" charset="0"/>
              </a:rPr>
              <a:t>是未知数，问题中给出的等量关系是：</a:t>
            </a:r>
          </a:p>
        </p:txBody>
      </p:sp>
      <p:sp>
        <p:nvSpPr>
          <p:cNvPr id="17413" name="文本框 17412"/>
          <p:cNvSpPr txBox="1">
            <a:spLocks noChangeArrowheads="1"/>
          </p:cNvSpPr>
          <p:nvPr/>
        </p:nvSpPr>
        <p:spPr bwMode="auto">
          <a:xfrm>
            <a:off x="971550" y="3284538"/>
            <a:ext cx="5329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剪</a:t>
            </a:r>
            <a:r>
              <a:rPr lang="en-US" altLang="zh-CN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次共剪得的纸片数</a:t>
            </a:r>
            <a:r>
              <a:rPr lang="en-US" altLang="zh-CN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=64</a:t>
            </a:r>
          </a:p>
        </p:txBody>
      </p:sp>
      <p:sp>
        <p:nvSpPr>
          <p:cNvPr id="17414" name="文本框 17413"/>
          <p:cNvSpPr txBox="1">
            <a:spLocks noChangeArrowheads="1"/>
          </p:cNvSpPr>
          <p:nvPr/>
        </p:nvSpPr>
        <p:spPr bwMode="auto">
          <a:xfrm>
            <a:off x="1116013" y="3933825"/>
            <a:ext cx="676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u="none" dirty="0">
                <a:latin typeface="Times New Roman" panose="02020603050405020304" pitchFamily="18" charset="0"/>
              </a:rPr>
              <a:t>根据这个等量关系，可以列出什么方程？</a:t>
            </a:r>
          </a:p>
        </p:txBody>
      </p:sp>
      <p:sp>
        <p:nvSpPr>
          <p:cNvPr id="17415" name="云形标注 17414"/>
          <p:cNvSpPr/>
          <p:nvPr/>
        </p:nvSpPr>
        <p:spPr>
          <a:xfrm>
            <a:off x="1187450" y="5157788"/>
            <a:ext cx="2806700" cy="930275"/>
          </a:xfrm>
          <a:prstGeom prst="cloudCallout">
            <a:avLst>
              <a:gd name="adj1" fmla="val 84907"/>
              <a:gd name="adj2" fmla="val -104486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altLang="zh-CN" sz="2800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3x+1=64</a:t>
            </a:r>
            <a:endParaRPr lang="en-US" altLang="zh-CN" sz="2800" u="none" noProof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7416" name="云形标注 17415"/>
          <p:cNvSpPr/>
          <p:nvPr/>
        </p:nvSpPr>
        <p:spPr>
          <a:xfrm>
            <a:off x="5148263" y="5229225"/>
            <a:ext cx="3240087" cy="1081088"/>
          </a:xfrm>
          <a:prstGeom prst="cloudCallout">
            <a:avLst>
              <a:gd name="adj1" fmla="val -42653"/>
              <a:gd name="adj2" fmla="val -108593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altLang="zh-CN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4+3(x-1)=64</a:t>
            </a:r>
            <a:endParaRPr lang="en-US" altLang="zh-CN" u="none" noProof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 bldLvl="0" animBg="1"/>
      <p:bldP spid="1741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8433"/>
          <p:cNvSpPr txBox="1">
            <a:spLocks noChangeArrowheads="1"/>
          </p:cNvSpPr>
          <p:nvPr/>
        </p:nvSpPr>
        <p:spPr bwMode="auto">
          <a:xfrm>
            <a:off x="901700" y="1343025"/>
            <a:ext cx="71993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观察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3200" b="1" i="1" u="none" dirty="0">
                <a:solidFill>
                  <a:srgbClr val="A5002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+1=64</a:t>
            </a:r>
            <a:r>
              <a:rPr lang="zh-CN" altLang="en-US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4+3(</a:t>
            </a:r>
            <a:r>
              <a:rPr lang="en-US" altLang="zh-CN" sz="3200" b="1" i="1" u="none" dirty="0">
                <a:solidFill>
                  <a:srgbClr val="A5002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-1)=64</a:t>
            </a:r>
            <a:r>
              <a:rPr lang="zh-CN" altLang="en-US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，以及上节中的方程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9</a:t>
            </a:r>
            <a:r>
              <a:rPr lang="en-US" altLang="zh-CN" sz="3200" b="1" i="1" u="none" dirty="0">
                <a:solidFill>
                  <a:srgbClr val="A5002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-0.75=393</a:t>
            </a:r>
            <a:r>
              <a:rPr lang="zh-CN" altLang="en-US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32+</a:t>
            </a:r>
            <a:r>
              <a:rPr lang="en-US" altLang="zh-CN" sz="3200" b="1" i="1" u="none" dirty="0">
                <a:solidFill>
                  <a:srgbClr val="A5002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-8=29</a:t>
            </a:r>
            <a:r>
              <a:rPr lang="zh-CN" altLang="en-US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等，它们有什么共同特点</a:t>
            </a:r>
            <a:r>
              <a:rPr lang="en-US" altLang="zh-CN" sz="3200" b="1" u="none" dirty="0">
                <a:solidFill>
                  <a:srgbClr val="A50021"/>
                </a:solidFill>
                <a:latin typeface="宋体" panose="02010600030101010101" pitchFamily="2" charset="-122"/>
              </a:rPr>
              <a:t>?</a:t>
            </a:r>
          </a:p>
          <a:p>
            <a:pPr>
              <a:spcBef>
                <a:spcPct val="50000"/>
              </a:spcBef>
            </a:pPr>
            <a:endParaRPr lang="zh-CN" altLang="en-US" sz="1800" b="1" u="none" dirty="0">
              <a:solidFill>
                <a:srgbClr val="A50021"/>
              </a:solidFill>
            </a:endParaRPr>
          </a:p>
        </p:txBody>
      </p:sp>
      <p:sp>
        <p:nvSpPr>
          <p:cNvPr id="18435" name="矩形 18434"/>
          <p:cNvSpPr>
            <a:spLocks noChangeArrowheads="1"/>
          </p:cNvSpPr>
          <p:nvPr/>
        </p:nvSpPr>
        <p:spPr bwMode="auto">
          <a:xfrm>
            <a:off x="539750" y="3140075"/>
            <a:ext cx="216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u="none">
                <a:solidFill>
                  <a:srgbClr val="660066"/>
                </a:solidFill>
                <a:ea typeface="华文新魏" panose="02010800040101010101" pitchFamily="2" charset="-122"/>
              </a:rPr>
              <a:t>共同特点</a:t>
            </a:r>
            <a:r>
              <a:rPr lang="en-US" altLang="zh-CN" sz="3600" b="1" u="none">
                <a:solidFill>
                  <a:srgbClr val="660066"/>
                </a:solidFill>
                <a:ea typeface="华文新魏" panose="02010800040101010101" pitchFamily="2" charset="-122"/>
              </a:rPr>
              <a:t>:</a:t>
            </a:r>
          </a:p>
        </p:txBody>
      </p:sp>
      <p:sp>
        <p:nvSpPr>
          <p:cNvPr id="18436" name="文本框 18435"/>
          <p:cNvSpPr txBox="1">
            <a:spLocks noChangeArrowheads="1"/>
          </p:cNvSpPr>
          <p:nvPr/>
        </p:nvSpPr>
        <p:spPr bwMode="auto">
          <a:xfrm>
            <a:off x="2916238" y="3140075"/>
            <a:ext cx="40338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>
                <a:solidFill>
                  <a:srgbClr val="A5002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(1) </a:t>
            </a:r>
            <a:r>
              <a:rPr lang="zh-CN" altLang="en-US" sz="2800" b="1" u="none">
                <a:solidFill>
                  <a:srgbClr val="A5002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方程两边都是</a:t>
            </a:r>
          </a:p>
        </p:txBody>
      </p:sp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2987675" y="3657600"/>
            <a:ext cx="3816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en-US" sz="2800" b="1" u="none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只含一个未知数</a:t>
            </a:r>
          </a:p>
        </p:txBody>
      </p:sp>
      <p:sp>
        <p:nvSpPr>
          <p:cNvPr id="18438" name="文本框 18437"/>
          <p:cNvSpPr txBox="1">
            <a:spLocks noChangeArrowheads="1"/>
          </p:cNvSpPr>
          <p:nvPr/>
        </p:nvSpPr>
        <p:spPr bwMode="auto">
          <a:xfrm>
            <a:off x="2987675" y="4292600"/>
            <a:ext cx="4826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u="none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(3)</a:t>
            </a:r>
            <a:r>
              <a:rPr lang="zh-CN" altLang="en-US" sz="2800" b="1" u="none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未知数的次数都是</a:t>
            </a:r>
            <a:r>
              <a:rPr lang="en-US" altLang="zh-CN" sz="2800" b="1" u="none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18439" name="文本框 18438"/>
          <p:cNvSpPr txBox="1"/>
          <p:nvPr/>
        </p:nvSpPr>
        <p:spPr>
          <a:xfrm>
            <a:off x="433388" y="4811713"/>
            <a:ext cx="8135937" cy="1676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 u="none" noProof="1">
                <a:solidFill>
                  <a:srgbClr val="A5002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定义</a:t>
            </a:r>
            <a:r>
              <a:rPr lang="en-US" altLang="zh-CN" sz="4000" b="1" u="none" noProof="1">
                <a:solidFill>
                  <a:srgbClr val="A5002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:</a:t>
            </a:r>
            <a:r>
              <a:rPr lang="en-US" altLang="zh-CN" sz="3200" b="1" u="none" noProof="1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  </a:t>
            </a:r>
            <a:r>
              <a:rPr lang="zh-CN" altLang="en-US" sz="3200" b="1" u="none" noProof="1">
                <a:solidFill>
                  <a:srgbClr val="A5002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方程两边都是整式</a:t>
            </a:r>
            <a:r>
              <a:rPr lang="en-US" altLang="zh-CN" sz="3200" b="1" u="none" noProof="1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,</a:t>
            </a:r>
            <a:r>
              <a:rPr lang="zh-CN" altLang="en-US" sz="3200" b="1" u="none" noProof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只含有一个未知数</a:t>
            </a:r>
            <a:r>
              <a:rPr lang="en-US" altLang="zh-CN" sz="3200" b="1" u="none" noProof="1">
                <a:solidFill>
                  <a:srgbClr val="990099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,  </a:t>
            </a:r>
            <a:r>
              <a:rPr lang="zh-CN" altLang="en-US" sz="3200" b="1" u="none" noProof="1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且</a:t>
            </a:r>
            <a:r>
              <a:rPr lang="zh-CN" altLang="en-US" sz="3200" b="1" u="none" noProof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未知数的次数是一次</a:t>
            </a:r>
            <a:r>
              <a:rPr lang="zh-CN" altLang="en-US" sz="3200" b="1" u="none" noProof="1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的方程</a:t>
            </a:r>
            <a:r>
              <a:rPr lang="en-US" altLang="zh-CN" sz="3200" b="1" u="none" noProof="1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,</a:t>
            </a:r>
            <a:r>
              <a:rPr lang="zh-CN" altLang="en-US" sz="3200" b="1" u="none" noProof="1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叫做</a:t>
            </a:r>
            <a:r>
              <a:rPr lang="zh-CN" altLang="en-US" sz="3200" b="1" u="non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一元一次方程</a:t>
            </a:r>
            <a:r>
              <a:rPr lang="en-US" altLang="zh-CN" sz="3200" b="1" u="non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.</a:t>
            </a:r>
            <a:endParaRPr lang="en-US" altLang="zh-CN" sz="3200" b="1" u="none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632" name="矩形 18439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2016125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0099"/>
                  </a:solidFill>
                  <a:round/>
                </a:ln>
                <a:solidFill>
                  <a:srgbClr val="0000CC"/>
                </a:solidFill>
                <a:effectLst>
                  <a:outerShdw dist="53882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收获规律</a:t>
            </a:r>
          </a:p>
        </p:txBody>
      </p:sp>
      <p:pic>
        <p:nvPicPr>
          <p:cNvPr id="26633" name="图片 18440" descr="donghua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620713"/>
            <a:ext cx="8636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文本框 18441"/>
          <p:cNvSpPr txBox="1">
            <a:spLocks noChangeArrowheads="1"/>
          </p:cNvSpPr>
          <p:nvPr/>
        </p:nvSpPr>
        <p:spPr bwMode="auto">
          <a:xfrm>
            <a:off x="5724525" y="3141663"/>
            <a:ext cx="8937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none">
                <a:solidFill>
                  <a:srgbClr val="A50021"/>
                </a:solidFill>
              </a:rPr>
              <a:t>整式</a:t>
            </a:r>
            <a:endParaRPr lang="zh-CN" altLang="en-US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  <p:bldP spid="18439" grpId="0"/>
      <p:bldP spid="18442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9457"/>
          <p:cNvSpPr txBox="1">
            <a:spLocks noChangeArrowheads="1"/>
          </p:cNvSpPr>
          <p:nvPr/>
        </p:nvSpPr>
        <p:spPr bwMode="auto">
          <a:xfrm>
            <a:off x="828675" y="765175"/>
            <a:ext cx="74168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u="none" dirty="0">
                <a:latin typeface="Tahoma" panose="020B0604030504040204" pitchFamily="34" charset="0"/>
              </a:rPr>
              <a:t>  </a:t>
            </a:r>
            <a:r>
              <a:rPr lang="en-US" altLang="zh-CN" sz="3200" b="1" u="none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u="none" dirty="0">
                <a:latin typeface="Times New Roman" panose="02020603050405020304" pitchFamily="18" charset="0"/>
              </a:rPr>
              <a:t>这些方程都只含有</a:t>
            </a:r>
            <a:r>
              <a:rPr lang="zh-CN" altLang="en-US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一个</a:t>
            </a:r>
            <a:r>
              <a:rPr lang="zh-CN" altLang="en-US" sz="3200" b="1" u="none" dirty="0">
                <a:latin typeface="Times New Roman" panose="02020603050405020304" pitchFamily="18" charset="0"/>
              </a:rPr>
              <a:t>未知数，并且未知数的</a:t>
            </a:r>
            <a:r>
              <a:rPr lang="zh-CN" altLang="en-US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次数</a:t>
            </a:r>
            <a:r>
              <a:rPr lang="zh-CN" altLang="en-US" sz="3200" b="1" u="none" dirty="0">
                <a:latin typeface="Times New Roman" panose="02020603050405020304" pitchFamily="18" charset="0"/>
              </a:rPr>
              <a:t>都是</a:t>
            </a:r>
            <a:r>
              <a:rPr lang="zh-CN" altLang="en-US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u="none" dirty="0">
                <a:latin typeface="Times New Roman" panose="02020603050405020304" pitchFamily="18" charset="0"/>
              </a:rPr>
              <a:t>，像这样的方程叫做</a:t>
            </a:r>
            <a:r>
              <a:rPr lang="zh-CN" altLang="en-US" sz="3200" b="1" u="none" dirty="0">
                <a:solidFill>
                  <a:schemeClr val="hlink"/>
                </a:solidFill>
                <a:latin typeface="Times New Roman" panose="02020603050405020304" pitchFamily="18" charset="0"/>
              </a:rPr>
              <a:t>一元一次方程</a:t>
            </a:r>
            <a:r>
              <a:rPr lang="zh-CN" altLang="en-US" sz="3200" b="1" u="none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9459" name="云形标注 19458"/>
          <p:cNvSpPr/>
          <p:nvPr/>
        </p:nvSpPr>
        <p:spPr>
          <a:xfrm>
            <a:off x="1116013" y="2709863"/>
            <a:ext cx="4321175" cy="2233612"/>
          </a:xfrm>
          <a:prstGeom prst="cloudCallout">
            <a:avLst>
              <a:gd name="adj1" fmla="val 75347"/>
              <a:gd name="adj2" fmla="val -6990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b="1" u="none" noProof="1">
                <a:latin typeface="Tahoma" panose="020B0604030504040204" pitchFamily="34" charset="0"/>
                <a:cs typeface="+mn-ea"/>
              </a:rPr>
              <a:t>“</a:t>
            </a:r>
            <a:r>
              <a:rPr lang="zh-CN" altLang="en-US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元</a:t>
            </a:r>
            <a:r>
              <a:rPr lang="zh-CN" altLang="en-US" b="1" u="none" noProof="1">
                <a:latin typeface="Tahoma" panose="020B0604030504040204" pitchFamily="34" charset="0"/>
                <a:cs typeface="+mn-ea"/>
              </a:rPr>
              <a:t>”就是“</a:t>
            </a:r>
            <a:r>
              <a:rPr lang="zh-CN" altLang="en-US" b="1" u="none" noProof="1">
                <a:solidFill>
                  <a:schemeClr val="hlink"/>
                </a:solidFill>
                <a:latin typeface="Tahoma" panose="020B0604030504040204" pitchFamily="34" charset="0"/>
                <a:cs typeface="+mn-ea"/>
              </a:rPr>
              <a:t>未知数</a:t>
            </a:r>
            <a:r>
              <a:rPr lang="zh-CN" altLang="en-US" b="1" u="none" noProof="1">
                <a:latin typeface="Tahoma" panose="020B0604030504040204" pitchFamily="34" charset="0"/>
                <a:cs typeface="+mn-ea"/>
              </a:rPr>
              <a:t>”。除了用</a:t>
            </a:r>
            <a:r>
              <a:rPr lang="en-US" altLang="zh-CN" b="1" u="none" noProof="1">
                <a:latin typeface="Tahoma" panose="020B0604030504040204" pitchFamily="34" charset="0"/>
                <a:cs typeface="+mn-ea"/>
              </a:rPr>
              <a:t>x</a:t>
            </a:r>
            <a:r>
              <a:rPr lang="zh-CN" altLang="en-US" b="1" u="none" noProof="1">
                <a:latin typeface="Tahoma" panose="020B0604030504040204" pitchFamily="34" charset="0"/>
                <a:cs typeface="+mn-ea"/>
              </a:rPr>
              <a:t>以外，也可以用</a:t>
            </a:r>
            <a:r>
              <a:rPr lang="en-US" altLang="zh-CN" b="1" u="none" noProof="1">
                <a:latin typeface="Tahoma" panose="020B0604030504040204" pitchFamily="34" charset="0"/>
                <a:cs typeface="+mn-ea"/>
              </a:rPr>
              <a:t>y</a:t>
            </a:r>
            <a:r>
              <a:rPr lang="zh-CN" altLang="en-US" b="1" u="none" noProof="1">
                <a:latin typeface="Tahoma" panose="020B0604030504040204" pitchFamily="34" charset="0"/>
                <a:cs typeface="+mn-ea"/>
              </a:rPr>
              <a:t>，</a:t>
            </a:r>
            <a:r>
              <a:rPr lang="en-US" altLang="zh-CN" b="1" u="none" noProof="1">
                <a:latin typeface="Tahoma" panose="020B0604030504040204" pitchFamily="34" charset="0"/>
                <a:cs typeface="+mn-ea"/>
              </a:rPr>
              <a:t>z</a:t>
            </a:r>
            <a:r>
              <a:rPr lang="zh-CN" altLang="en-US" b="1" u="none" noProof="1">
                <a:latin typeface="Tahoma" panose="020B0604030504040204" pitchFamily="34" charset="0"/>
                <a:cs typeface="+mn-ea"/>
              </a:rPr>
              <a:t>等字母表示未知数。</a:t>
            </a:r>
            <a:endParaRPr lang="zh-CN" altLang="en-US" b="1" u="none" noProof="1">
              <a:latin typeface="Tahoma" panose="020B0604030504040204" pitchFamily="34" charset="0"/>
            </a:endParaRPr>
          </a:p>
        </p:txBody>
      </p:sp>
      <p:sp>
        <p:nvSpPr>
          <p:cNvPr id="19460" name="文本框 19459"/>
          <p:cNvSpPr txBox="1">
            <a:spLocks noChangeArrowheads="1"/>
          </p:cNvSpPr>
          <p:nvPr/>
        </p:nvSpPr>
        <p:spPr bwMode="auto">
          <a:xfrm>
            <a:off x="936625" y="5313363"/>
            <a:ext cx="8843963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</a:rPr>
              <a:t>你会编一个一元一次方程吗</a:t>
            </a:r>
            <a:r>
              <a:rPr lang="en-US" altLang="zh-CN" sz="2800" b="1">
                <a:solidFill>
                  <a:schemeClr val="tx2"/>
                </a:solidFill>
              </a:rPr>
              <a:t>?</a:t>
            </a:r>
          </a:p>
          <a:p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ldLvl="0" animBg="1"/>
      <p:bldP spid="19460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776</Words>
  <Application>Microsoft Office PowerPoint</Application>
  <PresentationFormat>全屏显示(4:3)</PresentationFormat>
  <Paragraphs>112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黑体</vt:lpstr>
      <vt:lpstr>华文新魏</vt:lpstr>
      <vt:lpstr>楷体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1、方程及一元一次方程的概念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2017-09-08T05:51:00Z</dcterms:created>
  <dcterms:modified xsi:type="dcterms:W3CDTF">2023-01-16T19:04:03Z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2AD3F1BE206D40A08C9B022A723C672E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