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504" r:id="rId3"/>
    <p:sldId id="530" r:id="rId4"/>
    <p:sldId id="531" r:id="rId5"/>
    <p:sldId id="529" r:id="rId6"/>
    <p:sldId id="525" r:id="rId7"/>
    <p:sldId id="534" r:id="rId8"/>
    <p:sldId id="506" r:id="rId9"/>
    <p:sldId id="526" r:id="rId10"/>
    <p:sldId id="535" r:id="rId11"/>
    <p:sldId id="424" r:id="rId12"/>
    <p:sldId id="417" r:id="rId13"/>
    <p:sldId id="416" r:id="rId14"/>
    <p:sldId id="513" r:id="rId15"/>
    <p:sldId id="512" r:id="rId16"/>
    <p:sldId id="515" r:id="rId17"/>
    <p:sldId id="523" r:id="rId18"/>
    <p:sldId id="514" r:id="rId19"/>
    <p:sldId id="536" r:id="rId20"/>
    <p:sldId id="503" r:id="rId21"/>
    <p:sldId id="488" r:id="rId22"/>
    <p:sldId id="489" r:id="rId23"/>
    <p:sldId id="490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EE1FE"/>
    <a:srgbClr val="EBECEC"/>
    <a:srgbClr val="E3CD9B"/>
    <a:srgbClr val="809083"/>
    <a:srgbClr val="FBFDFA"/>
    <a:srgbClr val="E7E8EA"/>
    <a:srgbClr val="FB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9" autoAdjust="0"/>
    <p:restoredTop sz="94660"/>
  </p:normalViewPr>
  <p:slideViewPr>
    <p:cSldViewPr>
      <p:cViewPr>
        <p:scale>
          <a:sx n="101" d="100"/>
          <a:sy n="101" d="100"/>
        </p:scale>
        <p:origin x="-108" y="-192"/>
      </p:cViewPr>
      <p:guideLst>
        <p:guide orient="horz" pos="2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31C7A50-4024-4C56-9423-2AD54031730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C945B4C-F183-4001-A9F0-6877564D4F0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93EA496-BC5C-4460-B4BD-A28DA02D896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7F9EC78-0CE5-41CD-9790-5EA8015FCAC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8924591-8920-4AA9-A47E-087C65FB7632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758C23D-286F-4DDC-8F81-FB5E43385E2D}" type="slidenum">
              <a:rPr lang="zh-CN" altLang="en-US">
                <a:ea typeface="宋体" panose="02010600030101010101" pitchFamily="2" charset="-122"/>
              </a:rPr>
              <a:t>21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20D4F51-8AFC-48A9-8F0B-7A8F0BBD4D80}" type="slidenum">
              <a:rPr lang="zh-CN" altLang="en-US">
                <a:ea typeface="宋体" panose="02010600030101010101" pitchFamily="2" charset="-122"/>
              </a:rPr>
              <a:t>22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B786EB6-A864-45F0-9107-96A7467CAA76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4E39FA2-C4F2-41F4-8D44-1B055337DB98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F5932A1-2614-445D-A518-41DCC23003C2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9EC78-0CE5-41CD-9790-5EA8015FCAC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F035035-9BAA-4291-91AE-B90252176430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969F639-AF66-4B2A-81B5-5CC367A10456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65F4D6E-0A85-42A3-92B6-70A754B0A25A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C690749-E8C1-4BF0-A4D4-09DBE94A8E01}" type="slidenum">
              <a:rPr lang="zh-CN" altLang="en-US">
                <a:ea typeface="宋体" panose="02010600030101010101" pitchFamily="2" charset="-122"/>
              </a:rPr>
              <a:t>20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3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5" name="Picture 4" descr="xpic393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6" name="矩形 15"/>
            <p:cNvGrpSpPr/>
            <p:nvPr userDrawn="1"/>
          </p:nvGrpSpPr>
          <p:grpSpPr bwMode="auto">
            <a:xfrm>
              <a:off x="0" y="0"/>
              <a:ext cx="7565136" cy="6858000"/>
              <a:chOff x="0" y="0"/>
              <a:chExt cx="7565136" cy="6858000"/>
            </a:xfrm>
          </p:grpSpPr>
          <p:pic>
            <p:nvPicPr>
              <p:cNvPr id="3077" name="矩形 15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0" y="0"/>
                <a:ext cx="7565136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563678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7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2388"/>
            <a:ext cx="4054475" cy="4286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rgbClr val="80808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3080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685800" y="2540000"/>
            <a:ext cx="4052888" cy="1276350"/>
          </a:xfrm>
        </p:spPr>
        <p:txBody>
          <a:bodyPr/>
          <a:lstStyle>
            <a:lvl1pPr algn="ctr">
              <a:defRPr>
                <a:solidFill>
                  <a:srgbClr val="BABD3D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FDC2-C135-4BF1-B48E-6ECD27FFD49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B1A099-B1D3-4AD6-835E-8F0FB5D91D5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72BA-9677-44B9-8C99-83D7665FF2B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FBF2E-283F-4FC6-8F69-BE87CB5BB1C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9F11E-6BE8-4469-B552-22690F9028C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38769-2CCF-419D-BB7D-25D790C1C9E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490538"/>
            <a:ext cx="1971675" cy="5959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490538"/>
            <a:ext cx="5762625" cy="5959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52BB-B31A-4693-B2DB-BD4997B212A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F4434-EAAC-4624-BF5F-98F5626FE33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E165FF-4408-48E6-9B32-DC1E7E3D469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863FCCEE-A208-4952-BF6B-32E6B9A8E00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2388"/>
            <a:ext cx="4054475" cy="4286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>
                <a:solidFill>
                  <a:srgbClr val="80808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3081" name="Date Placeholder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FDC2-C135-4BF1-B48E-6ECD27FFD49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082" name="Footer Placeholder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08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B1A099-B1D3-4AD6-835E-8F0FB5D91D5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9FB7F-7F33-460F-A0F3-2296EE61B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8439-970C-4B40-8469-7FB03AEAB16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E814-0AA1-432F-9234-68C8A1DA08E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D8BC6-0BDB-4082-AAA6-30B6AFE1775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9388"/>
            <a:ext cx="38671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A80F-B1E2-4917-BBE0-D2FA97303F7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EC280-36C1-4B99-A7AD-A1995EF2A7CF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8656-792C-4CA8-93EE-C649CA1146C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F436E-4BCC-4101-8EE6-0D6D708D965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DAE1-5848-4603-BFF5-F711CE708B5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1896E-AB8E-45C7-8F98-246E3F48CAA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9379D-0494-4044-B8F4-121E223EACD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CAC4-C613-41D3-AD89-3A16C734871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58ECB-FE24-431D-8DBF-AF87B3BC57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9A179-8B4F-4792-905D-AF49E85E282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2"/>
          <p:cNvGrpSpPr/>
          <p:nvPr/>
        </p:nvGrpSpPr>
        <p:grpSpPr bwMode="auto">
          <a:xfrm>
            <a:off x="-540385" y="189230"/>
            <a:ext cx="9144000" cy="6858000"/>
            <a:chOff x="0" y="0"/>
            <a:chExt cx="9144000" cy="6858000"/>
          </a:xfrm>
        </p:grpSpPr>
        <p:pic>
          <p:nvPicPr>
            <p:cNvPr id="2051" name="Picture 4" descr="xpic3933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562475" y="0"/>
              <a:ext cx="45815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2" name="矩形 44"/>
            <p:cNvGrpSpPr/>
            <p:nvPr userDrawn="1"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3" name="矩形 44"/>
              <p:cNvPicPr>
                <a:picLocks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055" name="组合 45"/>
          <p:cNvGrpSpPr/>
          <p:nvPr/>
        </p:nvGrpSpPr>
        <p:grpSpPr bwMode="auto">
          <a:xfrm flipH="1">
            <a:off x="0" y="0"/>
            <a:ext cx="3498850" cy="4405313"/>
            <a:chOff x="0" y="0"/>
            <a:chExt cx="5446229" cy="6857999"/>
          </a:xfrm>
        </p:grpSpPr>
        <p:pic>
          <p:nvPicPr>
            <p:cNvPr id="2056" name="Picture 4" descr="xpic3933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 flipV="1">
              <a:off x="864704" y="1"/>
              <a:ext cx="4581525" cy="3697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矩形 40"/>
            <p:cNvGrpSpPr/>
            <p:nvPr userDrawn="1"/>
          </p:nvGrpSpPr>
          <p:grpSpPr bwMode="auto">
            <a:xfrm flipH="1">
              <a:off x="-827" y="0"/>
              <a:ext cx="3852943" cy="5295423"/>
              <a:chOff x="0" y="0"/>
              <a:chExt cx="2474976" cy="3401568"/>
            </a:xfrm>
          </p:grpSpPr>
          <p:pic>
            <p:nvPicPr>
              <p:cNvPr id="2058" name="矩形 40"/>
              <p:cNvPicPr>
                <a:picLocks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0" y="0"/>
                <a:ext cx="2474976" cy="3401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9" name="Text Box 11"/>
              <p:cNvSpPr txBox="1">
                <a:spLocks noChangeArrowheads="1"/>
              </p:cNvSpPr>
              <p:nvPr/>
            </p:nvSpPr>
            <p:spPr bwMode="auto">
              <a:xfrm>
                <a:off x="-2740" y="1"/>
                <a:ext cx="2477185" cy="3402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矩形 41"/>
            <p:cNvGrpSpPr/>
            <p:nvPr userDrawn="1"/>
          </p:nvGrpSpPr>
          <p:grpSpPr bwMode="auto">
            <a:xfrm flipH="1">
              <a:off x="1479615" y="0"/>
              <a:ext cx="3966823" cy="6861274"/>
              <a:chOff x="0" y="0"/>
              <a:chExt cx="2548128" cy="4407408"/>
            </a:xfrm>
          </p:grpSpPr>
          <p:pic>
            <p:nvPicPr>
              <p:cNvPr id="2061" name="矩形 41"/>
              <p:cNvPicPr>
                <a:picLocks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0" y="0"/>
                <a:ext cx="2548128" cy="4407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2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928943" y="929079"/>
                <a:ext cx="4405304" cy="2547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0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449388"/>
            <a:ext cx="78867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6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490538"/>
            <a:ext cx="6829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6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AC6852BB-B31A-4693-B2DB-BD4997B212A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06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919293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206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19293"/>
                </a:solidFill>
              </a:defRPr>
            </a:lvl1pPr>
          </a:lstStyle>
          <a:p>
            <a:fld id="{26BF4434-EAAC-4624-BF5F-98F5626FE33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B8E2E"/>
          </a:solidFill>
          <a:latin typeface="Baskerville Old Face" panose="02020602080505020303" pitchFamily="18" charset="0"/>
          <a:ea typeface="黑体" panose="020106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"/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 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Lesson34Justtalk&#35838;&#25991;&#24405;&#38899;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Lesson34Justtalk&#35838;&#25991;&#24405;&#38899;_128k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4.mp3" TargetMode="External"/><Relationship Id="rId13" Type="http://schemas.openxmlformats.org/officeDocument/2006/relationships/slideLayout" Target="../slideLayouts/slideLayout7.xml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2.mp3" TargetMode="External"/><Relationship Id="rId7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4.mp3" TargetMode="External"/><Relationship Id="rId1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6.mp3" TargetMode="External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1.mp3" TargetMode="External"/><Relationship Id="rId16" Type="http://schemas.openxmlformats.org/officeDocument/2006/relationships/image" Target="../media/image13.png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1.mp3" TargetMode="External"/><Relationship Id="rId6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3.mp3" TargetMode="External"/><Relationship Id="rId1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6.mp3" TargetMode="External"/><Relationship Id="rId5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3.mp3" TargetMode="External"/><Relationship Id="rId15" Type="http://schemas.openxmlformats.org/officeDocument/2006/relationships/image" Target="../media/image16.png"/><Relationship Id="rId10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5.mp3" TargetMode="Externa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2.mp3" TargetMode="External"/><Relationship Id="rId9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5.mp3" TargetMode="External"/><Relationship Id="rId1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&#29492;&#23376;&#30340;&#22768;&#38899;&#32032;&#26448;4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&#29492;&#23376;&#30340;&#22768;&#38899;&#32032;&#26448;4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&#32769;&#34382;1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&#32769;&#34382;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&#29399;1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&#29399;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horses_128k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ahorse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ahorse_128k.mp3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horses_128k.mp3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cows_128k.mp3" TargetMode="External"/><Relationship Id="rId7" Type="http://schemas.openxmlformats.org/officeDocument/2006/relationships/image" Target="../media/image20.png"/><Relationship Id="rId2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acow_128k.mp3" TargetMode="External"/><Relationship Id="rId1" Type="http://schemas.microsoft.com/office/2007/relationships/media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acow_128k.mp3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4&#19979;\&#12304;&#38750;&#24120;&#32039;&#24613;&#12305;2016.05.17&#23567;&#23398;&#33521;&#35821;&#20154;&#25945;&#26032;&#29256;4&#19979;&#36164;&#28304;&#31574;&#21010;&#21333;-&#37101;&#20122;&#30007;&#65288;&#26032;&#22686;10&#26465;&#65292;&#20869;&#37096;&#38656;&#25490;&#24207;5&#26465;&#65289;_&#26032;&#22686;\Unit6%20Would%20you%20like%20to%20take%20a%20trip&#65311;\Lesson34%20&#25945;&#23398;&#35838;&#20214;\cows_128k.mp3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6948264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</a:rPr>
              <a:t>人教精通版四年级下册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54481" y="2132856"/>
            <a:ext cx="6588224" cy="1008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zh-CN" sz="5400" dirty="0" smtClean="0">
                <a:solidFill>
                  <a:schemeClr val="tx1">
                    <a:lumMod val="50000"/>
                  </a:schemeClr>
                </a:solidFill>
              </a:rPr>
              <a:t>Unit6 Would you like to take a trip?</a:t>
            </a:r>
            <a:endParaRPr lang="zh-CN" altLang="en-US" sz="5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1348" y="543232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635375" y="219075"/>
            <a:ext cx="33909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93863" y="752475"/>
            <a:ext cx="582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Lesson34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45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94" y="1630010"/>
            <a:ext cx="4846688" cy="460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74" y="834173"/>
            <a:ext cx="5781507" cy="5711974"/>
          </a:xfrm>
          <a:prstGeom prst="rect">
            <a:avLst/>
          </a:prstGeom>
        </p:spPr>
      </p:pic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11138" y="741363"/>
            <a:ext cx="3260725" cy="1079500"/>
            <a:chOff x="251536" y="747223"/>
            <a:chExt cx="3260129" cy="1078342"/>
          </a:xfrm>
        </p:grpSpPr>
        <p:sp>
          <p:nvSpPr>
            <p:cNvPr id="17" name="圆角矩形标注 16"/>
            <p:cNvSpPr/>
            <p:nvPr/>
          </p:nvSpPr>
          <p:spPr>
            <a:xfrm>
              <a:off x="251536" y="923246"/>
              <a:ext cx="3260129" cy="902319"/>
            </a:xfrm>
            <a:prstGeom prst="wedgeRoundRectCallout">
              <a:avLst>
                <a:gd name="adj1" fmla="val 28587"/>
                <a:gd name="adj2" fmla="val 7660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Here’s the farm, boys and girls!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881600" y="747223"/>
              <a:ext cx="333314" cy="287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859338" y="1982788"/>
            <a:ext cx="3703637" cy="1062037"/>
            <a:chOff x="251534" y="936982"/>
            <a:chExt cx="3702887" cy="1061433"/>
          </a:xfrm>
        </p:grpSpPr>
        <p:sp>
          <p:nvSpPr>
            <p:cNvPr id="22" name="圆角矩形标注 21"/>
            <p:cNvSpPr/>
            <p:nvPr/>
          </p:nvSpPr>
          <p:spPr>
            <a:xfrm>
              <a:off x="251534" y="1128960"/>
              <a:ext cx="3702887" cy="869455"/>
            </a:xfrm>
            <a:prstGeom prst="wedgeRoundRectCallout">
              <a:avLst>
                <a:gd name="adj1" fmla="val -56808"/>
                <a:gd name="adj2" fmla="val 4157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Look here! What are these in English?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072027" y="936982"/>
              <a:ext cx="331721" cy="2871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3575050" y="1160463"/>
            <a:ext cx="3913188" cy="746125"/>
            <a:chOff x="3640186" y="978186"/>
            <a:chExt cx="3913003" cy="745839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3640186" y="1119419"/>
              <a:ext cx="3913003" cy="603019"/>
            </a:xfrm>
            <a:prstGeom prst="wedgeRoundRectCallout">
              <a:avLst>
                <a:gd name="adj1" fmla="val -41161"/>
                <a:gd name="adj2" fmla="val 9074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Oh! What a big farm!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3" name="圆角矩形标注 42"/>
            <p:cNvSpPr/>
            <p:nvPr/>
          </p:nvSpPr>
          <p:spPr bwMode="auto">
            <a:xfrm>
              <a:off x="3640186" y="1122593"/>
              <a:ext cx="3913003" cy="601432"/>
            </a:xfrm>
            <a:prstGeom prst="wedgeRoundRectCallout">
              <a:avLst>
                <a:gd name="adj1" fmla="val -28717"/>
                <a:gd name="adj2" fmla="val 9271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Oh! What a big farm!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5481599" y="978186"/>
              <a:ext cx="330184" cy="2872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418138" y="3101975"/>
            <a:ext cx="2928937" cy="728663"/>
            <a:chOff x="251535" y="966588"/>
            <a:chExt cx="2929434" cy="728288"/>
          </a:xfrm>
        </p:grpSpPr>
        <p:sp>
          <p:nvSpPr>
            <p:cNvPr id="25" name="圆角矩形标注 24"/>
            <p:cNvSpPr/>
            <p:nvPr/>
          </p:nvSpPr>
          <p:spPr>
            <a:xfrm>
              <a:off x="251535" y="1130017"/>
              <a:ext cx="2929434" cy="564859"/>
            </a:xfrm>
            <a:prstGeom prst="wedgeRoundRectCallout">
              <a:avLst>
                <a:gd name="adj1" fmla="val -62890"/>
                <a:gd name="adj2" fmla="val -151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They’re horses.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45567" y="966588"/>
              <a:ext cx="331844" cy="28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693738" y="2735263"/>
            <a:ext cx="3373437" cy="1042987"/>
            <a:chOff x="251534" y="954655"/>
            <a:chExt cx="3374580" cy="1043444"/>
          </a:xfrm>
        </p:grpSpPr>
        <p:sp>
          <p:nvSpPr>
            <p:cNvPr id="28" name="圆角矩形标注 27"/>
            <p:cNvSpPr/>
            <p:nvPr/>
          </p:nvSpPr>
          <p:spPr>
            <a:xfrm>
              <a:off x="251534" y="1129357"/>
              <a:ext cx="3374580" cy="868742"/>
            </a:xfrm>
            <a:prstGeom prst="wedgeRoundRectCallout">
              <a:avLst>
                <a:gd name="adj1" fmla="val -360"/>
                <a:gd name="adj2" fmla="val 6972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 are these in English?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830044" y="954655"/>
              <a:ext cx="331899" cy="2874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3925888" y="4259263"/>
            <a:ext cx="2590800" cy="757237"/>
            <a:chOff x="251535" y="954655"/>
            <a:chExt cx="2590519" cy="757895"/>
          </a:xfrm>
        </p:grpSpPr>
        <p:sp>
          <p:nvSpPr>
            <p:cNvPr id="31" name="圆角矩形标注 30"/>
            <p:cNvSpPr/>
            <p:nvPr/>
          </p:nvSpPr>
          <p:spPr>
            <a:xfrm>
              <a:off x="251535" y="1129432"/>
              <a:ext cx="2590519" cy="583118"/>
            </a:xfrm>
            <a:prstGeom prst="wedgeRoundRectCallout">
              <a:avLst>
                <a:gd name="adj1" fmla="val -50793"/>
                <a:gd name="adj2" fmla="val -7690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They’re cows.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426158" y="954655"/>
              <a:ext cx="331751" cy="2875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841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1330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2305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3265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101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43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2775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6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小组合作，试着表演出来吧。</a:t>
            </a:r>
          </a:p>
        </p:txBody>
      </p:sp>
      <p:pic>
        <p:nvPicPr>
          <p:cNvPr id="32778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77875"/>
            <a:ext cx="5337175" cy="954088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4821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843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4844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54150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4827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4828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4829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4830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4840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4841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4833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34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4835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4836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4837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4838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839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5100" y="1657350"/>
            <a:ext cx="22336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692150"/>
            <a:ext cx="1978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411413" y="947738"/>
            <a:ext cx="4608512" cy="787400"/>
          </a:xfrm>
          <a:prstGeom prst="wedgeRoundRectCallout">
            <a:avLst>
              <a:gd name="adj1" fmla="val -46298"/>
              <a:gd name="adj2" fmla="val 973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English?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24138" y="2660650"/>
            <a:ext cx="3890962" cy="747713"/>
          </a:xfrm>
          <a:prstGeom prst="wedgeRoundRectCallout">
            <a:avLst>
              <a:gd name="adj1" fmla="val 66340"/>
              <a:gd name="adj2" fmla="val 162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a horse.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0550" y="3741738"/>
            <a:ext cx="29305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5100" y="1717675"/>
            <a:ext cx="22336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752475"/>
            <a:ext cx="19780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2363788" y="920750"/>
            <a:ext cx="5473700" cy="787400"/>
          </a:xfrm>
          <a:prstGeom prst="wedgeRoundRectCallout">
            <a:avLst>
              <a:gd name="adj1" fmla="val -46298"/>
              <a:gd name="adj2" fmla="val 97348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these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English?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203575" y="2708275"/>
            <a:ext cx="3311525" cy="747713"/>
          </a:xfrm>
          <a:prstGeom prst="wedgeRoundRectCallout">
            <a:avLst>
              <a:gd name="adj1" fmla="val 70919"/>
              <a:gd name="adj2" fmla="val 480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They’re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horses.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16250" y="3757613"/>
            <a:ext cx="31146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3013" y="3717925"/>
            <a:ext cx="3086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/>
          <a:srcRect l="-693" t="-470"/>
          <a:stretch>
            <a:fillRect/>
          </a:stretch>
        </p:blipFill>
        <p:spPr bwMode="auto">
          <a:xfrm>
            <a:off x="168275" y="1052513"/>
            <a:ext cx="2822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2959100" y="865188"/>
            <a:ext cx="5068888" cy="2089150"/>
          </a:xfrm>
          <a:prstGeom prst="cloudCallout">
            <a:avLst>
              <a:gd name="adj1" fmla="val -65880"/>
              <a:gd name="adj2" fmla="val 27159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What’re these in English?</a:t>
            </a:r>
          </a:p>
        </p:txBody>
      </p:sp>
      <p:sp>
        <p:nvSpPr>
          <p:cNvPr id="9" name="云形标注 8"/>
          <p:cNvSpPr/>
          <p:nvPr/>
        </p:nvSpPr>
        <p:spPr>
          <a:xfrm>
            <a:off x="3730625" y="3284538"/>
            <a:ext cx="3605213" cy="1404937"/>
          </a:xfrm>
          <a:prstGeom prst="cloudCallout">
            <a:avLst>
              <a:gd name="adj1" fmla="val 47251"/>
              <a:gd name="adj2" fmla="val 699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 pandas.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48038" y="219075"/>
            <a:ext cx="3133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" y="3543300"/>
            <a:ext cx="3255963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46825" y="3717925"/>
            <a:ext cx="30861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3" cstate="email"/>
          <a:srcRect l="-693" t="-470"/>
          <a:stretch>
            <a:fillRect/>
          </a:stretch>
        </p:blipFill>
        <p:spPr bwMode="auto">
          <a:xfrm>
            <a:off x="192088" y="1052513"/>
            <a:ext cx="28225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48038" y="219075"/>
            <a:ext cx="3133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未标题-1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9888" y="353695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云形标注 11"/>
          <p:cNvSpPr/>
          <p:nvPr/>
        </p:nvSpPr>
        <p:spPr>
          <a:xfrm>
            <a:off x="2959100" y="865188"/>
            <a:ext cx="5068888" cy="2089150"/>
          </a:xfrm>
          <a:prstGeom prst="cloudCallout">
            <a:avLst>
              <a:gd name="adj1" fmla="val -65880"/>
              <a:gd name="adj2" fmla="val 27159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What’re these in English?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3730625" y="3284538"/>
            <a:ext cx="3605213" cy="1404937"/>
          </a:xfrm>
          <a:prstGeom prst="cloudCallout">
            <a:avLst>
              <a:gd name="adj1" fmla="val 47251"/>
              <a:gd name="adj2" fmla="val 699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They’re dolphins.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198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713" y="3716338"/>
            <a:ext cx="6129337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What’re these in English?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_____________.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347913" y="4667250"/>
            <a:ext cx="3436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They’re horses</a:t>
            </a:r>
          </a:p>
        </p:txBody>
      </p:sp>
      <p:sp>
        <p:nvSpPr>
          <p:cNvPr id="20" name="矩形 19"/>
          <p:cNvSpPr/>
          <p:nvPr/>
        </p:nvSpPr>
        <p:spPr>
          <a:xfrm>
            <a:off x="3348038" y="219075"/>
            <a:ext cx="34417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91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08288" y="1143000"/>
            <a:ext cx="3527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3010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63713" y="3716338"/>
            <a:ext cx="6129337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A: What’re these in English?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幼圆" panose="02010509060101010101" pitchFamily="49" charset="-122"/>
                <a:cs typeface="Arial" panose="020B0604020202020204" pitchFamily="34" charset="0"/>
              </a:rPr>
              <a:t>B: _____________.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646363" y="4667250"/>
            <a:ext cx="34385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They’re cows</a:t>
            </a:r>
          </a:p>
        </p:txBody>
      </p:sp>
      <p:sp>
        <p:nvSpPr>
          <p:cNvPr id="20" name="矩形 19"/>
          <p:cNvSpPr/>
          <p:nvPr/>
        </p:nvSpPr>
        <p:spPr>
          <a:xfrm>
            <a:off x="3348038" y="219075"/>
            <a:ext cx="34417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write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7163" y="1038225"/>
            <a:ext cx="3824287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94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1953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750" y="2868613"/>
            <a:ext cx="3254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1258888" y="908050"/>
            <a:ext cx="4994275" cy="733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—What’s that in English?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8888" y="1760538"/>
            <a:ext cx="1974850" cy="73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—It’s a …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4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7913" y="3013075"/>
            <a:ext cx="277018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84488" y="2709863"/>
            <a:ext cx="33432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44563" y="5132388"/>
            <a:ext cx="1119187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seal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63938" y="5146675"/>
            <a:ext cx="18811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dolphin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945313" y="5146675"/>
            <a:ext cx="14430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hippo</a:t>
            </a:r>
            <a:endParaRPr lang="zh-CN" alt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4034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471613"/>
            <a:ext cx="8520113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1875" y="252413"/>
            <a:ext cx="2295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标注 15"/>
          <p:cNvSpPr/>
          <p:nvPr/>
        </p:nvSpPr>
        <p:spPr bwMode="auto">
          <a:xfrm>
            <a:off x="146050" y="1866900"/>
            <a:ext cx="2952750" cy="1031875"/>
          </a:xfrm>
          <a:prstGeom prst="wedgeRoundRectCallout">
            <a:avLst>
              <a:gd name="adj1" fmla="val -9914"/>
              <a:gd name="adj2" fmla="val 8737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these in English?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7" name="圆角矩形标注 16"/>
          <p:cNvSpPr/>
          <p:nvPr/>
        </p:nvSpPr>
        <p:spPr bwMode="auto">
          <a:xfrm>
            <a:off x="6588125" y="2352675"/>
            <a:ext cx="2413000" cy="720725"/>
          </a:xfrm>
          <a:prstGeom prst="wedgeRoundRectCallout">
            <a:avLst>
              <a:gd name="adj1" fmla="val 9939"/>
              <a:gd name="adj2" fmla="val 854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They’re cats.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040" name="矩形 2"/>
          <p:cNvSpPr>
            <a:spLocks noChangeArrowheads="1"/>
          </p:cNvSpPr>
          <p:nvPr/>
        </p:nvSpPr>
        <p:spPr bwMode="auto">
          <a:xfrm>
            <a:off x="395288" y="506413"/>
            <a:ext cx="3917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Guess the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4557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标题 4"/>
          <p:cNvSpPr>
            <a:spLocks noGrp="1"/>
          </p:cNvSpPr>
          <p:nvPr>
            <p:ph type="title"/>
          </p:nvPr>
        </p:nvSpPr>
        <p:spPr bwMode="auto">
          <a:xfrm>
            <a:off x="1619250" y="381000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</a:rPr>
              <a:t>Summary </a:t>
            </a:r>
            <a:endParaRPr lang="zh-CN" altLang="en-US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31800" y="1160463"/>
            <a:ext cx="8280400" cy="5005387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6085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2725"/>
            <a:ext cx="1387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矩形 8"/>
          <p:cNvSpPr>
            <a:spLocks noChangeArrowheads="1"/>
          </p:cNvSpPr>
          <p:nvPr/>
        </p:nvSpPr>
        <p:spPr bwMode="auto">
          <a:xfrm>
            <a:off x="1487488" y="152082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本课学到的重点词汇：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021513" y="2914650"/>
            <a:ext cx="15700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horses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046413" y="2898775"/>
            <a:ext cx="1920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horse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094038" y="4789488"/>
            <a:ext cx="1427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cow</a:t>
            </a:r>
          </a:p>
        </p:txBody>
      </p:sp>
      <p:sp>
        <p:nvSpPr>
          <p:cNvPr id="46090" name="矩形 27"/>
          <p:cNvSpPr>
            <a:spLocks noChangeArrowheads="1"/>
          </p:cNvSpPr>
          <p:nvPr/>
        </p:nvSpPr>
        <p:spPr bwMode="auto">
          <a:xfrm>
            <a:off x="5413375" y="4654550"/>
            <a:ext cx="935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dog</a:t>
            </a:r>
          </a:p>
        </p:txBody>
      </p:sp>
      <p:pic>
        <p:nvPicPr>
          <p:cNvPr id="46091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9150" y="2260600"/>
            <a:ext cx="21939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32338" y="2255838"/>
            <a:ext cx="22748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4388" y="4241800"/>
            <a:ext cx="219868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32338" y="4235450"/>
            <a:ext cx="2274887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7092950" y="4789488"/>
            <a:ext cx="142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20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4625" y="2565424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标题 4"/>
          <p:cNvSpPr>
            <a:spLocks noGrp="1"/>
          </p:cNvSpPr>
          <p:nvPr>
            <p:ph type="title"/>
          </p:nvPr>
        </p:nvSpPr>
        <p:spPr bwMode="auto">
          <a:xfrm>
            <a:off x="1621631" y="966812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87413" y="1687537"/>
            <a:ext cx="7381875" cy="45497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33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802208"/>
            <a:ext cx="14478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09725" y="3538562"/>
            <a:ext cx="6483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—What’re these in English?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8135" name="矩形 8"/>
          <p:cNvSpPr>
            <a:spLocks noChangeArrowheads="1"/>
          </p:cNvSpPr>
          <p:nvPr/>
        </p:nvSpPr>
        <p:spPr bwMode="auto">
          <a:xfrm>
            <a:off x="2038350" y="2573362"/>
            <a:ext cx="67103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08138" y="4510112"/>
            <a:ext cx="495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—They’re …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4"/>
          <p:cNvSpPr>
            <a:spLocks noGrp="1"/>
          </p:cNvSpPr>
          <p:nvPr>
            <p:ph type="title"/>
          </p:nvPr>
        </p:nvSpPr>
        <p:spPr bwMode="auto">
          <a:xfrm>
            <a:off x="681037" y="717204"/>
            <a:ext cx="7772400" cy="750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602128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85813" y="1580953"/>
            <a:ext cx="7554912" cy="43211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01700" y="2049265"/>
            <a:ext cx="73310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运用本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课学到的知识，向你的父母或朋友询问你见到的动物。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35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2693988" y="5295900"/>
            <a:ext cx="403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a 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monkey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483" name="Picture 10" descr="houzi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40050" y="1778000"/>
            <a:ext cx="3581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 rot="20024926">
            <a:off x="2919413" y="1946275"/>
            <a:ext cx="2949575" cy="32194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74825" y="977900"/>
            <a:ext cx="563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English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03575" y="252413"/>
            <a:ext cx="36210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Guessing game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7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猴子的声音素材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4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2425" y="1643063"/>
            <a:ext cx="30861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082925" y="5330825"/>
            <a:ext cx="350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a </a:t>
            </a:r>
            <a:r>
              <a:rPr lang="en-US" altLang="zh-CN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tiger</a:t>
            </a:r>
            <a:r>
              <a:rPr lang="en-US" altLang="zh-CN" sz="4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" name="Cloud"/>
          <p:cNvSpPr>
            <a:spLocks noChangeAspect="1" noEditPoints="1" noChangeArrowheads="1"/>
          </p:cNvSpPr>
          <p:nvPr/>
        </p:nvSpPr>
        <p:spPr bwMode="auto">
          <a:xfrm rot="-1575074">
            <a:off x="2878138" y="1957388"/>
            <a:ext cx="3081337" cy="3363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99FF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781175" y="954088"/>
            <a:ext cx="5634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 English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3575" y="252413"/>
            <a:ext cx="36210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Guessing game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5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老虎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5019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298825" y="5384800"/>
            <a:ext cx="295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a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dog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矩形 6"/>
          <p:cNvSpPr/>
          <p:nvPr/>
        </p:nvSpPr>
        <p:spPr>
          <a:xfrm>
            <a:off x="3203575" y="252413"/>
            <a:ext cx="362108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Guessing game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768475" y="928688"/>
            <a:ext cx="563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this in English?</a:t>
            </a:r>
            <a:endParaRPr lang="zh-CN" altLang="en-US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4581" name="组合 13"/>
          <p:cNvGrpSpPr/>
          <p:nvPr/>
        </p:nvGrpSpPr>
        <p:grpSpPr bwMode="auto">
          <a:xfrm>
            <a:off x="3198813" y="1827213"/>
            <a:ext cx="3101975" cy="3443287"/>
            <a:chOff x="3059832" y="1683327"/>
            <a:chExt cx="2706274" cy="3260571"/>
          </a:xfrm>
        </p:grpSpPr>
        <p:pic>
          <p:nvPicPr>
            <p:cNvPr id="24586" name="图片 11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59832" y="1683327"/>
              <a:ext cx="2706274" cy="326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5052835" y="4796578"/>
              <a:ext cx="704961" cy="14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 rot="7785864">
            <a:off x="2930525" y="1679575"/>
            <a:ext cx="3076575" cy="32670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endParaRPr lang="zh-CN" altLang="en-US"/>
          </a:p>
        </p:txBody>
      </p:sp>
      <p:pic>
        <p:nvPicPr>
          <p:cNvPr id="2458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本框 5"/>
          <p:cNvSpPr txBox="1">
            <a:spLocks noChangeArrowheads="1"/>
          </p:cNvSpPr>
          <p:nvPr/>
        </p:nvSpPr>
        <p:spPr bwMode="auto">
          <a:xfrm>
            <a:off x="1235075" y="98425"/>
            <a:ext cx="1214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狗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490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98488" y="1268413"/>
            <a:ext cx="48244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 you like them?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00075" y="844550"/>
            <a:ext cx="8343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Here’s the Happy Farm. What a big farm!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8" y="2132856"/>
            <a:ext cx="4614041" cy="438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27088" y="741363"/>
            <a:ext cx="756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animals can you see in the farm?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90" y="1700808"/>
            <a:ext cx="4614041" cy="438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79825" y="2746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7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5613" y="1412875"/>
            <a:ext cx="378618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48213" y="1412875"/>
            <a:ext cx="3927475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476375" y="4657725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horse</a:t>
            </a:r>
            <a:endParaRPr lang="zh-CN" altLang="en-US" sz="24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99138" y="4664075"/>
            <a:ext cx="177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horses</a:t>
            </a:r>
            <a:endParaRPr lang="zh-CN" altLang="en-US" sz="2400"/>
          </a:p>
        </p:txBody>
      </p:sp>
      <p:pic>
        <p:nvPicPr>
          <p:cNvPr id="6" name="ahors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380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orses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5380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79825" y="274638"/>
            <a:ext cx="24765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74800" y="4502150"/>
            <a:ext cx="1484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cow</a:t>
            </a:r>
            <a:endParaRPr lang="zh-CN" altLang="en-US" sz="240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989638" y="4508500"/>
            <a:ext cx="1319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cows</a:t>
            </a:r>
            <a:endParaRPr lang="zh-CN" altLang="en-US" sz="2400"/>
          </a:p>
        </p:txBody>
      </p:sp>
      <p:pic>
        <p:nvPicPr>
          <p:cNvPr id="29703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3563" y="1412875"/>
            <a:ext cx="36734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59338" y="1412875"/>
            <a:ext cx="374491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cow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207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ws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5207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A000120141119A27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90C413"/>
      </a:accent2>
      <a:accent3>
        <a:srgbClr val="FFFFFF"/>
      </a:accent3>
      <a:accent4>
        <a:srgbClr val="333436"/>
      </a:accent4>
      <a:accent5>
        <a:srgbClr val="D9DBAF"/>
      </a:accent5>
      <a:accent6>
        <a:srgbClr val="82B110"/>
      </a:accent6>
      <a:hlink>
        <a:srgbClr val="00B0F0"/>
      </a:hlink>
      <a:folHlink>
        <a:srgbClr val="AFB2B4"/>
      </a:folHlink>
    </a:clrScheme>
    <a:fontScheme name="A000120141119A27PWBG">
      <a:majorFont>
        <a:latin typeface="Baskerville Old Face"/>
        <a:ea typeface="黑体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119A27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90C413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82B11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427</Words>
  <Application>Microsoft Office PowerPoint</Application>
  <PresentationFormat>全屏显示(4:3)</PresentationFormat>
  <Paragraphs>128</Paragraphs>
  <Slides>23</Slides>
  <Notes>11</Notes>
  <HiddenSlides>0</HiddenSlides>
  <MMClips>14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Baskerville Old Face</vt:lpstr>
      <vt:lpstr>Calibri</vt:lpstr>
      <vt:lpstr>Comic Sans MS</vt:lpstr>
      <vt:lpstr>Times New Roman</vt:lpstr>
      <vt:lpstr>Wingdings</vt:lpstr>
      <vt:lpstr>WWW.2PPT.COM</vt:lpstr>
      <vt:lpstr>Unit6 Would you like to take a trip?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B591CCDDF12D47199F2D882F78EE3F92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