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4" r:id="rId3"/>
    <p:sldId id="499" r:id="rId4"/>
    <p:sldId id="491" r:id="rId5"/>
    <p:sldId id="500" r:id="rId6"/>
    <p:sldId id="409" r:id="rId7"/>
    <p:sldId id="492" r:id="rId8"/>
    <p:sldId id="493" r:id="rId9"/>
    <p:sldId id="411" r:id="rId10"/>
    <p:sldId id="495" r:id="rId11"/>
    <p:sldId id="496" r:id="rId12"/>
    <p:sldId id="512" r:id="rId13"/>
    <p:sldId id="513" r:id="rId14"/>
    <p:sldId id="514" r:id="rId15"/>
    <p:sldId id="515" r:id="rId16"/>
    <p:sldId id="516" r:id="rId17"/>
    <p:sldId id="413" r:id="rId18"/>
    <p:sldId id="502" r:id="rId19"/>
    <p:sldId id="497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CC"/>
    <a:srgbClr val="FF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4" autoAdjust="0"/>
    <p:restoredTop sz="95361" autoAdjust="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9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7FC642-359F-4944-9EC8-65CFDB2FDB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744913-2B47-43F3-8EDE-6A38DC67754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44913-2B47-43F3-8EDE-6A38DC67754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C458C-C07C-4D13-9FB2-C2FA249521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F60B6-F180-42FB-903E-EE3C9515B0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AAFF3-08E1-4ED5-95A1-3D318BCE5B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7952-D7EC-44A7-8FA4-CD97F8CAC1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4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CF8D0-9C19-40D1-9C8C-7BC74F7A8C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E7B5-6BCF-40F0-886A-7302C5A334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110A-DFB3-4462-A2C4-16AEBCCCA6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FE064-195F-4586-8ADB-6FDACFC62E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43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8E88B-90B9-46DC-843B-21008C3C8B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3E194-AAA7-4BF4-B2FC-F26F91B4AB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C8411-0B3F-48D5-BFA6-1D231F53B4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05FF1-AF65-40B7-9AC2-01BB828ADE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0130-D97F-4967-8BEF-3EFBB8A4E7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D70D-8F18-4873-86E1-7C2734F8AA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4968-1B95-4BE2-AC34-E06D87E53A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3770-30CE-49EC-9BCE-E368ECD7BA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99625-301B-4E0D-8119-61AD5A41EC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CA11-3B10-45A8-B4F5-2EDD971812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D62A-6CCE-4B80-9147-E240B5B7BA1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E6FD-34EE-447F-A23F-A66FAF1069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5D72-9660-46FB-9A59-776B53DE6E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BC4E-9174-4529-AF3B-D45DA2162B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10518224634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/>
        </p:nvSpPr>
        <p:spPr bwMode="auto">
          <a:xfrm>
            <a:off x="689071" y="1412776"/>
            <a:ext cx="7772400" cy="19600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altLang="zh-CN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Chinese </a:t>
            </a:r>
            <a:r>
              <a:rPr lang="en-US" altLang="zh-CN" sz="4800" dirty="0">
                <a:solidFill>
                  <a:schemeClr val="accent1"/>
                </a:solidFill>
                <a:latin typeface="Times New Roman" panose="02020603050405020304" pitchFamily="18" charset="0"/>
              </a:rPr>
              <a:t>New Year</a:t>
            </a:r>
            <a:endParaRPr lang="zh-CN" altLang="en-US" sz="48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3444177" y="3573016"/>
            <a:ext cx="22621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基础知识</a:t>
            </a:r>
            <a:endParaRPr lang="en-US" altLang="zh-CN" sz="3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28024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6630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6631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重点句型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06476" y="1892300"/>
            <a:ext cx="70215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3.Who are you going to visit?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403351" y="2853267"/>
            <a:ext cx="56880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你打算去拜访谁</a:t>
            </a:r>
            <a:r>
              <a:rPr lang="en-US" altLang="zh-CN" dirty="0"/>
              <a:t>? </a:t>
            </a:r>
            <a:endParaRPr lang="zh-CN" altLang="en-US" dirty="0"/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006476" y="3814233"/>
            <a:ext cx="75977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4.I am going to visit my aunt.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403350" y="4775200"/>
            <a:ext cx="6337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我打算去拜访我的阿姨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536" y="1628141"/>
            <a:ext cx="2571115" cy="288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7654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重点句型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06476" y="1892300"/>
            <a:ext cx="70215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5.What food are you going to make?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403351" y="2853267"/>
            <a:ext cx="56880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你打算做什么食物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006476" y="3814233"/>
            <a:ext cx="75977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6.I am going to make cakes.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403350" y="4775200"/>
            <a:ext cx="6337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我打算做蛋糕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140" y="2501900"/>
            <a:ext cx="2319020" cy="2948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15" y="795020"/>
            <a:ext cx="5687060" cy="47176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90" y="984674"/>
            <a:ext cx="5334000" cy="48878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91" y="814494"/>
            <a:ext cx="5690235" cy="47472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81" y="725593"/>
            <a:ext cx="5502275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15" y="1075267"/>
            <a:ext cx="5496560" cy="47074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9701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重点语法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42989" y="1797051"/>
            <a:ext cx="70564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节日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16014" y="2853267"/>
            <a:ext cx="68405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节日的开头字母要大写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16014" y="3970867"/>
            <a:ext cx="73437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以“</a:t>
            </a:r>
            <a:r>
              <a:rPr lang="en-US" altLang="zh-CN" dirty="0"/>
              <a:t>Day”</a:t>
            </a:r>
            <a:r>
              <a:rPr lang="zh-CN" altLang="en-US" dirty="0"/>
              <a:t>结尾用 “</a:t>
            </a:r>
            <a:r>
              <a:rPr lang="en-US" altLang="zh-CN" dirty="0"/>
              <a:t>on”,</a:t>
            </a:r>
            <a:r>
              <a:rPr lang="zh-CN" altLang="en-US" dirty="0"/>
              <a:t>其余用 “</a:t>
            </a:r>
            <a:r>
              <a:rPr lang="en-US" altLang="zh-CN" dirty="0"/>
              <a:t>at”.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5843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844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重点语法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42989" y="1797051"/>
            <a:ext cx="70564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一般将来时态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16014" y="2853268"/>
            <a:ext cx="684053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肯定句</a:t>
            </a:r>
            <a:r>
              <a:rPr lang="en-US" altLang="zh-CN" dirty="0"/>
              <a:t>:</a:t>
            </a:r>
            <a:r>
              <a:rPr lang="zh-CN" altLang="en-US" dirty="0"/>
              <a:t>主语</a:t>
            </a:r>
            <a:r>
              <a:rPr lang="en-US" altLang="zh-CN" dirty="0"/>
              <a:t>+be going to+</a:t>
            </a:r>
            <a:r>
              <a:rPr lang="zh-CN" altLang="en-US" dirty="0"/>
              <a:t>动词原形</a:t>
            </a:r>
            <a:r>
              <a:rPr lang="en-US" altLang="zh-CN" dirty="0"/>
              <a:t>.=</a:t>
            </a:r>
            <a:r>
              <a:rPr lang="zh-CN" altLang="en-US" dirty="0"/>
              <a:t>主语</a:t>
            </a:r>
            <a:r>
              <a:rPr lang="en-US" altLang="zh-CN" dirty="0"/>
              <a:t>+will+</a:t>
            </a:r>
            <a:r>
              <a:rPr lang="zh-CN" altLang="en-US" dirty="0"/>
              <a:t>动词原形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16014" y="4356100"/>
            <a:ext cx="73437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特殊疑问句</a:t>
            </a:r>
            <a:r>
              <a:rPr lang="en-US" altLang="zh-CN" dirty="0"/>
              <a:t>:What/…+be+</a:t>
            </a:r>
            <a:r>
              <a:rPr lang="zh-CN" altLang="en-US" dirty="0"/>
              <a:t>主语</a:t>
            </a:r>
            <a:r>
              <a:rPr lang="en-US" altLang="zh-CN" dirty="0"/>
              <a:t>+ going to+</a:t>
            </a:r>
            <a:r>
              <a:rPr lang="zh-CN" altLang="en-US" dirty="0"/>
              <a:t>动词原形</a:t>
            </a:r>
            <a:r>
              <a:rPr lang="en-US" altLang="zh-CN" dirty="0"/>
              <a:t>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0724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725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重点语法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16014" y="2372784"/>
            <a:ext cx="68405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表示将来时态的时间状语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993141" y="3333752"/>
            <a:ext cx="734377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tomorrow </a:t>
            </a:r>
            <a:r>
              <a:rPr lang="zh-CN" altLang="en-US" dirty="0"/>
              <a:t>明天　</a:t>
            </a:r>
            <a:r>
              <a:rPr lang="en-US" altLang="zh-CN" dirty="0"/>
              <a:t>the day after tomorrow</a:t>
            </a:r>
            <a:r>
              <a:rPr lang="zh-CN" altLang="en-US" dirty="0"/>
              <a:t>后天　</a:t>
            </a:r>
          </a:p>
          <a:p>
            <a:r>
              <a:rPr lang="en-US" altLang="zh-CN" dirty="0"/>
              <a:t>next year </a:t>
            </a:r>
            <a:r>
              <a:rPr lang="zh-CN" altLang="en-US" dirty="0"/>
              <a:t>明年  </a:t>
            </a:r>
            <a:r>
              <a:rPr lang="en-US" altLang="zh-CN" dirty="0"/>
              <a:t>next week </a:t>
            </a:r>
            <a:r>
              <a:rPr lang="zh-CN" altLang="en-US" dirty="0"/>
              <a:t>下周　</a:t>
            </a:r>
            <a:r>
              <a:rPr lang="en-US" altLang="zh-CN" dirty="0"/>
              <a:t>next spring </a:t>
            </a:r>
            <a:r>
              <a:rPr lang="zh-CN" altLang="en-US" dirty="0"/>
              <a:t>明年春天　</a:t>
            </a:r>
            <a:r>
              <a:rPr lang="en-US" altLang="zh-CN" dirty="0"/>
              <a:t>next autumn </a:t>
            </a:r>
            <a:r>
              <a:rPr lang="zh-CN" altLang="en-US" dirty="0"/>
              <a:t>明年秋</a:t>
            </a:r>
            <a:r>
              <a:rPr lang="zh-CN" altLang="en-US" dirty="0" smtClean="0"/>
              <a:t>天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5370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3" y="1843617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get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779839" y="1892300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收到</a:t>
            </a:r>
            <a:r>
              <a:rPr lang="en-US" altLang="zh-CN" dirty="0"/>
              <a:t>,</a:t>
            </a:r>
            <a:r>
              <a:rPr lang="zh-CN" altLang="en-US" dirty="0"/>
              <a:t>得到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4" y="2948517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2.fireworks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779839" y="2853267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烟花表演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866" y="3685541"/>
            <a:ext cx="3312795" cy="27609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2771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979613" y="1989667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3.food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25434" y="1989244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食物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4027488" y="3750734"/>
            <a:ext cx="18716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4.tangyuan 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488306" y="3750733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汤圆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786" y="839893"/>
            <a:ext cx="3585845" cy="2697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10" y="2898140"/>
            <a:ext cx="2035810" cy="26653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0488" name="TextBox 3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614" y="2275418"/>
            <a:ext cx="11525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5.rich 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893379" y="2280073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富有的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4016693" y="4299374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6.plan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627564" y="4299373"/>
            <a:ext cx="2447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计划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611" y="1130300"/>
            <a:ext cx="1704975" cy="24773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285" y="3346874"/>
            <a:ext cx="2413000" cy="20751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3795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796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973388" y="2061212"/>
            <a:ext cx="18716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8.firecracker 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236846" y="2179744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鞭炮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973388" y="3123778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9.light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844734" y="3123777"/>
            <a:ext cx="2447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点燃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3844714"/>
            <a:ext cx="1656715" cy="22089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5" y="1808481"/>
            <a:ext cx="2014220" cy="2776220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973388" y="1130301"/>
            <a:ext cx="2160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7.hooray </a:t>
            </a:r>
            <a:endParaRPr lang="zh-CN" altLang="en-US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542599" y="1134533"/>
            <a:ext cx="1368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好极了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403351" y="1496060"/>
            <a:ext cx="35290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 at Chinese New Year </a:t>
            </a:r>
            <a:endParaRPr lang="zh-CN" altLang="en-US" dirty="0"/>
          </a:p>
        </p:txBody>
      </p:sp>
      <p:grpSp>
        <p:nvGrpSpPr>
          <p:cNvPr id="21507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1512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513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重点短语 </a:t>
              </a:r>
            </a:p>
          </p:txBody>
        </p:sp>
      </p:grp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240655" y="1496060"/>
            <a:ext cx="2654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在中国的新年 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372519" y="2272687"/>
            <a:ext cx="2828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2.Hong Kong 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240338" y="2433744"/>
            <a:ext cx="2654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香港 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03034" y="3124200"/>
            <a:ext cx="39401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3.on Chinese New Year's Day </a:t>
            </a:r>
            <a:endParaRPr lang="zh-CN" altLang="en-US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240338" y="3237653"/>
            <a:ext cx="27162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在中国的新年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26" y="3847254"/>
            <a:ext cx="4092575" cy="24070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807528" y="1524847"/>
            <a:ext cx="27416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4.next week </a:t>
            </a:r>
            <a:endParaRPr lang="zh-CN" altLang="en-US" dirty="0"/>
          </a:p>
        </p:txBody>
      </p:sp>
      <p:grpSp>
        <p:nvGrpSpPr>
          <p:cNvPr id="2253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2536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重点短语 </a:t>
              </a:r>
            </a:p>
          </p:txBody>
        </p:sp>
      </p:grp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478973" y="1524847"/>
            <a:ext cx="2654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下周 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63714" y="2343997"/>
            <a:ext cx="2828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5.watch fireworks 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356100" y="2343997"/>
            <a:ext cx="2654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看烟花表演 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859281" y="3039533"/>
            <a:ext cx="3336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6.have a lot of fun </a:t>
            </a:r>
            <a:endParaRPr lang="zh-CN" altLang="en-US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448176" y="3124200"/>
            <a:ext cx="27162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玩得愉快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25" y="3733801"/>
            <a:ext cx="3122930" cy="2440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476375" y="1468120"/>
            <a:ext cx="38163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7.on Chinese New Year's Eve </a:t>
            </a:r>
            <a:endParaRPr lang="zh-CN" altLang="en-US" dirty="0"/>
          </a:p>
        </p:txBody>
      </p:sp>
      <p:grpSp>
        <p:nvGrpSpPr>
          <p:cNvPr id="23555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3560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重点短语 </a:t>
              </a:r>
            </a:p>
          </p:txBody>
        </p:sp>
      </p:grp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230813" y="1467697"/>
            <a:ext cx="2654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在除夕 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497330" y="2230544"/>
            <a:ext cx="34559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8.give me red packets 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098415" y="2230967"/>
            <a:ext cx="2654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给我红包 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76059" y="2910840"/>
            <a:ext cx="3336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9.watch a lion dance </a:t>
            </a:r>
            <a:endParaRPr lang="zh-CN" altLang="en-US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098416" y="2910417"/>
            <a:ext cx="27162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看舞狮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91" y="3395980"/>
            <a:ext cx="3349625" cy="2915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5606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042988" y="1892300"/>
            <a:ext cx="71294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1.What are you going to do at Chinese New Year?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547814" y="2660651"/>
            <a:ext cx="41036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你</a:t>
            </a:r>
            <a:r>
              <a:rPr lang="en-US" altLang="zh-CN" dirty="0"/>
              <a:t>/</a:t>
            </a:r>
            <a:r>
              <a:rPr lang="zh-CN" altLang="en-US" dirty="0"/>
              <a:t>你们打算在新年做什么</a:t>
            </a:r>
            <a:r>
              <a:rPr lang="en-US" altLang="zh-CN" dirty="0"/>
              <a:t>? </a:t>
            </a:r>
            <a:endParaRPr lang="zh-CN" alt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79501" y="3395133"/>
            <a:ext cx="70215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2.I am / We are going to watch fireworks.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476376" y="4197351"/>
            <a:ext cx="56880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我</a:t>
            </a:r>
            <a:r>
              <a:rPr lang="en-US" altLang="zh-CN" dirty="0"/>
              <a:t>/</a:t>
            </a:r>
            <a:r>
              <a:rPr lang="zh-CN" altLang="en-US" dirty="0"/>
              <a:t>我们打算去看烟花表演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全屏显示(4:3)</PresentationFormat>
  <Paragraphs>74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2017-04-15T13:03:00Z</dcterms:created>
  <dcterms:modified xsi:type="dcterms:W3CDTF">2023-01-16T19:04:35Z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9A35E961DE3B4528971CB00AF63CBC3B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