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61" r:id="rId2"/>
    <p:sldId id="601" r:id="rId3"/>
    <p:sldId id="971" r:id="rId4"/>
    <p:sldId id="972" r:id="rId5"/>
    <p:sldId id="973" r:id="rId6"/>
    <p:sldId id="974" r:id="rId7"/>
    <p:sldId id="975" r:id="rId8"/>
    <p:sldId id="976" r:id="rId9"/>
    <p:sldId id="977" r:id="rId10"/>
    <p:sldId id="978" r:id="rId11"/>
    <p:sldId id="979" r:id="rId12"/>
    <p:sldId id="980" r:id="rId13"/>
    <p:sldId id="981" r:id="rId14"/>
    <p:sldId id="982" r:id="rId15"/>
    <p:sldId id="983" r:id="rId16"/>
    <p:sldId id="984" r:id="rId17"/>
    <p:sldId id="985" r:id="rId18"/>
    <p:sldId id="986" r:id="rId19"/>
    <p:sldId id="987" r:id="rId20"/>
    <p:sldId id="989" r:id="rId21"/>
    <p:sldId id="990" r:id="rId22"/>
    <p:sldId id="988" r:id="rId23"/>
    <p:sldId id="991" r:id="rId24"/>
    <p:sldId id="60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59AC83-01BB-42E9-8A22-8AD4B78EB42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57303ED-DB1D-4F19-917C-BD32E05EC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《</a:t>
              </a: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语文园地八</a:t>
              </a: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》</a:t>
              </a:r>
              <a:endParaRPr lang="zh-CN" altLang="en-US" sz="5400" dirty="0"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472516" y="5134222"/>
              <a:ext cx="290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44340" y="4776470"/>
            <a:ext cx="5125085" cy="626396"/>
          </a:xfrm>
          <a:prstGeom prst="snip2DiagRect">
            <a:avLst/>
          </a:prstGeom>
          <a:solidFill>
            <a:srgbClr val="FF66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他“嗖”地一下跑到了最前面。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11960" y="1620520"/>
            <a:ext cx="7875270" cy="1389380"/>
            <a:chOff x="1657" y="1075"/>
            <a:chExt cx="12402" cy="2188"/>
          </a:xfrm>
        </p:grpSpPr>
        <p:pic>
          <p:nvPicPr>
            <p:cNvPr id="25" name="图片 24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" y="1075"/>
              <a:ext cx="12403" cy="218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894" y="1922"/>
              <a:ext cx="700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再试着写一写这样的句子。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376930" y="3429000"/>
            <a:ext cx="7906725" cy="624423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听到老师的批评，小红的脸“唰”一下子红了。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08" y="3156155"/>
            <a:ext cx="1015694" cy="3701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74750" y="1349375"/>
            <a:ext cx="4921250" cy="11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你觉得下面的题目有趣吗？都什么相同之处？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31620" y="2794635"/>
            <a:ext cx="5138420" cy="582930"/>
          </a:xfrm>
          <a:prstGeom prst="roundRect">
            <a:avLst/>
          </a:prstGeom>
          <a:solidFill>
            <a:srgbClr val="FF6600"/>
          </a:solidFill>
          <a:ln>
            <a:solidFill>
              <a:srgbClr val="33993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慢性子裁缝和急性子顾客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31620" y="3525520"/>
            <a:ext cx="5138420" cy="578485"/>
          </a:xfrm>
          <a:prstGeom prst="round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胖驴和瘦马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1620" y="4323080"/>
            <a:ext cx="5138420" cy="578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33993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大个子兔子和小个子狼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31620" y="5132070"/>
            <a:ext cx="5138420" cy="578485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F8A9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大方的魔法师和小气的巫婆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81750" y="1840230"/>
            <a:ext cx="3995420" cy="753454"/>
          </a:xfrm>
          <a:prstGeom prst="wedgeEllipseCallout">
            <a:avLst>
              <a:gd name="adj1" fmla="val -48347"/>
              <a:gd name="adj2" fmla="val 81284"/>
            </a:avLst>
          </a:prstGeom>
          <a:solidFill>
            <a:srgbClr val="FF66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都有一对反义词。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91400" y="4104005"/>
            <a:ext cx="2985770" cy="2173219"/>
          </a:xfrm>
          <a:prstGeom prst="wedgeRoundRectCallout">
            <a:avLst>
              <a:gd name="adj1" fmla="val -64121"/>
              <a:gd name="adj2" fmla="val 4814"/>
              <a:gd name="adj3" fmla="val 1666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都有“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的并列关系短语。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22614" y="5146992"/>
            <a:ext cx="5080000" cy="680085"/>
          </a:xfrm>
          <a:prstGeom prst="plaque">
            <a:avLst/>
          </a:prstGeom>
          <a:solidFill>
            <a:srgbClr val="CFAFE7"/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懒惰的小花猫和勤劳的老牛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54394" y="1786890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说几个这样“带反义词短语”的题目：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1089" y="3032125"/>
            <a:ext cx="4254421" cy="680085"/>
          </a:xfrm>
          <a:prstGeom prst="plaque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大头儿子和小头爸爸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3864" y="4055110"/>
            <a:ext cx="2854742" cy="680085"/>
          </a:xfrm>
          <a:prstGeom prst="plaque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白马和乌鸦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217" y="3156155"/>
            <a:ext cx="1015694" cy="3701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05810" y="1349375"/>
            <a:ext cx="552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照样子，用自己的话转述别人的话。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1580" y="2439035"/>
            <a:ext cx="9022715" cy="1553366"/>
          </a:xfrm>
          <a:prstGeom prst="round2DiagRect">
            <a:avLst>
              <a:gd name="adj1" fmla="val 45986"/>
              <a:gd name="adj2" fmla="val 0"/>
            </a:avLst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7EAE9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裁缝说：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我和别的裁缝不一样，我是个性子最慢的裁缝啊。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裁缝说，他和别的裁缝不一样，他是个性子最慢的裁缝。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72335" y="5208270"/>
            <a:ext cx="8062595" cy="510139"/>
          </a:xfrm>
          <a:prstGeom prst="round2Diag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转述别人的话时，第一人称“我”变成了第三人称“他”。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26615" y="4436110"/>
            <a:ext cx="8186857" cy="510778"/>
          </a:xfrm>
          <a:prstGeom prst="round2Diag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转述别人的话时，冒号、引号，不用了。冒号变成了逗号。</a:t>
            </a:r>
          </a:p>
        </p:txBody>
      </p:sp>
      <p:pic>
        <p:nvPicPr>
          <p:cNvPr id="8" name="图片 7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235" y="2586355"/>
            <a:ext cx="1127125" cy="852170"/>
          </a:xfrm>
          <a:prstGeom prst="rect">
            <a:avLst/>
          </a:prstGeom>
          <a:ln>
            <a:noFill/>
          </a:ln>
        </p:spPr>
      </p:pic>
      <p:pic>
        <p:nvPicPr>
          <p:cNvPr id="9" name="图片 8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70" y="2606040"/>
            <a:ext cx="1101725" cy="832485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65" y="3159760"/>
            <a:ext cx="1101725" cy="832485"/>
          </a:xfrm>
          <a:prstGeom prst="rect">
            <a:avLst/>
          </a:prstGeom>
          <a:ln>
            <a:noFill/>
          </a:ln>
        </p:spPr>
      </p:pic>
      <p:pic>
        <p:nvPicPr>
          <p:cNvPr id="11" name="图片 10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95" y="3159760"/>
            <a:ext cx="1127125" cy="852170"/>
          </a:xfrm>
          <a:prstGeom prst="rect">
            <a:avLst/>
          </a:prstGeom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211580" y="2439035"/>
            <a:ext cx="9022715" cy="1553366"/>
          </a:xfrm>
          <a:prstGeom prst="round2DiagRect">
            <a:avLst>
              <a:gd name="adj1" fmla="val 45986"/>
              <a:gd name="adj2" fmla="val 0"/>
            </a:avLst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7EAE9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裁缝说：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我和别的裁缝不一样，我是个性子最慢的裁缝啊。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裁缝说，他和别的裁缝不一样，他是个性子最慢的裁缝。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43854" y="1519555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仿照例句，把所给的句子改成转述别人的话。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2304" y="2342515"/>
            <a:ext cx="7938016" cy="559891"/>
          </a:xfrm>
          <a:prstGeom prst="hexagon">
            <a:avLst/>
          </a:prstGeom>
          <a:solidFill>
            <a:srgbClr val="92D050"/>
          </a:solidFill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裁缝又补充一句：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不过，我指的是明年冬天。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1089" y="4313555"/>
            <a:ext cx="11040745" cy="555427"/>
          </a:xfrm>
          <a:prstGeom prst="hexagon">
            <a:avLst/>
          </a:prstGeom>
          <a:solidFill>
            <a:srgbClr val="FF6600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老婆婆说：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唉！管他狼哩，管他虎哩，我什么都不怕，就怕漏！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07914" y="3379470"/>
            <a:ext cx="7689175" cy="559891"/>
          </a:xfrm>
          <a:prstGeom prst="hexagon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裁缝又补充一句，不过，他指的是明年冬天。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7044" y="5217795"/>
            <a:ext cx="9849564" cy="555427"/>
          </a:xfrm>
          <a:prstGeom prst="hexagon">
            <a:avLst/>
          </a:prstGeom>
          <a:noFill/>
          <a:ln w="3810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老婆婆说，管他狼哩，管他虎哩，她什么都不怕，就怕漏！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内容占位符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22" y="2130425"/>
            <a:ext cx="3549650" cy="337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4946015" y="2524919"/>
            <a:ext cx="645604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大林寺桃花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唐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白居易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人间四月芳菲尽，山寺桃花始盛开。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长恨春归无觅处，不知转入此中来。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57345" y="1762392"/>
            <a:ext cx="7216775" cy="3828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作者简介：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白居易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(772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846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年），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字乐天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号香山居士，又号醉吟先生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，是唐代伟大的现实主义诗人，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唐代三大诗人之一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。白居易与元稹共同倡导新乐府运动，世称“元白”，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与刘禹锡并称“刘白”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白居易的诗歌题材广泛，形式多样，语言平易通俗，有“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诗魔”和“诗王”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之称。官至翰林学士、左赞善大夫。公元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846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年，白居易在洛阳逝世，葬于香山。有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白氏长庆集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传世，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代表诗作有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长恨歌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卖炭翁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琵琶行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6" y="2305969"/>
            <a:ext cx="2755265" cy="2741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0315" y="1891139"/>
            <a:ext cx="10091420" cy="702706"/>
          </a:xfrm>
          <a:prstGeom prst="snip2Diag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大林寺：在庐山大林峰，相传为晋代僧人昙诜所建，为我国佛教胜地之一。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50315" y="3153519"/>
            <a:ext cx="4359863" cy="550962"/>
          </a:xfrm>
          <a:prstGeom prst="snip2DiagRect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人间：指庐山下的平地村落。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50315" y="3979654"/>
            <a:ext cx="7644527" cy="550962"/>
          </a:xfrm>
          <a:prstGeom prst="snip2Diag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芳菲：盛开的花，亦可泛指花，花草艳盛的阳春景色。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50315" y="5056614"/>
            <a:ext cx="2723674" cy="55096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尽：指花凋谢了。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13250" y="5056614"/>
            <a:ext cx="2723674" cy="550962"/>
          </a:xfrm>
          <a:prstGeom prst="snip2DiagRect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山寺：指大林寺。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43875" y="5056614"/>
            <a:ext cx="2429589" cy="55096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始：才；刚刚。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05685" y="1736725"/>
            <a:ext cx="2723674" cy="55096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长恨：常常惋惜。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92780" y="2642235"/>
            <a:ext cx="3134403" cy="550962"/>
          </a:xfrm>
          <a:prstGeom prst="snip2Diag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春归：春天回去了。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69155" y="3429635"/>
            <a:ext cx="1497925" cy="550962"/>
          </a:xfrm>
          <a:prstGeom prst="snip2Diag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觅：寻找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57720" y="3429635"/>
            <a:ext cx="3418674" cy="550962"/>
          </a:xfrm>
          <a:prstGeom prst="snip2Diag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不知：岂料、想不到。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34000" y="4646930"/>
            <a:ext cx="1497925" cy="550962"/>
          </a:xfrm>
          <a:prstGeom prst="snip2Diag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转：反。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74330" y="4646930"/>
            <a:ext cx="3325535" cy="550962"/>
          </a:xfrm>
          <a:prstGeom prst="snip2Diag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此中：这深山的寺庙里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3" y="2318112"/>
            <a:ext cx="1245632" cy="45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68844" y="1933575"/>
            <a:ext cx="7280275" cy="3780155"/>
            <a:chOff x="1344" y="5563"/>
            <a:chExt cx="12740" cy="1578"/>
          </a:xfrm>
        </p:grpSpPr>
        <p:pic>
          <p:nvPicPr>
            <p:cNvPr id="11" name="图片 10" descr="图片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" y="5594"/>
              <a:ext cx="12740" cy="154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264" y="5563"/>
              <a:ext cx="10602" cy="14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译文</a:t>
              </a: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四月，正是平地上春归芳菲落尽的时候，高山古寺之中的桃花竟刚刚才盛放。我常常为春天的逝去，为其无处寻觅而伤感，此时重新遇到春景后，喜出望外，猛然醒悟：没想到春天反倒在这深山寺庙之中了。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b="6697"/>
          <a:stretch>
            <a:fillRect/>
          </a:stretch>
        </p:blipFill>
        <p:spPr>
          <a:xfrm>
            <a:off x="641089" y="2283460"/>
            <a:ext cx="3036570" cy="271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21777" y="1719580"/>
            <a:ext cx="9148445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同学们，今天我们学习“语文园地”的内容。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/>
          <a:srcRect l="2818" t="7625" r="2213" b="10794"/>
          <a:stretch>
            <a:fillRect/>
          </a:stretch>
        </p:blipFill>
        <p:spPr bwMode="auto">
          <a:xfrm>
            <a:off x="2924491" y="2906890"/>
            <a:ext cx="6343015" cy="273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07055" y="2616200"/>
            <a:ext cx="7932420" cy="2481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通过本节课的学习，我们学会了复述，学习了形旁表义功能的带有口字旁和言字旁的形声字，学习了拟声词组的修饰作用，了解了带有反义词的并列关系的词组，学会转述别人的话，学习理解了古诗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大林寺桃花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2" y="2318112"/>
            <a:ext cx="1245632" cy="45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9" name="矩形 17"/>
          <p:cNvSpPr/>
          <p:nvPr/>
        </p:nvSpPr>
        <p:spPr>
          <a:xfrm>
            <a:off x="975360" y="2440305"/>
            <a:ext cx="5805805" cy="13088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1.仿写句子。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例：石头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梆的一声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落在地上。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5360" y="4635500"/>
            <a:ext cx="8324715" cy="671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看见小孩子落水了，他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扑通一声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跳入水中救人。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75" y="2318112"/>
            <a:ext cx="1245632" cy="45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矩形 17"/>
          <p:cNvSpPr/>
          <p:nvPr/>
        </p:nvSpPr>
        <p:spPr>
          <a:xfrm>
            <a:off x="1272540" y="2255520"/>
            <a:ext cx="8324215" cy="13088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2.把下面的句子改成间接引语。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裁缝又补充一句：“不过，我指的是明年冬天。”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2540" y="4392930"/>
            <a:ext cx="7579836" cy="892428"/>
          </a:xfrm>
          <a:prstGeom prst="bevel">
            <a:avLst/>
          </a:prstGeom>
          <a:solidFill>
            <a:srgbClr val="FDDEE6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裁缝又补充一句，不过，他指的是明年冬天。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0610" y="1384481"/>
            <a:ext cx="7827645" cy="20692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1.用自己的话复述本单元学过的童话故事。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2.背诵《日积月累》，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并每句名言的大概意思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3" name="图片 2" descr="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255" y="3429000"/>
            <a:ext cx="1815112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30" name="文本框 29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感谢各位聆听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40" name="矩形 39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37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9177" y="1597025"/>
            <a:ext cx="1011364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本单元我们训练了复述课文，复述需要注意些什么，复述的方法有哪些？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97292" y="2770505"/>
            <a:ext cx="9491980" cy="1798320"/>
            <a:chOff x="2313" y="3984"/>
            <a:chExt cx="14948" cy="2832"/>
          </a:xfrm>
        </p:grpSpPr>
        <p:pic>
          <p:nvPicPr>
            <p:cNvPr id="8" name="图片 7" descr="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3" y="3984"/>
              <a:ext cx="14948" cy="283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35" y="4975"/>
              <a:ext cx="11998" cy="15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通过这个单元的学习，我知道了复述故事不是背诵文章，而是用自己的话把课文内容讲出来。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940617" y="4862830"/>
            <a:ext cx="4277360" cy="1112787"/>
          </a:xfrm>
          <a:prstGeom prst="wedgeRoundRectCallout">
            <a:avLst>
              <a:gd name="adj1" fmla="val -53800"/>
              <a:gd name="adj2" fmla="val -753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我体会到复述课文不能背诵课文，要用自己的话讲出来。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46949" y="4611370"/>
            <a:ext cx="6253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能按顺序复述，重要情节也不会遗漏。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17059" y="1867087"/>
            <a:ext cx="9646920" cy="2395111"/>
            <a:chOff x="2181" y="1684"/>
            <a:chExt cx="15192" cy="4553"/>
          </a:xfrm>
        </p:grpSpPr>
        <p:pic>
          <p:nvPicPr>
            <p:cNvPr id="13" name="图片 12" descr="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" y="1684"/>
              <a:ext cx="15192" cy="455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4140" y="2872"/>
              <a:ext cx="11274" cy="21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我会借助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表格、示意图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等，梳理故事的主要内容，这样就能按顺序复述，重要情节也不会遗漏。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41089" y="4947285"/>
            <a:ext cx="2994960" cy="735747"/>
          </a:xfrm>
          <a:prstGeom prst="wedgeEllipseCallout">
            <a:avLst>
              <a:gd name="adj1" fmla="val 32731"/>
              <a:gd name="adj2" fmla="val -146269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有什么好处？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01060" y="1463675"/>
            <a:ext cx="7323455" cy="4166235"/>
            <a:chOff x="5412" y="1558"/>
            <a:chExt cx="11533" cy="6561"/>
          </a:xfrm>
        </p:grpSpPr>
        <p:pic>
          <p:nvPicPr>
            <p:cNvPr id="4" name="图片 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2" y="1558"/>
              <a:ext cx="11533" cy="656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056" y="3258"/>
              <a:ext cx="10246" cy="4667"/>
            </a:xfrm>
            <a:prstGeom prst="roundRect">
              <a:avLst/>
            </a:prstGeom>
            <a:solidFill>
              <a:srgbClr val="CEE09A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复述课文要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用自己的话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把课文内容说出来，最好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借助表格，示意图复述，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这样就很有条理，复述不会遗漏重要内容。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74" y="2318112"/>
            <a:ext cx="1245632" cy="45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74340" y="1348105"/>
            <a:ext cx="4936490" cy="51083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读一读，说说你发现了什么。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81430" y="2073910"/>
            <a:ext cx="7622540" cy="3406775"/>
            <a:chOff x="1363" y="3683"/>
            <a:chExt cx="12004" cy="5365"/>
          </a:xfrm>
        </p:grpSpPr>
        <p:sp>
          <p:nvSpPr>
            <p:cNvPr id="5" name="文本框 4"/>
            <p:cNvSpPr txBox="1"/>
            <p:nvPr/>
          </p:nvSpPr>
          <p:spPr>
            <a:xfrm>
              <a:off x="2327" y="3683"/>
              <a:ext cx="106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ké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sòu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ǒu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tù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láo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dāo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dí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27" y="5562"/>
              <a:ext cx="106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yàn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jiè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biàn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10" y="7570"/>
              <a:ext cx="11957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ké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sòu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ǒu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tù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láo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dāo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dí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yàn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yáo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jiè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biàn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咳  嗽  呕 吐 唠   叨  嘀  谚  谣    诫    辩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27" y="4643"/>
              <a:ext cx="91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咳  嗽      呕   吐     唠   叨       嘀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27" y="6481"/>
              <a:ext cx="91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谚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语    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谣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言       告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诫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辩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论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363" y="7441"/>
              <a:ext cx="11734" cy="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直接连接符 11"/>
            <p:cNvCxnSpPr/>
            <p:nvPr/>
          </p:nvCxnSpPr>
          <p:spPr>
            <a:xfrm flipV="1">
              <a:off x="1474" y="8915"/>
              <a:ext cx="11623" cy="1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文本框 12"/>
          <p:cNvSpPr txBox="1"/>
          <p:nvPr/>
        </p:nvSpPr>
        <p:spPr>
          <a:xfrm>
            <a:off x="8300085" y="1025525"/>
            <a:ext cx="2863215" cy="2556825"/>
          </a:xfrm>
          <a:prstGeom prst="wedgeRoundRectCallout">
            <a:avLst>
              <a:gd name="adj1" fmla="val -67010"/>
              <a:gd name="adj2" fmla="val 32889"/>
              <a:gd name="adj3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注意读准：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平舌音“嗽”，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边音“唠”，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前鼻音“谚 辩”。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2040" y="1678305"/>
            <a:ext cx="92015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形声字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是由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形旁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声旁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两部分组成，其中的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形旁表义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声旁表音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2040" y="2854960"/>
            <a:ext cx="6755130" cy="1043940"/>
            <a:chOff x="1730" y="4239"/>
            <a:chExt cx="10638" cy="1644"/>
          </a:xfrm>
        </p:grpSpPr>
        <p:sp>
          <p:nvSpPr>
            <p:cNvPr id="16" name="文本框 15"/>
            <p:cNvSpPr txBox="1"/>
            <p:nvPr/>
          </p:nvSpPr>
          <p:spPr>
            <a:xfrm>
              <a:off x="1730" y="4239"/>
              <a:ext cx="106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ké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sòu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ǒu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tù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láo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dāo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dí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30" y="5158"/>
              <a:ext cx="91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咳  嗽      呕   吐     唠   叨       嘀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咕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2825" y="4364355"/>
            <a:ext cx="6755130" cy="1043940"/>
            <a:chOff x="1730" y="6077"/>
            <a:chExt cx="10638" cy="1644"/>
          </a:xfrm>
        </p:grpSpPr>
        <p:sp>
          <p:nvSpPr>
            <p:cNvPr id="19" name="文本框 18"/>
            <p:cNvSpPr txBox="1"/>
            <p:nvPr/>
          </p:nvSpPr>
          <p:spPr>
            <a:xfrm>
              <a:off x="1730" y="6077"/>
              <a:ext cx="106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yàn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jiè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biàn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30" y="6996"/>
              <a:ext cx="91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谚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语    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谣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言       告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诫        辩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论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174865" y="2421255"/>
            <a:ext cx="4084955" cy="1255805"/>
          </a:xfrm>
          <a:prstGeom prst="wedgeRoundRectCallout">
            <a:avLst>
              <a:gd name="adj1" fmla="val -65000"/>
              <a:gd name="adj2" fmla="val 34995"/>
              <a:gd name="adj3" fmla="val 16667"/>
            </a:avLst>
          </a:prstGeom>
          <a:solidFill>
            <a:srgbClr val="CFAFE7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形旁都是“口”，表示与嘴巴或嘴巴的动作有关。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71080" y="4551792"/>
            <a:ext cx="3060065" cy="1255805"/>
          </a:xfrm>
          <a:prstGeom prst="wedgeRoundRectCallout">
            <a:avLst>
              <a:gd name="adj1" fmla="val -88036"/>
              <a:gd name="adj2" fmla="val -30480"/>
              <a:gd name="adj3" fmla="val 16667"/>
            </a:avLst>
          </a:prstGeom>
          <a:noFill/>
          <a:ln w="38100">
            <a:solidFill>
              <a:srgbClr val="CFAFE7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偏旁都是“讠”，表示与说话有关。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47800" y="4020820"/>
            <a:ext cx="8017510" cy="1859280"/>
            <a:chOff x="2740" y="5946"/>
            <a:chExt cx="12626" cy="2928"/>
          </a:xfrm>
        </p:grpSpPr>
        <p:pic>
          <p:nvPicPr>
            <p:cNvPr id="13" name="图片 12" descr="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" y="5946"/>
              <a:ext cx="12627" cy="2928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2946" y="7539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言字旁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99540" y="2374265"/>
            <a:ext cx="8065770" cy="1859280"/>
            <a:chOff x="2711" y="3936"/>
            <a:chExt cx="12702" cy="2928"/>
          </a:xfrm>
        </p:grpSpPr>
        <p:pic>
          <p:nvPicPr>
            <p:cNvPr id="25" name="图片 24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1" y="3936"/>
              <a:ext cx="12703" cy="292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993" y="5459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口字旁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366645" y="1765300"/>
            <a:ext cx="7558405" cy="624423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常见的带有“口”字旁和“讠”的字还有哪些？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92425" y="3279775"/>
            <a:ext cx="67208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吃、吵、吻、喊、咯、哈、呵、喝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92425" y="4909185"/>
            <a:ext cx="6266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许、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谭、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谌、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谢、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计、讨、让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30545" y="1297305"/>
            <a:ext cx="618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读一读，体会加点字部分表现的情景。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540250" y="3161030"/>
            <a:ext cx="7651750" cy="1224280"/>
            <a:chOff x="1510" y="4758"/>
            <a:chExt cx="12050" cy="1928"/>
          </a:xfrm>
        </p:grpSpPr>
        <p:grpSp>
          <p:nvGrpSpPr>
            <p:cNvPr id="16" name="组合 15"/>
            <p:cNvGrpSpPr/>
            <p:nvPr/>
          </p:nvGrpSpPr>
          <p:grpSpPr>
            <a:xfrm>
              <a:off x="1510" y="5677"/>
              <a:ext cx="12050" cy="1009"/>
              <a:chOff x="1383" y="5002"/>
              <a:chExt cx="12050" cy="1009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383" y="5002"/>
                <a:ext cx="12050" cy="91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2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2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14:hiddenFill>
                </a:ext>
              </a:ex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顾客噌的一下子跳起来：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“</a:t>
                </a: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这么慢啊！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”</a:t>
                </a:r>
              </a:p>
            </p:txBody>
          </p:sp>
          <p:sp>
            <p:nvSpPr>
              <p:cNvPr id="19" name="流程图: 联系 7"/>
              <p:cNvSpPr/>
              <p:nvPr/>
            </p:nvSpPr>
            <p:spPr>
              <a:xfrm>
                <a:off x="3100" y="5891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流程图: 联系 8"/>
              <p:cNvSpPr/>
              <p:nvPr/>
            </p:nvSpPr>
            <p:spPr>
              <a:xfrm>
                <a:off x="3749" y="5891"/>
                <a:ext cx="120" cy="120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流程图: 联系 9"/>
              <p:cNvSpPr/>
              <p:nvPr/>
            </p:nvSpPr>
            <p:spPr>
              <a:xfrm>
                <a:off x="4399" y="5892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流程图: 联系 10"/>
              <p:cNvSpPr/>
              <p:nvPr/>
            </p:nvSpPr>
            <p:spPr>
              <a:xfrm>
                <a:off x="5073" y="5892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流程图: 联系 11"/>
              <p:cNvSpPr/>
              <p:nvPr/>
            </p:nvSpPr>
            <p:spPr>
              <a:xfrm>
                <a:off x="5652" y="5892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756" y="4758"/>
              <a:ext cx="2181" cy="8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cēng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5180" y="3956050"/>
            <a:ext cx="4471670" cy="1224280"/>
            <a:chOff x="1623" y="7028"/>
            <a:chExt cx="7018" cy="1928"/>
          </a:xfrm>
        </p:grpSpPr>
        <p:grpSp>
          <p:nvGrpSpPr>
            <p:cNvPr id="32" name="组合 31"/>
            <p:cNvGrpSpPr/>
            <p:nvPr/>
          </p:nvGrpSpPr>
          <p:grpSpPr>
            <a:xfrm>
              <a:off x="1623" y="7947"/>
              <a:ext cx="7018" cy="1009"/>
              <a:chOff x="1383" y="6973"/>
              <a:chExt cx="7018" cy="1009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383" y="6973"/>
                <a:ext cx="7018" cy="91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14:hiddenFill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石头梆的一声落在地上。</a:t>
                </a:r>
              </a:p>
            </p:txBody>
          </p:sp>
          <p:sp>
            <p:nvSpPr>
              <p:cNvPr id="35" name="流程图: 联系 27"/>
              <p:cNvSpPr/>
              <p:nvPr/>
            </p:nvSpPr>
            <p:spPr>
              <a:xfrm>
                <a:off x="3100" y="7863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流程图: 联系 28"/>
              <p:cNvSpPr/>
              <p:nvPr/>
            </p:nvSpPr>
            <p:spPr>
              <a:xfrm>
                <a:off x="3749" y="7863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流程图: 联系 29"/>
              <p:cNvSpPr/>
              <p:nvPr/>
            </p:nvSpPr>
            <p:spPr>
              <a:xfrm>
                <a:off x="4399" y="7863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流程图: 联系 30"/>
              <p:cNvSpPr/>
              <p:nvPr/>
            </p:nvSpPr>
            <p:spPr>
              <a:xfrm>
                <a:off x="4954" y="7863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707" y="7028"/>
              <a:ext cx="218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bāng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805180" y="1906270"/>
            <a:ext cx="6297295" cy="949409"/>
          </a:xfrm>
          <a:prstGeom prst="wedgeRoundRectCallout">
            <a:avLst>
              <a:gd name="adj1" fmla="val 57361"/>
              <a:gd name="adj2" fmla="val 455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噌的一下子”修饰后边的动词“跳起来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说明顾客非常生气，火气很大的样子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331460" y="4920615"/>
            <a:ext cx="5688330" cy="1068591"/>
          </a:xfrm>
          <a:prstGeom prst="wedgeRoundRectCallout">
            <a:avLst>
              <a:gd name="adj1" fmla="val -62893"/>
              <a:gd name="adj2" fmla="val -19621"/>
              <a:gd name="adj3" fmla="val 16667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“梆的一声”修饰后边的动词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落在地上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说明石头落地声很响，石头很重。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9" grpId="0" bldLvl="0" animBg="1"/>
      <p:bldP spid="40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s355p0x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宽屏</PresentationFormat>
  <Paragraphs>158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Arial</vt:lpstr>
      <vt:lpstr>思源黑体 CN Bold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2021-05-10T00:52:09Z</dcterms:created>
  <dcterms:modified xsi:type="dcterms:W3CDTF">2023-01-10T05:57:29Z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098719256B634619BE674A20304EB0F1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