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1" r:id="rId2"/>
    <p:sldId id="290" r:id="rId3"/>
    <p:sldId id="270" r:id="rId4"/>
    <p:sldId id="362" r:id="rId5"/>
    <p:sldId id="413" r:id="rId6"/>
    <p:sldId id="417" r:id="rId7"/>
    <p:sldId id="418" r:id="rId8"/>
    <p:sldId id="419" r:id="rId9"/>
    <p:sldId id="420" r:id="rId10"/>
    <p:sldId id="403" r:id="rId11"/>
    <p:sldId id="415" r:id="rId12"/>
    <p:sldId id="365" r:id="rId13"/>
    <p:sldId id="421" r:id="rId14"/>
    <p:sldId id="422" r:id="rId15"/>
    <p:sldId id="423" r:id="rId16"/>
    <p:sldId id="389" r:id="rId17"/>
    <p:sldId id="410" r:id="rId18"/>
    <p:sldId id="424" r:id="rId19"/>
    <p:sldId id="391" r:id="rId20"/>
    <p:sldId id="412" r:id="rId21"/>
    <p:sldId id="392" r:id="rId22"/>
    <p:sldId id="384" r:id="rId23"/>
    <p:sldId id="286" r:id="rId24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7BBA6C-488F-4959-8030-6ECB439E89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DDC454B-E779-4888-89C5-388C78F400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C454B-E779-4888-89C5-388C78F400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DAA9B4-1741-44C5-BB13-F64CA20FA85F}" type="slidenum">
              <a:rPr lang="zh-CN" altLang="en-US">
                <a:latin typeface="Arial" panose="020B0604020202020204" pitchFamily="34" charset="0"/>
              </a:rPr>
              <a:t>14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70DB-76B5-4F46-A9F1-540228309B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65DF9-1CB9-4DA9-B337-B47E54AACB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9E1E-7449-4A94-A989-7BA3EDCEC1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DBAF3-98EA-4638-B76E-991BB95616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EA66-7036-4851-88FA-63CD343604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F831F-B5C7-425E-ABD6-E1215B934F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78E5-1B25-4FFA-9072-06778420E4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3BF4-5E47-4D67-B499-A20FFDF6A5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47B4-963C-4386-A47E-68CE299F75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C4627-0006-46BF-A8B2-BC18626C8B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D61E-29AB-483E-BCC8-005B2B6CFB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CF72-066F-49B3-A6C2-95CE84CC65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C003-5C42-4DBC-8C95-899B91662A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4B742-9A3D-4506-8F9E-FCAA68EFD5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6776-30CD-4C93-A05B-F51D9C6210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A7C0-BCA9-4A66-A1DC-E1E13E258B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74E7-8878-44C8-894D-5528687278B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8034-113D-44FF-B10B-465EDEB9D8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B06C-77EC-4674-94B1-95D9DB30A7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766C-46B5-41CD-BFC9-0E546577E7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8DB0-41BB-4B76-9350-F81A6E3E85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81DEB-98A2-42D1-9A05-BE9F1DA265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D5B9E8-EDFF-49A1-B792-8A371F42EA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0515065-E777-44B7-B2C4-92BFBEE8A6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What%20will%20you%20do%20tomorrow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699375" y="5362574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5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3 What Will You Do This Summer?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37706" y="2617533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94612" y="3236390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61674"/>
            <a:ext cx="9144000" cy="7598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Lesson14  Tomorrow We Will Play</a:t>
            </a:r>
            <a:endParaRPr lang="zh-CN" altLang="en-US" sz="36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24754" y="585708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884488" y="1546225"/>
            <a:ext cx="399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close /kləʊz/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v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关；闭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47750" y="16478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414463" y="1638300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229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5287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1524000" y="2735263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79663" y="2503488"/>
            <a:ext cx="614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close the door.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请关上门。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1536700" y="3744913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368550" y="3513138"/>
            <a:ext cx="4681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/əʊ/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1484313" y="4743450"/>
            <a:ext cx="1490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反义词：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736850" y="450215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open  v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．打开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819150" y="1774825"/>
            <a:ext cx="149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322513" y="1520825"/>
            <a:ext cx="6203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close(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closes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第三人称单数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→closing(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)→closed(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831850" y="3340100"/>
            <a:ext cx="149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词性变化：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33625" y="3098800"/>
            <a:ext cx="6323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close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closed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形容词＜关着的＞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9" name="矩形 1"/>
          <p:cNvSpPr>
            <a:spLocks noChangeArrowheads="1"/>
          </p:cNvSpPr>
          <p:nvPr/>
        </p:nvSpPr>
        <p:spPr bwMode="auto">
          <a:xfrm>
            <a:off x="804863" y="4346575"/>
            <a:ext cx="204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对比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2428875" y="5605463"/>
            <a:ext cx="6229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open the window        close the window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4013" y="4348163"/>
            <a:ext cx="1452562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1813" y="4375150"/>
            <a:ext cx="14478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7"/>
          <p:cNvSpPr txBox="1">
            <a:spLocks noChangeArrowheads="1"/>
          </p:cNvSpPr>
          <p:nvPr/>
        </p:nvSpPr>
        <p:spPr bwMode="auto">
          <a:xfrm>
            <a:off x="2901950" y="1438275"/>
            <a:ext cx="389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angry.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不要生气。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5319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19"/>
          <p:cNvSpPr txBox="1">
            <a:spLocks noChangeArrowheads="1"/>
          </p:cNvSpPr>
          <p:nvPr/>
        </p:nvSpPr>
        <p:spPr bwMode="auto">
          <a:xfrm>
            <a:off x="1314450" y="15255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434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4335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矩形 1"/>
          <p:cNvSpPr>
            <a:spLocks noChangeArrowheads="1"/>
          </p:cNvSpPr>
          <p:nvPr/>
        </p:nvSpPr>
        <p:spPr bwMode="auto">
          <a:xfrm>
            <a:off x="1076325" y="2265363"/>
            <a:ext cx="1984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否定祈使句</a:t>
            </a:r>
            <a:endParaRPr lang="zh-CN" altLang="en-US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4" name="矩形 2"/>
          <p:cNvSpPr>
            <a:spLocks noChangeArrowheads="1"/>
          </p:cNvSpPr>
          <p:nvPr/>
        </p:nvSpPr>
        <p:spPr bwMode="auto">
          <a:xfrm>
            <a:off x="1042988" y="2927350"/>
            <a:ext cx="373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否定祈使句有四种形式：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076325" y="3511550"/>
            <a:ext cx="72056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Don’t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＋行为动词原形＋其他！</a:t>
            </a: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例句：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close the door!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不要关门！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062038" y="4827588"/>
            <a:ext cx="72056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Don’t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形容词＋ 其他！</a:t>
            </a: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例句：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angry with me!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不要生我的气！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971550" y="1643063"/>
            <a:ext cx="72056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Let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宾语＋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动词原形＋其他！</a:t>
            </a:r>
          </a:p>
          <a:p>
            <a:pPr marL="1437005" indent="-986155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 him not play on the computer! </a:t>
            </a:r>
          </a:p>
          <a:p>
            <a:pPr indent="1437005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不要让他玩电脑了！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969963" y="3921125"/>
            <a:ext cx="76755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(4) Never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＋动词原形＋其他！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例句：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Never be late for school!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永远不要上学迟到！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1349375" y="1741488"/>
            <a:ext cx="657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angry /'æŋɡri/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发怒的；生气的</a:t>
            </a:r>
            <a:endParaRPr lang="zh-CN" altLang="en-US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1298575" y="2533650"/>
            <a:ext cx="87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65350" y="2301875"/>
            <a:ext cx="614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mother is angry.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我妈妈生气了。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0" name="矩形 1"/>
          <p:cNvSpPr>
            <a:spLocks noChangeArrowheads="1"/>
          </p:cNvSpPr>
          <p:nvPr/>
        </p:nvSpPr>
        <p:spPr bwMode="auto">
          <a:xfrm>
            <a:off x="1311275" y="3352800"/>
            <a:ext cx="87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54238" y="3121025"/>
            <a:ext cx="4681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/æ/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2" name="矩形 1"/>
          <p:cNvSpPr>
            <a:spLocks noChangeArrowheads="1"/>
          </p:cNvSpPr>
          <p:nvPr/>
        </p:nvSpPr>
        <p:spPr bwMode="auto">
          <a:xfrm>
            <a:off x="1282700" y="4102100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214563" y="3873500"/>
            <a:ext cx="5421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angry with sb.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生某人的气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4" name="矩形 1"/>
          <p:cNvSpPr>
            <a:spLocks noChangeArrowheads="1"/>
          </p:cNvSpPr>
          <p:nvPr/>
        </p:nvSpPr>
        <p:spPr bwMode="auto">
          <a:xfrm>
            <a:off x="1287463" y="4919663"/>
            <a:ext cx="149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词性变化：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789238" y="4678363"/>
            <a:ext cx="4632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angry(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形容词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)→angrily(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副词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74788" y="2292350"/>
            <a:ext cx="6513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肚子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hungry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（饥饿的）心情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angry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（生气的）。</a:t>
            </a:r>
          </a:p>
        </p:txBody>
      </p:sp>
      <p:grpSp>
        <p:nvGrpSpPr>
          <p:cNvPr id="18436" name="组合 2"/>
          <p:cNvGrpSpPr/>
          <p:nvPr/>
        </p:nvGrpSpPr>
        <p:grpSpPr bwMode="auto">
          <a:xfrm>
            <a:off x="579438" y="1820863"/>
            <a:ext cx="2403475" cy="461962"/>
            <a:chOff x="398463" y="4005263"/>
            <a:chExt cx="2404268" cy="461088"/>
          </a:xfrm>
        </p:grpSpPr>
        <p:sp>
          <p:nvSpPr>
            <p:cNvPr id="18442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443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组合 26"/>
          <p:cNvGrpSpPr/>
          <p:nvPr/>
        </p:nvGrpSpPr>
        <p:grpSpPr bwMode="auto">
          <a:xfrm>
            <a:off x="627063" y="3903663"/>
            <a:ext cx="1179512" cy="461962"/>
            <a:chOff x="1235491" y="4806950"/>
            <a:chExt cx="1178333" cy="461895"/>
          </a:xfrm>
        </p:grpSpPr>
        <p:sp>
          <p:nvSpPr>
            <p:cNvPr id="18440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8441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782763" y="3695700"/>
            <a:ext cx="6089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根据汉语提示完成句子。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your father ________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生气的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)now?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81438" y="4676775"/>
            <a:ext cx="1093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Let's do it!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1269" name="矩形 1"/>
          <p:cNvSpPr>
            <a:spLocks noChangeArrowheads="1"/>
          </p:cNvSpPr>
          <p:nvPr/>
        </p:nvSpPr>
        <p:spPr bwMode="auto">
          <a:xfrm>
            <a:off x="646113" y="1177925"/>
            <a:ext cx="820102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Look and write “will” or “will not”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marL="355600"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They ________ go on a trip next week.</a:t>
            </a:r>
          </a:p>
          <a:p>
            <a:pPr marL="355600"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Summer is coming. It ________ be hot soon. I need a fan.</a:t>
            </a:r>
          </a:p>
          <a:p>
            <a:pPr marL="355600"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It's rainy. I ________ go to the zoo today. I don't want to get wet.</a:t>
            </a:r>
          </a:p>
          <a:p>
            <a:pPr marL="355600" eaLnBrk="1" hangingPunct="1">
              <a:lnSpc>
                <a:spcPct val="18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Next Spring Festival, I ________ go to Harbin. It's too cold.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82838" y="204946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81513" y="269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38463" y="3367088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not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76738" y="4695825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not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895350" y="1050925"/>
            <a:ext cx="342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Look, draw and write.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1228725" y="3109913"/>
            <a:ext cx="7642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This Saturday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This Sunday, I will _________________.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           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             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_________________________________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28738" y="1573213"/>
          <a:ext cx="6675437" cy="1438275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Jenny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 Ming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Saturday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play basketball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fly a kite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gLiU_HKSCS" pitchFamily="18" charset="-120"/>
                          <a:ea typeface="MingLiU_HKSCS" pitchFamily="18" charset="-120"/>
                        </a:rPr>
                        <a:t> 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Sunday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listen to music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read a book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ngLiU_HKSCS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MingLiU_HKSCS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7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2438" y="3109913"/>
            <a:ext cx="819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8" name="Picture 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4159250"/>
            <a:ext cx="9334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9" name="Picture 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4175" y="5384800"/>
            <a:ext cx="8477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46738" y="3222625"/>
            <a:ext cx="2233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basketball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41938" y="3763963"/>
            <a:ext cx="286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listen to music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94000" y="4332288"/>
            <a:ext cx="4579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Saturday, I will fly a kite.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97175" y="4868863"/>
            <a:ext cx="457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Sunday, I will read a book.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57488" y="5413375"/>
            <a:ext cx="508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Saturday, I will go to the park.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5913" y="5972175"/>
            <a:ext cx="458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Sunday, I will watch TV.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41363" y="1144588"/>
            <a:ext cx="79041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句子接龙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游戏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13105" eaLnBrk="1" hangingPunct="1">
              <a:lnSpc>
                <a:spcPct val="2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同学们分成几个小组，组长先问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Saturday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组内一名同学用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will…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句型回答问题，然后问下一名同学同样的问题。轮到组长时，组长回答完问题后，开始下一轮提问：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this Sunday?</a:t>
            </a:r>
          </a:p>
        </p:txBody>
      </p:sp>
      <p:pic>
        <p:nvPicPr>
          <p:cNvPr id="21507" name="图片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684213" y="1184275"/>
            <a:ext cx="7913687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tabLst>
                <a:tab pos="3312795" algn="l"/>
              </a:tabLst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一、按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要求完成下列各题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8355" indent="-808355" eaLnBrk="1" hangingPunct="1">
              <a:lnSpc>
                <a:spcPct val="200000"/>
              </a:lnSpc>
              <a:tabLst>
                <a:tab pos="3312795" algn="l"/>
              </a:tabLst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going to get up at 7:10 tomorrow morning.(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改为同义句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808355" eaLnBrk="1" hangingPunct="1">
              <a:lnSpc>
                <a:spcPct val="20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________ ________ up at 7:10 tomorrow morning.</a:t>
            </a:r>
          </a:p>
          <a:p>
            <a:pPr eaLnBrk="1" hangingPunct="1">
              <a:lnSpc>
                <a:spcPct val="200000"/>
              </a:lnSpc>
              <a:tabLst>
                <a:tab pos="3312795" algn="l"/>
              </a:tabLst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sister will fly a kite next Sunday.(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改为一般疑问句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indent="808355" eaLnBrk="1" hangingPunct="1">
              <a:lnSpc>
                <a:spcPct val="20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________ your sister ________ a kite next Sunday? 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79613" y="364331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           get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784350" y="5097463"/>
            <a:ext cx="3916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                              fly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0" y="1895475"/>
            <a:ext cx="3808413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5225" y="1925638"/>
            <a:ext cx="36099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2043113" y="5035550"/>
            <a:ext cx="5889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this weekend?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87325" y="1571625"/>
            <a:ext cx="8670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They will </a:t>
            </a:r>
            <a:r>
              <a:rPr lang="en-US" altLang="zh-CN" sz="2400" b="1" u="sng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play sports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next Saturday.(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就画线部分提问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indent="8083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 ________ they ________ next Saturday? </a:t>
            </a:r>
          </a:p>
          <a:p>
            <a:pPr marL="808355" indent="-80835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My mother will buy some vegetables this afternoon.(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改为否定句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indent="808355" eaLnBrk="1" hangingPunct="1">
              <a:lnSpc>
                <a:spcPct val="20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My mother ______ buy ______ vegetables this afternoon.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184275" y="2568575"/>
            <a:ext cx="455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will                     do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628900" y="4759325"/>
            <a:ext cx="255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won’t             any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528638" y="1054100"/>
            <a:ext cx="83708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二、仿照例句，根据图片和所给提示写句子。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示例：               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I, play with my friends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I will play with my friends.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(1)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he, play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ping-pong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________________________________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(2)   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watch TV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_________________________________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                  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breakfast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_________________________________</a:t>
            </a: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876550" y="3556000"/>
            <a:ext cx="3856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will play ping-pong.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5288" y="1757363"/>
            <a:ext cx="8540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1163" y="2832100"/>
            <a:ext cx="635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8913" y="3870325"/>
            <a:ext cx="10604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95425" y="5037138"/>
            <a:ext cx="1193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898775" y="4732338"/>
            <a:ext cx="299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will watch TV.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901950" y="5870575"/>
            <a:ext cx="411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 have breakfast.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00113" y="1216025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01688" y="2855913"/>
            <a:ext cx="8164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close, angry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will go to the park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1609725" indent="-88900" eaLnBrk="1" hangingPunct="1"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Don’t be angry.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939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tomorrow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的内容朗读流利。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743621" y="197014"/>
            <a:ext cx="6304418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What will you do tomorrow?</a:t>
            </a:r>
            <a:endParaRPr kumimoji="1" lang="zh-CN" altLang="en-US" sz="34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3413" y="3730625"/>
            <a:ext cx="1868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矩形 3"/>
          <p:cNvSpPr>
            <a:spLocks noChangeArrowheads="1"/>
          </p:cNvSpPr>
          <p:nvPr/>
        </p:nvSpPr>
        <p:spPr bwMode="auto">
          <a:xfrm>
            <a:off x="465138" y="1006475"/>
            <a:ext cx="618966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Tomorrow is Saturday. What will we do?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go to the park. We will fly a kite.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81405" indent="-1081405"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not fly a kite! I will look at the beautiful flowers in the park. I will pick some flowers for my mother!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Danny! You can’t pick the flowers in the park!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405" indent="-1081405"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Oh! Err...Then I will run home and close the door.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Danny, that’s wrong. 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Sorry. Don’t be angry.</a:t>
            </a:r>
          </a:p>
        </p:txBody>
      </p:sp>
      <p:sp>
        <p:nvSpPr>
          <p:cNvPr id="16" name="矩形 15"/>
          <p:cNvSpPr/>
          <p:nvPr/>
        </p:nvSpPr>
        <p:spPr>
          <a:xfrm>
            <a:off x="6572250" y="1508125"/>
            <a:ext cx="2486025" cy="1825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34163" y="1603375"/>
            <a:ext cx="236378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660650" y="1793875"/>
            <a:ext cx="6032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will go to the park.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我们将要去公园。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5975" y="18923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301750" y="187007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8" y="178435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101725" y="3455988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600325" y="3227388"/>
            <a:ext cx="5753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＋动词原形＋其他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0150" y="2341563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矩形 1"/>
          <p:cNvSpPr>
            <a:spLocks noChangeArrowheads="1"/>
          </p:cNvSpPr>
          <p:nvPr/>
        </p:nvSpPr>
        <p:spPr bwMode="auto">
          <a:xfrm>
            <a:off x="1111250" y="4368800"/>
            <a:ext cx="106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81200" y="4151313"/>
            <a:ext cx="5753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will play football with Jenny tomorrow.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明天他将和詹妮一起踢足球。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"/>
          <p:cNvGrpSpPr/>
          <p:nvPr/>
        </p:nvGrpSpPr>
        <p:grpSpPr bwMode="auto">
          <a:xfrm>
            <a:off x="460375" y="3170238"/>
            <a:ext cx="1806575" cy="1514475"/>
            <a:chOff x="603250" y="3113088"/>
            <a:chExt cx="1917700" cy="1485900"/>
          </a:xfrm>
        </p:grpSpPr>
        <p:pic>
          <p:nvPicPr>
            <p:cNvPr id="7177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066925" y="4206875"/>
            <a:ext cx="6521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一般将来时常与表示将来的时间状语连用，如：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tomorrow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day after tomorrow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next week/month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</p:txBody>
      </p:sp>
      <p:grpSp>
        <p:nvGrpSpPr>
          <p:cNvPr id="7173" name="组合 26"/>
          <p:cNvGrpSpPr/>
          <p:nvPr/>
        </p:nvGrpSpPr>
        <p:grpSpPr bwMode="auto">
          <a:xfrm>
            <a:off x="577850" y="1782763"/>
            <a:ext cx="1244600" cy="460375"/>
            <a:chOff x="1235491" y="4806950"/>
            <a:chExt cx="1243359" cy="461895"/>
          </a:xfrm>
        </p:grpSpPr>
        <p:sp>
          <p:nvSpPr>
            <p:cNvPr id="7175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考向</a:t>
              </a:r>
            </a:p>
          </p:txBody>
        </p:sp>
        <p:pic>
          <p:nvPicPr>
            <p:cNvPr id="7176" name="图片 29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845747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455738" y="1550988"/>
            <a:ext cx="7132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8355" indent="-808355"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）这是一个一般将来时的句子，表示在将来某一时间将要发生的动作或存在的状态。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025" y="17589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16"/>
          <p:cNvSpPr>
            <a:spLocks noChangeArrowheads="1"/>
          </p:cNvSpPr>
          <p:nvPr/>
        </p:nvSpPr>
        <p:spPr bwMode="auto">
          <a:xfrm>
            <a:off x="620713" y="1608138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1447800" y="1490663"/>
            <a:ext cx="66516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一般将来时的构成还可以用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going to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结构，其句型结构为：主语＋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(am/is/are)going to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＋动词原形＋其他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8" name="矩形 1"/>
          <p:cNvSpPr>
            <a:spLocks noChangeArrowheads="1"/>
          </p:cNvSpPr>
          <p:nvPr/>
        </p:nvSpPr>
        <p:spPr bwMode="auto">
          <a:xfrm>
            <a:off x="1111250" y="4368800"/>
            <a:ext cx="106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992313" y="4162425"/>
            <a:ext cx="5753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I’m going to clean my bedroom tomorrow.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明天我打算打扫我的卧室。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6"/>
          <p:cNvGrpSpPr/>
          <p:nvPr/>
        </p:nvGrpSpPr>
        <p:grpSpPr bwMode="auto">
          <a:xfrm>
            <a:off x="696913" y="1889125"/>
            <a:ext cx="1244600" cy="461963"/>
            <a:chOff x="1235491" y="4806950"/>
            <a:chExt cx="1243359" cy="461895"/>
          </a:xfrm>
        </p:grpSpPr>
        <p:sp>
          <p:nvSpPr>
            <p:cNvPr id="9222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考向</a:t>
              </a:r>
            </a:p>
          </p:txBody>
        </p:sp>
        <p:pic>
          <p:nvPicPr>
            <p:cNvPr id="9223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45747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85913" y="1681163"/>
            <a:ext cx="644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8355" indent="-808355"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）由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构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成的一般将来时的其他句式：</a:t>
            </a:r>
          </a:p>
        </p:txBody>
      </p:sp>
      <p:sp>
        <p:nvSpPr>
          <p:cNvPr id="2" name="矩形 1"/>
          <p:cNvSpPr/>
          <p:nvPr/>
        </p:nvSpPr>
        <p:spPr>
          <a:xfrm>
            <a:off x="1020763" y="2646363"/>
            <a:ext cx="6946900" cy="2930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9205" indent="-1259205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否定句：主语＋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won't (will not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的缩写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 动词原形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won't play football with Jenny tomorrow.</a:t>
            </a:r>
            <a:endParaRPr lang="zh-CN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986155" eaLnBrk="1" hangingPunct="1">
              <a:lnSpc>
                <a:spcPct val="200000"/>
              </a:lnSpc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明天他不和詹妮一起踢足球。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23900" y="1435100"/>
            <a:ext cx="7921625" cy="4398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9205" indent="-1259205" eaLnBrk="1" hangingPunct="1">
              <a:lnSpc>
                <a:spcPct val="17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一般疑问句：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＋主语＋动词原形＋其他？</a:t>
            </a:r>
          </a:p>
          <a:p>
            <a:pPr marL="1259205" indent="-1259205" eaLnBrk="1" hangingPunct="1">
              <a:lnSpc>
                <a:spcPct val="17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肯定回答：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主语＋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will.</a:t>
            </a:r>
          </a:p>
          <a:p>
            <a:pPr marL="1259205" indent="-1259205" eaLnBrk="1" hangingPunct="1">
              <a:lnSpc>
                <a:spcPct val="17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否定回答：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No,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won't.</a:t>
            </a:r>
          </a:p>
          <a:p>
            <a:pPr marL="1259205" indent="-1259205" eaLnBrk="1" hangingPunct="1">
              <a:lnSpc>
                <a:spcPct val="17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—Will he play football with Jenny tomorrow?</a:t>
            </a:r>
          </a:p>
          <a:p>
            <a:pPr marL="1259205" indent="-273050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明天他将和詹妮一起踢足球吗？</a:t>
            </a:r>
          </a:p>
          <a:p>
            <a:pPr marL="1259205" indent="-355600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—Yes, he will.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是的，他会的。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</a:p>
          <a:p>
            <a:pPr marL="1259205" indent="-355600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No, he won't.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不，他不会。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7213" y="1482725"/>
            <a:ext cx="83534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9205" indent="-1259205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特殊疑问句：特殊疑问词＋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＋主语＋动词原形＋其他？</a:t>
            </a:r>
          </a:p>
          <a:p>
            <a:pPr marL="1259205" indent="-1259205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he do with Jenny tomorrow? </a:t>
            </a:r>
          </a:p>
          <a:p>
            <a:pPr marL="1259205" indent="-355600" eaLnBrk="1" hangingPunct="1"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明天他要和詹妮一起做什么？</a:t>
            </a:r>
          </a:p>
        </p:txBody>
      </p:sp>
      <p:grpSp>
        <p:nvGrpSpPr>
          <p:cNvPr id="11268" name="组合 26"/>
          <p:cNvGrpSpPr/>
          <p:nvPr/>
        </p:nvGrpSpPr>
        <p:grpSpPr bwMode="auto">
          <a:xfrm>
            <a:off x="581025" y="4189413"/>
            <a:ext cx="1179513" cy="461962"/>
            <a:chOff x="1235491" y="4806950"/>
            <a:chExt cx="1178333" cy="461895"/>
          </a:xfrm>
        </p:grpSpPr>
        <p:sp>
          <p:nvSpPr>
            <p:cNvPr id="11271" name="TextBox 3"/>
            <p:cNvSpPr txBox="1">
              <a:spLocks noChangeArrowheads="1"/>
            </p:cNvSpPr>
            <p:nvPr/>
          </p:nvSpPr>
          <p:spPr bwMode="auto">
            <a:xfrm>
              <a:off x="1488249" y="4806950"/>
              <a:ext cx="925575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1272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736725" y="3981450"/>
            <a:ext cx="6896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用所给词的适当形式填空。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father _______________________(play)ping­pong with me tomorrow.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4951413"/>
            <a:ext cx="387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play/ is going to play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全屏显示(4:3)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Hei</vt:lpstr>
      <vt:lpstr>Kozuka Gothic Pro H</vt:lpstr>
      <vt:lpstr>Malgun Gothic</vt:lpstr>
      <vt:lpstr>MingLiU_HKSCS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2023-01-16T19:04:55Z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420FFB17AA2A4AD898463265035FCF21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