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77" r:id="rId2"/>
    <p:sldId id="359" r:id="rId3"/>
    <p:sldId id="371" r:id="rId4"/>
    <p:sldId id="372" r:id="rId5"/>
    <p:sldId id="358" r:id="rId6"/>
    <p:sldId id="373" r:id="rId7"/>
    <p:sldId id="375" r:id="rId8"/>
    <p:sldId id="376" r:id="rId9"/>
    <p:sldId id="374" r:id="rId10"/>
    <p:sldId id="349" r:id="rId1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FF"/>
    <a:srgbClr val="3399FF"/>
    <a:srgbClr val="FFCC00"/>
    <a:srgbClr val="FF9900"/>
    <a:srgbClr val="FFCCFF"/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714" autoAdjust="0"/>
  </p:normalViewPr>
  <p:slideViewPr>
    <p:cSldViewPr>
      <p:cViewPr>
        <p:scale>
          <a:sx n="100" d="100"/>
          <a:sy n="100" d="100"/>
        </p:scale>
        <p:origin x="-294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895D6AA-8355-4512-A024-874C787E3A9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5D6AA-8355-4512-A024-874C787E3A9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CC28D45-32DD-4557-A55E-33C84A292F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F87059A-96A2-4FF8-BED5-453F5F391BF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513D381-3665-45F4-B78B-A6F5FF462E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907F7A0-6B26-40AD-8481-51F6C32C4F6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30E153A-21E4-47F2-A19A-84516F4D98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778AA73-6B33-4238-8D71-540EFD6BD3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910CD2A-377A-45E5-AA65-96A51F5C5E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AEBD823-0ACD-445B-B07B-6E358D6B5C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19D99A2-6A37-4706-8EC0-28A70E578C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3B55B3A-E861-41E4-9882-D6CDC5EB42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572250" y="3000376"/>
            <a:ext cx="2228850" cy="1768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>
          <a:xfrm>
            <a:off x="214282" y="482189"/>
            <a:ext cx="8786874" cy="4500594"/>
          </a:xfrm>
          <a:prstGeom prst="roundRect">
            <a:avLst/>
          </a:prstGeom>
          <a:noFill/>
          <a:ln w="127000" cap="rnd" cmpd="sng">
            <a:solidFill>
              <a:srgbClr val="00CC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1143003" y="321470"/>
            <a:ext cx="2500313" cy="58936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00191" y="375048"/>
            <a:ext cx="2928937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3200" b="1" dirty="0">
                <a:latin typeface="Arial Rounded MT Bold" panose="020F0704030504030204" pitchFamily="34" charset="0"/>
                <a:ea typeface="Arial Unicode MS" pitchFamily="34" charset="-122"/>
                <a:cs typeface="Arial Unicode MS" pitchFamily="34" charset="-122"/>
              </a:rPr>
              <a:t>Homework</a:t>
            </a:r>
            <a:endParaRPr lang="zh-CN" altLang="en-US" sz="3200" b="1" dirty="0">
              <a:latin typeface="Arial Rounded MT Bold" panose="020F0704030504030204" pitchFamily="34" charset="0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426071" y="1995687"/>
            <a:ext cx="4309110" cy="944893"/>
          </a:xfrm>
        </p:spPr>
        <p:txBody>
          <a:bodyPr>
            <a:normAutofit/>
          </a:bodyPr>
          <a:lstStyle/>
          <a:p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this your cap? </a:t>
            </a:r>
            <a:endParaRPr lang="zh-CN" alt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722818" y="1275607"/>
            <a:ext cx="15071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Clothes</a:t>
            </a:r>
            <a:endParaRPr lang="zh-CN" alt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46082" y="4227934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extBox 1"/>
          <p:cNvSpPr txBox="1">
            <a:spLocks noChangeArrowheads="1"/>
          </p:cNvSpPr>
          <p:nvPr/>
        </p:nvSpPr>
        <p:spPr bwMode="auto">
          <a:xfrm>
            <a:off x="1714500" y="1446610"/>
            <a:ext cx="607218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/>
              <a:t>1. </a:t>
            </a:r>
            <a:r>
              <a:rPr lang="zh-CN" altLang="en-US" sz="2800" dirty="0"/>
              <a:t>小组合作：编一个小话剧</a:t>
            </a:r>
            <a:r>
              <a:rPr lang="en-US" altLang="zh-CN" sz="2800" dirty="0"/>
              <a:t>《Is this your…?》</a:t>
            </a:r>
            <a:r>
              <a:rPr lang="zh-CN" altLang="en-US" sz="2800" dirty="0"/>
              <a:t>看哪一组表演的最棒！</a:t>
            </a:r>
          </a:p>
          <a:p>
            <a:pPr>
              <a:lnSpc>
                <a:spcPct val="150000"/>
              </a:lnSpc>
            </a:pPr>
            <a:r>
              <a:rPr lang="en-US" altLang="zh-CN" sz="2800" dirty="0"/>
              <a:t>2. </a:t>
            </a:r>
            <a:r>
              <a:rPr lang="zh-CN" altLang="en-US" sz="2800" dirty="0"/>
              <a:t>听课文录音并跟读。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/>
              <a:t>3. </a:t>
            </a:r>
            <a:r>
              <a:rPr lang="zh-CN" altLang="en-US" sz="2800" dirty="0"/>
              <a:t> 预习</a:t>
            </a:r>
            <a:r>
              <a:rPr lang="en-US" altLang="zh-CN" sz="2800" dirty="0"/>
              <a:t>Lesson3</a:t>
            </a:r>
            <a:r>
              <a:rPr lang="zh-CN" altLang="en-US" sz="2800" dirty="0"/>
              <a:t>。</a:t>
            </a:r>
          </a:p>
          <a:p>
            <a:pPr>
              <a:lnSpc>
                <a:spcPct val="150000"/>
              </a:lnSpc>
            </a:pPr>
            <a:endParaRPr lang="zh-CN" altLang="en-US" sz="2800" dirty="0"/>
          </a:p>
          <a:p>
            <a:pPr>
              <a:lnSpc>
                <a:spcPct val="150000"/>
              </a:lnSpc>
            </a:pPr>
            <a:endParaRPr lang="zh-CN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214938" y="1660923"/>
            <a:ext cx="47863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latin typeface="Arial Black" panose="020B0A04020102020204" pitchFamily="34" charset="0"/>
                <a:ea typeface="黑体" panose="02010609060101010101" pitchFamily="49" charset="-122"/>
              </a:rPr>
              <a:t>What’s this?</a:t>
            </a:r>
            <a:endParaRPr lang="zh-CN" altLang="en-US" sz="3200" dirty="0"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429253" y="2625330"/>
            <a:ext cx="4786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latin typeface="Arial Black" panose="020B0A04020102020204" pitchFamily="34" charset="0"/>
                <a:ea typeface="黑体" panose="02010609060101010101" pitchFamily="49" charset="-122"/>
              </a:rPr>
              <a:t>cap</a:t>
            </a:r>
            <a:endParaRPr lang="zh-CN" altLang="en-US" sz="3200" dirty="0"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pic>
        <p:nvPicPr>
          <p:cNvPr id="90115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8" y="1178720"/>
            <a:ext cx="4716462" cy="278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7" name="图片 1" descr="0601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6438" y="2839642"/>
            <a:ext cx="2792412" cy="208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椭圆形标注 2"/>
          <p:cNvSpPr/>
          <p:nvPr/>
        </p:nvSpPr>
        <p:spPr>
          <a:xfrm>
            <a:off x="1428753" y="1232297"/>
            <a:ext cx="4714875" cy="2143125"/>
          </a:xfrm>
          <a:prstGeom prst="wedgeEllipseCallout">
            <a:avLst>
              <a:gd name="adj1" fmla="val 45365"/>
              <a:gd name="adj2" fmla="val 5738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91139" name="TextBox 3"/>
          <p:cNvSpPr txBox="1">
            <a:spLocks noChangeArrowheads="1"/>
          </p:cNvSpPr>
          <p:nvPr/>
        </p:nvSpPr>
        <p:spPr bwMode="auto">
          <a:xfrm>
            <a:off x="2214566" y="2035970"/>
            <a:ext cx="3571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一个帽子的故事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14625" y="2411016"/>
            <a:ext cx="3322638" cy="1875234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62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" y="1232298"/>
            <a:ext cx="3328988" cy="1768078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63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5003" y="3161110"/>
            <a:ext cx="3152775" cy="166092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64" name="TextBox 4"/>
          <p:cNvSpPr txBox="1">
            <a:spLocks noChangeArrowheads="1"/>
          </p:cNvSpPr>
          <p:nvPr/>
        </p:nvSpPr>
        <p:spPr bwMode="auto">
          <a:xfrm>
            <a:off x="4643441" y="1339454"/>
            <a:ext cx="35718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先排序再猜一下故事情节吧！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2938" y="3161111"/>
            <a:ext cx="135731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8000" i="1"/>
              <a:t>2</a:t>
            </a:r>
            <a:endParaRPr lang="zh-CN" altLang="en-US" sz="8000" i="1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86128" y="4018361"/>
            <a:ext cx="135731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8000" i="1"/>
              <a:t>1</a:t>
            </a:r>
            <a:endParaRPr lang="zh-CN" altLang="en-US" sz="8000" i="1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929438" y="2250283"/>
            <a:ext cx="135731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8000" i="1"/>
              <a:t>3</a:t>
            </a:r>
            <a:endParaRPr lang="zh-CN" altLang="en-US" sz="8000" i="1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7191" y="1660923"/>
            <a:ext cx="8135937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看动画，学习课文并回答问题：</a:t>
            </a:r>
          </a:p>
        </p:txBody>
      </p:sp>
      <p:grpSp>
        <p:nvGrpSpPr>
          <p:cNvPr id="2" name="Group 12"/>
          <p:cNvGrpSpPr>
            <a:grpSpLocks noChangeAspect="1"/>
          </p:cNvGrpSpPr>
          <p:nvPr/>
        </p:nvGrpSpPr>
        <p:grpSpPr bwMode="auto">
          <a:xfrm>
            <a:off x="636588" y="951310"/>
            <a:ext cx="1992312" cy="602456"/>
            <a:chOff x="0" y="0"/>
            <a:chExt cx="1255" cy="506"/>
          </a:xfrm>
        </p:grpSpPr>
        <p:pic>
          <p:nvPicPr>
            <p:cNvPr id="93187" name="Picture 13" descr="{A1@ZMN_E~S1@AI%(%8STDM"/>
            <p:cNvPicPr>
              <a:picLocks noChangeAspect="1" noChangeArrowheads="1"/>
            </p:cNvPicPr>
            <p:nvPr/>
          </p:nvPicPr>
          <p:blipFill>
            <a:blip r:embed="rId5" cstate="email"/>
            <a:srcRect r="-7875"/>
            <a:stretch>
              <a:fillRect/>
            </a:stretch>
          </p:blipFill>
          <p:spPr bwMode="auto">
            <a:xfrm>
              <a:off x="0" y="28"/>
              <a:ext cx="472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188" name="Picture 14" descr="Q19(3M$(T$CO7VZK9L%@ESX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3" y="0"/>
              <a:ext cx="447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189" name="Picture 15" descr="68)%H{PRGA)81X]0UIAZ`A4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F9FFFF"/>
                </a:clrFrom>
                <a:clrTo>
                  <a:srgbClr val="F9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5" y="38"/>
              <a:ext cx="40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190" name="Picture 16" descr="RVVLZGDR2IGFJL9DZ3M_7(V"/>
            <p:cNvPicPr>
              <a:picLocks noChangeAspect="1" noChangeArrowheads="1"/>
            </p:cNvPicPr>
            <p:nvPr/>
          </p:nvPicPr>
          <p:blipFill>
            <a:blip r:embed="rId8" cstate="email">
              <a:clrChange>
                <a:clrFrom>
                  <a:srgbClr val="FAFCF9"/>
                </a:clrFrom>
                <a:clrTo>
                  <a:srgbClr val="FAFCF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86050">
              <a:off x="952" y="82"/>
              <a:ext cx="303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-214313" y="2411016"/>
            <a:ext cx="8135938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2800">
                <a:ea typeface="黑体" panose="02010609060101010101" pitchFamily="49" charset="-122"/>
              </a:rPr>
              <a:t>Guo Yang’s cap is___.</a:t>
            </a:r>
            <a:endParaRPr lang="zh-CN" altLang="en-US" sz="2800">
              <a:ea typeface="黑体" panose="02010609060101010101" pitchFamily="49" charset="-122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357188" y="3214688"/>
            <a:ext cx="8135938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2800">
                <a:ea typeface="黑体" panose="02010609060101010101" pitchFamily="49" charset="-122"/>
              </a:rPr>
              <a:t>Danny’s cap is ___.</a:t>
            </a:r>
            <a:endParaRPr lang="zh-CN" altLang="en-US" sz="2800">
              <a:ea typeface="黑体" panose="02010609060101010101" pitchFamily="49" charset="-122"/>
            </a:endParaRPr>
          </a:p>
        </p:txBody>
      </p:sp>
      <p:sp>
        <p:nvSpPr>
          <p:cNvPr id="12" name="虚尾箭头 11"/>
          <p:cNvSpPr/>
          <p:nvPr/>
        </p:nvSpPr>
        <p:spPr>
          <a:xfrm>
            <a:off x="1000128" y="2571751"/>
            <a:ext cx="714375" cy="267891"/>
          </a:xfrm>
          <a:prstGeom prst="stripedRightArrow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3" name="虚尾箭头 12"/>
          <p:cNvSpPr/>
          <p:nvPr/>
        </p:nvSpPr>
        <p:spPr>
          <a:xfrm>
            <a:off x="1000128" y="3321845"/>
            <a:ext cx="714375" cy="267891"/>
          </a:xfrm>
          <a:prstGeom prst="stripedRightArrow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2000253" y="803673"/>
            <a:ext cx="5929313" cy="4179094"/>
          </a:xfrm>
          <a:prstGeom prst="roundRect">
            <a:avLst>
              <a:gd name="adj" fmla="val 3128"/>
            </a:avLst>
          </a:prstGeom>
          <a:solidFill>
            <a:srgbClr val="C2DB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214563" y="1017986"/>
            <a:ext cx="5472112" cy="3499247"/>
          </a:xfrm>
          <a:prstGeom prst="roundRect">
            <a:avLst>
              <a:gd name="adj" fmla="val 3163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dirty="0">
                <a:solidFill>
                  <a:prstClr val="white"/>
                </a:solidFill>
              </a:rPr>
              <a:t>整理</a:t>
            </a:r>
          </a:p>
        </p:txBody>
      </p:sp>
      <p:sp>
        <p:nvSpPr>
          <p:cNvPr id="95235" name="TextBox 3"/>
          <p:cNvSpPr txBox="1">
            <a:spLocks noChangeArrowheads="1"/>
          </p:cNvSpPr>
          <p:nvPr/>
        </p:nvSpPr>
        <p:spPr bwMode="auto">
          <a:xfrm>
            <a:off x="2357438" y="1339454"/>
            <a:ext cx="42148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dirty="0"/>
              <a:t>Is this your…?</a:t>
            </a:r>
            <a:endParaRPr lang="zh-CN" altLang="en-US" sz="4000" dirty="0"/>
          </a:p>
        </p:txBody>
      </p:sp>
      <p:pic>
        <p:nvPicPr>
          <p:cNvPr id="5" name="图片 4" descr="025F622L-13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15063" y="3482578"/>
            <a:ext cx="8572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 descr="点头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00" y="2357437"/>
            <a:ext cx="8572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57438" y="2357438"/>
            <a:ext cx="42148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dirty="0" err="1"/>
              <a:t>Yes,it</a:t>
            </a:r>
            <a:r>
              <a:rPr lang="en-US" altLang="zh-CN" sz="4000" dirty="0"/>
              <a:t> is.</a:t>
            </a:r>
            <a:endParaRPr lang="zh-CN" altLang="en-US" sz="40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428878" y="3536157"/>
            <a:ext cx="42148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dirty="0" err="1"/>
              <a:t>No,it</a:t>
            </a:r>
            <a:r>
              <a:rPr lang="en-US" altLang="zh-CN" sz="4000" dirty="0"/>
              <a:t> isn’t.</a:t>
            </a:r>
            <a:endParaRPr lang="zh-CN" alt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00188" y="1928813"/>
            <a:ext cx="657225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给讲台上的学习用品找主人，每个同学只有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次提问的机会噢！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643063" y="1125142"/>
            <a:ext cx="65722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活动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00188" y="1928813"/>
            <a:ext cx="657225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同桌两个进行对话练习，比一比哪组搭档说的最流利！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643063" y="1125142"/>
            <a:ext cx="65722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活动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extBox 1"/>
          <p:cNvSpPr txBox="1">
            <a:spLocks noChangeArrowheads="1"/>
          </p:cNvSpPr>
          <p:nvPr/>
        </p:nvSpPr>
        <p:spPr bwMode="auto">
          <a:xfrm>
            <a:off x="2357438" y="1339454"/>
            <a:ext cx="42148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dirty="0"/>
              <a:t>Is this your…?</a:t>
            </a:r>
            <a:endParaRPr lang="zh-CN" altLang="en-US" sz="4000" dirty="0"/>
          </a:p>
        </p:txBody>
      </p:sp>
      <p:sp>
        <p:nvSpPr>
          <p:cNvPr id="98306" name="TextBox 2"/>
          <p:cNvSpPr txBox="1">
            <a:spLocks noChangeArrowheads="1"/>
          </p:cNvSpPr>
          <p:nvPr/>
        </p:nvSpPr>
        <p:spPr bwMode="auto">
          <a:xfrm>
            <a:off x="2357438" y="2357438"/>
            <a:ext cx="42148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dirty="0" err="1"/>
              <a:t>Yes,it</a:t>
            </a:r>
            <a:r>
              <a:rPr lang="en-US" altLang="zh-CN" sz="4000" dirty="0"/>
              <a:t> is.</a:t>
            </a:r>
            <a:endParaRPr lang="zh-CN" altLang="en-US" sz="4000" dirty="0"/>
          </a:p>
        </p:txBody>
      </p:sp>
      <p:sp>
        <p:nvSpPr>
          <p:cNvPr id="98307" name="TextBox 3"/>
          <p:cNvSpPr txBox="1">
            <a:spLocks noChangeArrowheads="1"/>
          </p:cNvSpPr>
          <p:nvPr/>
        </p:nvSpPr>
        <p:spPr bwMode="auto">
          <a:xfrm>
            <a:off x="2428878" y="3536157"/>
            <a:ext cx="42148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dirty="0" err="1"/>
              <a:t>No,it</a:t>
            </a:r>
            <a:r>
              <a:rPr lang="en-US" altLang="zh-CN" sz="4000" dirty="0"/>
              <a:t> isn’t.</a:t>
            </a:r>
            <a:endParaRPr lang="zh-CN" altLang="en-US" sz="40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503" y="1500189"/>
            <a:ext cx="4786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latin typeface="Arial Black" panose="020B0A04020102020204" pitchFamily="34" charset="0"/>
                <a:ea typeface="黑体" panose="02010609060101010101" pitchFamily="49" charset="-122"/>
              </a:rPr>
              <a:t>cap</a:t>
            </a:r>
            <a:endParaRPr lang="zh-CN" altLang="en-US" sz="3200" dirty="0"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53b61e80c50d6</Template>
  <TotalTime>0</TotalTime>
  <Words>146</Words>
  <Application>Microsoft Office PowerPoint</Application>
  <PresentationFormat>全屏显示(16:9)</PresentationFormat>
  <Paragraphs>29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 Unicode MS</vt:lpstr>
      <vt:lpstr>黑体</vt:lpstr>
      <vt:lpstr>宋体</vt:lpstr>
      <vt:lpstr>微软雅黑</vt:lpstr>
      <vt:lpstr>Arial</vt:lpstr>
      <vt:lpstr>Arial Black</vt:lpstr>
      <vt:lpstr>Arial Rounded MT Bold</vt:lpstr>
      <vt:lpstr>Calibri</vt:lpstr>
      <vt:lpstr>Times New Roman</vt:lpstr>
      <vt:lpstr>WWW.2PPT.COM
</vt:lpstr>
      <vt:lpstr>Is this your cap?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2014-11-17T10:58:00Z</dcterms:created>
  <dcterms:modified xsi:type="dcterms:W3CDTF">2023-01-16T19:05:00Z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57CD0739D27F43E2BFB67BEB683C492C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