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9" r:id="rId6"/>
    <p:sldId id="306" r:id="rId7"/>
    <p:sldId id="310" r:id="rId8"/>
    <p:sldId id="311" r:id="rId9"/>
    <p:sldId id="312" r:id="rId10"/>
    <p:sldId id="313" r:id="rId11"/>
    <p:sldId id="260" r:id="rId12"/>
    <p:sldId id="314" r:id="rId13"/>
    <p:sldId id="315" r:id="rId1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第三章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1" i="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3</a:t>
            </a:r>
            <a:r>
              <a:rPr lang="en-US" altLang="zh-CN" sz="1500" b="1" i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.</a:t>
            </a:r>
            <a:r>
              <a:rPr lang="en-US" altLang="zh-CN" sz="1500" b="1" i="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3</a:t>
            </a:r>
            <a:r>
              <a:rPr lang="zh-CN" altLang="zh-CN" sz="1500" b="1" i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　</a:t>
            </a:r>
            <a:r>
              <a:rPr lang="zh-CN" altLang="zh-CN" sz="1500" b="1" i="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垂径定理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0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1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5.jpeg"/><Relationship Id="rId4" Type="http://schemas.openxmlformats.org/officeDocument/2006/relationships/image" Target="../media/image2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2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emf"/><Relationship Id="rId5" Type="http://schemas.openxmlformats.org/officeDocument/2006/relationships/package" Target="../embeddings/Microsoft_Word___13.docx"/><Relationship Id="rId4" Type="http://schemas.openxmlformats.org/officeDocument/2006/relationships/image" Target="../media/image2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__2.docx"/><Relationship Id="rId5" Type="http://schemas.openxmlformats.org/officeDocument/2006/relationships/image" Target="../media/image6.jpe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jpeg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3.jpeg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Word___5.docx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__4.docx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8.docx"/><Relationship Id="rId3" Type="http://schemas.openxmlformats.org/officeDocument/2006/relationships/package" Target="../embeddings/Microsoft_Word___6.docx"/><Relationship Id="rId7" Type="http://schemas.openxmlformats.org/officeDocument/2006/relationships/image" Target="../media/image18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emf"/><Relationship Id="rId5" Type="http://schemas.openxmlformats.org/officeDocument/2006/relationships/package" Target="../embeddings/Microsoft_Word___7.docx"/><Relationship Id="rId4" Type="http://schemas.openxmlformats.org/officeDocument/2006/relationships/image" Target="../media/image15.emf"/><Relationship Id="rId9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9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jpeg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5000" dirty="0"/>
              <a:t>垂径定理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1025555"/>
            <a:ext cx="9144000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700" b="1" dirty="0"/>
              <a:t>第三章  圆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3412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1291111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并延长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所求运行轨道的最高点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到弦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所在直线的距离即为线段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56695" y="2008172"/>
          <a:ext cx="6620074" cy="80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文档" r:id="rId3" imgW="3839210" imgH="471170" progId="Word.Document.12">
                  <p:embed/>
                </p:oleObj>
              </mc:Choice>
              <mc:Fallback>
                <p:oleObj name="文档" r:id="rId3" imgW="3839210" imgH="471170" progId="Word.Document.12">
                  <p:embed/>
                  <p:pic>
                    <p:nvPicPr>
                      <p:cNvPr id="0" name="图片 71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695" y="2008172"/>
                        <a:ext cx="6620074" cy="808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spect="1"/>
          </p:cNvSpPr>
          <p:nvPr/>
        </p:nvSpPr>
        <p:spPr>
          <a:xfrm>
            <a:off x="285750" y="2867660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CD=CO+OD=AO+OD=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运行轨道的最高点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到弦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所在直线的距离约为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8ZKXSL300.EPS" descr="id:214749572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101379" y="2397379"/>
            <a:ext cx="4969455" cy="2543049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50" y="697923"/>
            <a:ext cx="8572500" cy="17312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金华中考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是小明制作的一副弓箭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分别是弓臂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与弓弦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弓弦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cm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方向拉弓的过程中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假设弓臂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始终保持圆弧形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弓弦不伸长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当弓箭从自然状态的点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拉到点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cm,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求弓臂两端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</a:t>
            </a:r>
            <a:r>
              <a:rPr lang="en-US" altLang="zh-CN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将弓箭继续拉到点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使弓臂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为半圆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的长为多少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997468"/>
            <a:ext cx="8572500" cy="17312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是弓弦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=B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cm,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由三点确定一个圆可知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是弓臂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的圆心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是弓臂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48813" y="2696924"/>
          <a:ext cx="6620074" cy="1463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文档" r:id="rId3" imgW="3839210" imgH="850265" progId="Word.Document.12">
                  <p:embed/>
                </p:oleObj>
              </mc:Choice>
              <mc:Fallback>
                <p:oleObj name="文档" r:id="rId3" imgW="3839210" imgH="850265" progId="Word.Document.12">
                  <p:embed/>
                  <p:pic>
                    <p:nvPicPr>
                      <p:cNvPr id="0" name="图片 819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813" y="2696924"/>
                        <a:ext cx="6620074" cy="1463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18ZKXSL403.EPS" descr="id:2147495735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764858" y="1145516"/>
            <a:ext cx="2125784" cy="2932794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64123"/>
            <a:ext cx="8572500" cy="13988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将弓箭继续拉到点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使弓臂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为半圆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是弓臂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的圆心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弓臂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长不变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48813" y="2254828"/>
          <a:ext cx="6620074" cy="404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文档" r:id="rId3" imgW="3839210" imgH="236220" progId="Word.Document.12">
                  <p:embed/>
                </p:oleObj>
              </mc:Choice>
              <mc:Fallback>
                <p:oleObj name="文档" r:id="rId3" imgW="3839210" imgH="236220" progId="Word.Document.12">
                  <p:embed/>
                  <p:pic>
                    <p:nvPicPr>
                      <p:cNvPr id="0" name="图片 922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813" y="2254828"/>
                        <a:ext cx="6620074" cy="404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76405" y="2754102"/>
          <a:ext cx="8481845" cy="171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文档" r:id="rId5" imgW="4918075" imgH="993775" progId="Word.Document.12">
                  <p:embed/>
                </p:oleObj>
              </mc:Choice>
              <mc:Fallback>
                <p:oleObj name="文档" r:id="rId5" imgW="4918075" imgH="993775" progId="Word.Document.12">
                  <p:embed/>
                  <p:pic>
                    <p:nvPicPr>
                      <p:cNvPr id="0" name="图片 922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6405" y="2754102"/>
                        <a:ext cx="8481845" cy="1710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59658"/>
            <a:ext cx="8572500" cy="239604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垂径定理及推论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下列命题中错误的有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弦的垂直平分线经过圆心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平分弦的直径垂直于弦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平分弦的直径平分弦所对的两段弧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的两条弦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垂足为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76405" y="4057279"/>
          <a:ext cx="8481845" cy="68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文档" r:id="rId3" imgW="4918075" imgH="397510" progId="Word.Document.12">
                  <p:embed/>
                </p:oleObj>
              </mc:Choice>
              <mc:Fallback>
                <p:oleObj name="文档" r:id="rId3" imgW="4918075" imgH="397510" progId="Word.Document.12">
                  <p:embed/>
                  <p:pic>
                    <p:nvPicPr>
                      <p:cNvPr id="0" name="图片 103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6405" y="4057279"/>
                        <a:ext cx="8481845" cy="684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19ZKXSD58.EPS" descr="id:2147495637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4755619" y="2802443"/>
            <a:ext cx="1668830" cy="190602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890297" y="1174760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875759" y="2802443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285750" y="826032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泸州中考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76405" y="2276884"/>
          <a:ext cx="8481845" cy="68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文档" r:id="rId3" imgW="4918075" imgH="397510" progId="Word.Document.12">
                  <p:embed/>
                </p:oleObj>
              </mc:Choice>
              <mc:Fallback>
                <p:oleObj name="文档" r:id="rId3" imgW="4918075" imgH="397510" progId="Word.Document.12">
                  <p:embed/>
                  <p:pic>
                    <p:nvPicPr>
                      <p:cNvPr id="0" name="图片 206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6405" y="2276884"/>
                        <a:ext cx="8481845" cy="684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17ZKXSC118.EPS" descr="id:2147495644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033091" y="1217178"/>
            <a:ext cx="2029861" cy="1685641"/>
          </a:xfrm>
          <a:prstGeom prst="rect">
            <a:avLst/>
          </a:prstGeom>
        </p:spPr>
      </p:pic>
      <p:sp>
        <p:nvSpPr>
          <p:cNvPr id="9" name="矩形 8"/>
          <p:cNvSpPr>
            <a:spLocks noChangeAspect="1"/>
          </p:cNvSpPr>
          <p:nvPr/>
        </p:nvSpPr>
        <p:spPr>
          <a:xfrm>
            <a:off x="285750" y="2938606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【变式拓展】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安顺中考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垂足为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376405" y="3662701"/>
          <a:ext cx="8481845" cy="68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文档" r:id="rId6" imgW="4918075" imgH="397510" progId="Word.Document.12">
                  <p:embed/>
                </p:oleObj>
              </mc:Choice>
              <mc:Fallback>
                <p:oleObj name="文档" r:id="rId6" imgW="4918075" imgH="397510" progId="Word.Document.12">
                  <p:embed/>
                  <p:pic>
                    <p:nvPicPr>
                      <p:cNvPr id="0" name="图片 206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6405" y="3662701"/>
                        <a:ext cx="8481845" cy="684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524287" y="1215970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087464" y="3315453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80836"/>
            <a:ext cx="8572500" cy="339323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垂径定理的应用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位于黄岩西城的五洞桥桥上老街目前正在修复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是其中一处中式圆形门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是它的平面示意图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过圆心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且垂直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测得门洞高度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门洞下沿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宽为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则该圆形门洞的半径为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一条排水管的横截面如图所示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已知排水管的半径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水面宽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若某天下雨后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水管水面上升了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则此时排水管水面宽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等于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1" name="19ZKXSD59.EPS" descr="id:214749565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250903" y="1678795"/>
            <a:ext cx="2616090" cy="1683248"/>
          </a:xfrm>
          <a:prstGeom prst="rect">
            <a:avLst/>
          </a:prstGeom>
        </p:spPr>
      </p:pic>
      <p:pic>
        <p:nvPicPr>
          <p:cNvPr id="13" name="17ZKXSC120.EPS" descr="id:2147495665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7386964" y="3704061"/>
            <a:ext cx="1410194" cy="127116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270068" y="1749117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261960" y="3676887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960038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垂足是点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64578" y="1675704"/>
          <a:ext cx="6620074" cy="239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文档" r:id="rId3" imgW="3839210" imgH="1390015" progId="Word.Document.12">
                  <p:embed/>
                </p:oleObj>
              </mc:Choice>
              <mc:Fallback>
                <p:oleObj name="文档" r:id="rId3" imgW="3839210" imgH="1390015" progId="Word.Document.12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578" y="1675704"/>
                        <a:ext cx="6620074" cy="2394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17ZKXSC125.EPS" descr="id:2147495672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226552" y="1662298"/>
            <a:ext cx="1516200" cy="19464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682882"/>
            <a:ext cx="8572500" cy="306083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内一点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的最长弦长为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cm,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最短弦长为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A.9 cm		B.6 cm		C.3 cm		D.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广州中考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垂足为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则下列说法中正确的是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CE=EO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40°	D.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5" name="17ZKXSE75.EPS" descr="id:2147495686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5780126" y="1673083"/>
            <a:ext cx="1216787" cy="1655705"/>
          </a:xfrm>
          <a:prstGeom prst="rect">
            <a:avLst/>
          </a:prstGeom>
        </p:spPr>
      </p:pic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5433192" y="1051746"/>
          <a:ext cx="6620074" cy="303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文档" r:id="rId4" imgW="3839210" imgH="176530" progId="Word.Document.12">
                  <p:embed/>
                </p:oleObj>
              </mc:Choice>
              <mc:Fallback>
                <p:oleObj name="文档" r:id="rId4" imgW="3839210" imgH="176530" progId="Word.Document.12">
                  <p:embed/>
                  <p:pic>
                    <p:nvPicPr>
                      <p:cNvPr id="0" name="图片 410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33192" y="1051746"/>
                        <a:ext cx="6620074" cy="3035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>
            <a:spLocks noChangeAspect="1"/>
          </p:cNvSpPr>
          <p:nvPr/>
        </p:nvSpPr>
        <p:spPr>
          <a:xfrm>
            <a:off x="285750" y="3308264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衢州中考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的长度是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76405" y="4336007"/>
          <a:ext cx="8481845" cy="68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文档" r:id="rId6" imgW="4918075" imgH="397510" progId="Word.Document.12">
                  <p:embed/>
                </p:oleObj>
              </mc:Choice>
              <mc:Fallback>
                <p:oleObj name="文档" r:id="rId6" imgW="4918075" imgH="397510" progId="Word.Document.12">
                  <p:embed/>
                  <p:pic>
                    <p:nvPicPr>
                      <p:cNvPr id="0" name="图片 411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6405" y="4336007"/>
                        <a:ext cx="8481845" cy="684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18ZKXSL298.EPS" descr="id:2147495693;FounderCES"/>
          <p:cNvPicPr/>
          <p:nvPr/>
        </p:nvPicPr>
        <p:blipFill>
          <a:blip r:embed="rId8" cstate="email"/>
          <a:stretch>
            <a:fillRect/>
          </a:stretch>
        </p:blipFill>
        <p:spPr>
          <a:xfrm>
            <a:off x="6034015" y="3643256"/>
            <a:ext cx="1074102" cy="1373588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210837" y="782287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278640" y="1743258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231499" y="3683996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85751" y="762291"/>
          <a:ext cx="8481845" cy="68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文档" r:id="rId3" imgW="4918075" imgH="397510" progId="Word.Document.12">
                  <p:embed/>
                </p:oleObj>
              </mc:Choice>
              <mc:Fallback>
                <p:oleObj name="文档" r:id="rId3" imgW="4918075" imgH="397510" progId="Word.Document.12">
                  <p:embed/>
                  <p:pic>
                    <p:nvPicPr>
                      <p:cNvPr id="0" name="图片 513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1" y="762291"/>
                        <a:ext cx="8481845" cy="684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-447087" y="1045390"/>
          <a:ext cx="4973759" cy="401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文档" r:id="rId5" imgW="3839210" imgH="311150" progId="Word.Document.12">
                  <p:embed/>
                </p:oleObj>
              </mc:Choice>
              <mc:Fallback>
                <p:oleObj name="文档" r:id="rId5" imgW="3839210" imgH="311150" progId="Word.Document.12">
                  <p:embed/>
                  <p:pic>
                    <p:nvPicPr>
                      <p:cNvPr id="0" name="图片 514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447087" y="1045390"/>
                        <a:ext cx="4973759" cy="401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19ZKXSD60.EPS" descr="id:2147495700;FounderCES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3226461" y="1446810"/>
            <a:ext cx="1621435" cy="1469657"/>
          </a:xfrm>
          <a:prstGeom prst="rect">
            <a:avLst/>
          </a:prstGeom>
        </p:spPr>
      </p:pic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304060" y="2920974"/>
          <a:ext cx="8432006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文档" r:id="rId8" imgW="4892040" imgH="1021080" progId="Word.Document.12">
                  <p:embed/>
                </p:oleObj>
              </mc:Choice>
              <mc:Fallback>
                <p:oleObj name="文档" r:id="rId8" imgW="4892040" imgH="1021080" progId="Word.Document.12">
                  <p:embed/>
                  <p:pic>
                    <p:nvPicPr>
                      <p:cNvPr id="0" name="图片 514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4060" y="2920974"/>
                        <a:ext cx="8432006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908111"/>
            <a:ext cx="8572500" cy="339323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是半圆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开始沿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边向点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cm/s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的速度移动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cm,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问经过几秒后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是等腰三角形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易知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cm,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cm,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从而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cm,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cm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AC=PC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是等腰三角形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AP=AC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是等腰三角形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s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AP=CP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是等腰三角形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176502" y="3187837"/>
          <a:ext cx="6620074" cy="404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文档" r:id="rId3" imgW="3839210" imgH="236220" progId="Word.Document.12">
                  <p:embed/>
                </p:oleObj>
              </mc:Choice>
              <mc:Fallback>
                <p:oleObj name="文档" r:id="rId3" imgW="3839210" imgH="236220" progId="Word.Document.12">
                  <p:embed/>
                  <p:pic>
                    <p:nvPicPr>
                      <p:cNvPr id="0" name="图片 615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6502" y="3187837"/>
                        <a:ext cx="6620074" cy="404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17ZKXSE74.EPS" descr="id:2147495707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303060" y="1298266"/>
            <a:ext cx="1956961" cy="13064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77867" y="768869"/>
            <a:ext cx="8621768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安徽中考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筒车是我国古代发明的一种水利灌溉工具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明朝科学家徐光启在《农政全书》中用图画描绘了筒车的工作原理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筒车盛水桶的运行轨道是以轴心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为圆心的圆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已知圆心在水面上方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且圆被水面截得的弦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为运行轨道的最高点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的连线垂直于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所在直线的距离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参考数据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:sin 41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3°≈0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66,cos 41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3°≈0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75,tan 41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3°≈0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6" name="19ZHSL7.EPS" descr="id:214749571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766288" y="2476465"/>
            <a:ext cx="5162657" cy="22056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764</Words>
  <Application>Microsoft Office PowerPoint</Application>
  <PresentationFormat>全屏显示(16:9)</PresentationFormat>
  <Paragraphs>53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Segoe UI Symbol</vt:lpstr>
      <vt:lpstr>Times New Roman</vt:lpstr>
      <vt:lpstr>WWW.2PPT.COM
</vt:lpstr>
      <vt:lpstr>文档</vt:lpstr>
      <vt:lpstr>垂径定理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2023-01-16T19:05:06Z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2D7553BF14D84147B405A9EFD27E570F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