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74" r:id="rId2"/>
    <p:sldId id="775" r:id="rId3"/>
    <p:sldId id="776" r:id="rId4"/>
    <p:sldId id="777" r:id="rId5"/>
    <p:sldId id="778" r:id="rId6"/>
    <p:sldId id="779" r:id="rId7"/>
    <p:sldId id="780" r:id="rId8"/>
    <p:sldId id="781" r:id="rId9"/>
    <p:sldId id="782" r:id="rId10"/>
    <p:sldId id="783" r:id="rId11"/>
    <p:sldId id="784" r:id="rId12"/>
    <p:sldId id="785" r:id="rId13"/>
    <p:sldId id="786" r:id="rId14"/>
    <p:sldId id="787" r:id="rId15"/>
    <p:sldId id="788" r:id="rId16"/>
    <p:sldId id="789" r:id="rId17"/>
    <p:sldId id="790" r:id="rId18"/>
    <p:sldId id="791" r:id="rId19"/>
    <p:sldId id="792" r:id="rId20"/>
    <p:sldId id="793" r:id="rId21"/>
    <p:sldId id="794" r:id="rId22"/>
    <p:sldId id="795" r:id="rId23"/>
    <p:sldId id="796" r:id="rId24"/>
    <p:sldId id="797" r:id="rId25"/>
    <p:sldId id="798" r:id="rId26"/>
    <p:sldId id="799" r:id="rId27"/>
    <p:sldId id="800" r:id="rId28"/>
    <p:sldId id="801" r:id="rId29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00FF"/>
    <a:srgbClr val="009999"/>
    <a:srgbClr val="CC0099"/>
    <a:srgbClr val="FFFFFF"/>
    <a:srgbClr val="9900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867" autoAdjust="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/>
            </a:lvl1pPr>
          </a:lstStyle>
          <a:p>
            <a:fld id="{8741F54A-1B62-47AD-9C5D-EDF41A9B04A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EB2EE43-5E8A-421F-B6C9-37DEB565FB1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fld id="{A2187632-9FCF-41B5-AE3C-BDE834EC1D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13B83A4F-E0C9-48CB-BF71-85EFAA3C065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fld id="{C5CC499C-10AD-45E8-8C49-619B264D17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5FCB8865-B756-4882-A466-B745832B70FE}" type="datetime1">
              <a:rPr lang="zh-CN" altLang="en-US"/>
              <a:t>2023-01-17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fld id="{B7C45F0F-9F4A-41F8-AFCB-0E7DE7721B9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57319D3C-0ACE-4700-933A-5E20CC60A98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fld id="{80C9B167-03C2-401A-BF34-A2FA4E2C4F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51DCEF76-6B6C-4486-846E-23F28F02C5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fld id="{9E1CE502-5D60-4E3E-BB80-A2833D734A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9B8E2644-6564-4DC1-898B-A8F0412AFA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fld id="{7F3E766D-D9CF-40B6-8F69-35DAA5900D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8037C1F-E5A3-4D04-8A57-412CD083FC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fld id="{D5D7FE3D-BCF0-4155-9219-676AD25CDE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BD8E776F-6C75-46AE-8795-D6C7FD7286D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fld id="{BD831FED-196E-4F07-8E47-F394DDDFAA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908026C8-016C-461F-8F18-43C4C74ECC5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fld id="{1CC75CE6-DCC5-435A-A192-1BB503D2A5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5C26E997-F1D9-4786-94C0-148E62190EF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fld id="{BEF91F7E-C887-4A38-B2CC-AF2B38DF56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39519E8C-18BC-4234-B898-14FDCFF4A43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fld id="{19E1DA95-5360-4387-B871-46E43FD684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FA6BF5-F487-4FDD-87D1-3EB6502180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5CD5A1D-183F-425E-9AF5-6B3EC944220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21021;&#20013;&#36164;&#28304;\&#20154;&#25945;&#29256;\&#35838;&#20214;\&#22806;&#30740;&#29256;&#19971;&#19979;\Module6\Unit1&#35838;&#25991;&#24405;&#38899;activity1.mp3" TargetMode="External"/><Relationship Id="rId1" Type="http://schemas.microsoft.com/office/2007/relationships/media" Target="file:///D:\&#21021;&#20013;&#36164;&#28304;\&#20154;&#25945;&#29256;\&#35838;&#20214;\&#22806;&#30740;&#29256;&#19971;&#19979;\Module6\Unit1&#35838;&#25991;&#24405;&#38899;activity1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58"/>
          <p:cNvGrpSpPr/>
          <p:nvPr/>
        </p:nvGrpSpPr>
        <p:grpSpPr bwMode="auto">
          <a:xfrm>
            <a:off x="1692275" y="1108075"/>
            <a:ext cx="6286500" cy="592138"/>
            <a:chOff x="1835772" y="972644"/>
            <a:chExt cx="6286500" cy="593139"/>
          </a:xfrm>
        </p:grpSpPr>
        <p:sp>
          <p:nvSpPr>
            <p:cNvPr id="57" name="KSO_Shape"/>
            <p:cNvSpPr/>
            <p:nvPr/>
          </p:nvSpPr>
          <p:spPr>
            <a:xfrm>
              <a:off x="2412035" y="972644"/>
              <a:ext cx="4979987" cy="585188"/>
            </a:xfrm>
            <a:prstGeom prst="parallelogram">
              <a:avLst/>
            </a:prstGeom>
            <a:solidFill>
              <a:srgbClr val="8CBC0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67" name="TextBox 3"/>
            <p:cNvSpPr>
              <a:spLocks noChangeArrowheads="1"/>
            </p:cNvSpPr>
            <p:nvPr/>
          </p:nvSpPr>
          <p:spPr bwMode="auto">
            <a:xfrm>
              <a:off x="1835772" y="980796"/>
              <a:ext cx="6286500" cy="5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初中英语外研版七下</a:t>
              </a:r>
            </a:p>
          </p:txBody>
        </p:sp>
      </p:grpSp>
      <p:sp>
        <p:nvSpPr>
          <p:cNvPr id="15363" name="TextBox 9"/>
          <p:cNvSpPr>
            <a:spLocks noChangeArrowheads="1"/>
          </p:cNvSpPr>
          <p:nvPr/>
        </p:nvSpPr>
        <p:spPr bwMode="auto">
          <a:xfrm>
            <a:off x="968152" y="2060848"/>
            <a:ext cx="735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sym typeface="Times New Roman" panose="02020603050405020304" pitchFamily="18" charset="0"/>
              </a:rPr>
              <a:t>Module6 Around town</a:t>
            </a:r>
          </a:p>
        </p:txBody>
      </p:sp>
      <p:sp>
        <p:nvSpPr>
          <p:cNvPr id="15364" name="TextBox 10"/>
          <p:cNvSpPr>
            <a:spLocks noChangeArrowheads="1"/>
          </p:cNvSpPr>
          <p:nvPr/>
        </p:nvSpPr>
        <p:spPr bwMode="auto">
          <a:xfrm>
            <a:off x="539552" y="2944813"/>
            <a:ext cx="82089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sym typeface="Times New Roman" panose="02020603050405020304" pitchFamily="18" charset="0"/>
              </a:rPr>
              <a:t>Unit 1 Could you tell me how to get to the National Stadium?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120172" y="4149080"/>
            <a:ext cx="2819400" cy="1834847"/>
          </a:xfrm>
          <a:prstGeom prst="ellipse">
            <a:avLst/>
          </a:prstGeom>
          <a:scene3d>
            <a:camera prst="perspectiveLeft"/>
            <a:lightRig rig="threePt" dir="t"/>
          </a:scene3d>
        </p:spPr>
      </p:pic>
      <p:sp>
        <p:nvSpPr>
          <p:cNvPr id="8" name="矩形 7"/>
          <p:cNvSpPr/>
          <p:nvPr/>
        </p:nvSpPr>
        <p:spPr>
          <a:xfrm>
            <a:off x="1313698" y="608069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93074" y="4725144"/>
            <a:ext cx="8349343" cy="701675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</a:rPr>
              <a:t>along       across      cross     opposite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191000" y="283058"/>
            <a:ext cx="4572000" cy="2507226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582" name="文本框 1"/>
          <p:cNvSpPr txBox="1">
            <a:spLocks noChangeArrowheads="1"/>
          </p:cNvSpPr>
          <p:nvPr/>
        </p:nvSpPr>
        <p:spPr bwMode="auto">
          <a:xfrm>
            <a:off x="381000" y="2805113"/>
            <a:ext cx="8382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Work in pairs. Say which places in Activity 1 you can find in your home town and where they are.</a:t>
            </a:r>
          </a:p>
        </p:txBody>
      </p:sp>
      <p:sp>
        <p:nvSpPr>
          <p:cNvPr id="24583" name="WordArt 12"/>
          <p:cNvSpPr>
            <a:spLocks noChangeArrowheads="1" noChangeShapeType="1" noTextEdit="1"/>
          </p:cNvSpPr>
          <p:nvPr/>
        </p:nvSpPr>
        <p:spPr bwMode="auto">
          <a:xfrm>
            <a:off x="414338" y="1214438"/>
            <a:ext cx="3124200" cy="971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519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99CC00"/>
                  </a:solidFill>
                  <a:round/>
                </a:ln>
                <a:latin typeface="华文新魏" panose="02010800040101010101" charset="-122"/>
                <a:ea typeface="华文新魏" panose="02010800040101010101" charset="-122"/>
              </a:rPr>
              <a:t>Pair work</a:t>
            </a:r>
            <a:endParaRPr lang="zh-CN" altLang="en-US" kern="10" dirty="0">
              <a:ln w="9525">
                <a:solidFill>
                  <a:srgbClr val="99CC00"/>
                </a:solidFill>
                <a:round/>
              </a:ln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1530350"/>
            <a:ext cx="8231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</a:rPr>
              <a:t>Can the tourist go to the </a:t>
            </a:r>
            <a:r>
              <a:rPr lang="en-US" altLang="zh-CN" sz="3600" dirty="0" err="1">
                <a:latin typeface="Times New Roman" panose="02020603050405020304" pitchFamily="18" charset="0"/>
              </a:rPr>
              <a:t>Wangfujing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</a:rPr>
              <a:t>Dajie</a:t>
            </a:r>
            <a:r>
              <a:rPr lang="en-US" altLang="zh-CN" sz="36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2165350"/>
            <a:ext cx="2395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Yes, he can.</a:t>
            </a:r>
          </a:p>
        </p:txBody>
      </p:sp>
      <p:pic>
        <p:nvPicPr>
          <p:cNvPr id="13345" name="Picture 33" descr="20100618125335_900x600_69F8UK7000AN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811463"/>
            <a:ext cx="4648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组合 1"/>
          <p:cNvGrpSpPr/>
          <p:nvPr/>
        </p:nvGrpSpPr>
        <p:grpSpPr bwMode="auto">
          <a:xfrm>
            <a:off x="230188" y="438150"/>
            <a:ext cx="8029575" cy="604838"/>
            <a:chOff x="230188" y="438150"/>
            <a:chExt cx="8029021" cy="604838"/>
          </a:xfrm>
        </p:grpSpPr>
        <p:sp>
          <p:nvSpPr>
            <p:cNvPr id="25607" name="椭圆 5"/>
            <p:cNvSpPr>
              <a:spLocks noChangeArrowheads="1"/>
            </p:cNvSpPr>
            <p:nvPr/>
          </p:nvSpPr>
          <p:spPr bwMode="auto">
            <a:xfrm>
              <a:off x="230188" y="438150"/>
              <a:ext cx="2808287" cy="604838"/>
            </a:xfrm>
            <a:prstGeom prst="ellipse">
              <a:avLst/>
            </a:prstGeom>
            <a:gradFill rotWithShape="1">
              <a:gsLst>
                <a:gs pos="0">
                  <a:srgbClr val="FFD521"/>
                </a:gs>
                <a:gs pos="100000">
                  <a:srgbClr val="D2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3.Listen and read</a:t>
              </a:r>
              <a:endParaRPr lang="zh-CN" altLang="en-US" sz="240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2576614" y="895218"/>
              <a:ext cx="5682595" cy="16587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rgbClr val="EAC112"/>
                  </a:gs>
                  <a:gs pos="16000">
                    <a:srgbClr val="87C620"/>
                  </a:gs>
                  <a:gs pos="77000">
                    <a:srgbClr val="EFD22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6" name="文本框 1"/>
          <p:cNvSpPr txBox="1">
            <a:spLocks noChangeArrowheads="1"/>
          </p:cNvSpPr>
          <p:nvPr/>
        </p:nvSpPr>
        <p:spPr bwMode="auto">
          <a:xfrm>
            <a:off x="3200400" y="369888"/>
            <a:ext cx="5419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Listen and answer the question.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9" name="Text Box 73"/>
          <p:cNvSpPr txBox="1">
            <a:spLocks noChangeArrowheads="1"/>
          </p:cNvSpPr>
          <p:nvPr/>
        </p:nvSpPr>
        <p:spPr bwMode="auto">
          <a:xfrm>
            <a:off x="309563" y="1828800"/>
            <a:ext cx="85248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1. How will the tourist get to </a:t>
            </a:r>
            <a:r>
              <a:rPr lang="en-US" altLang="zh-CN" sz="3200" dirty="0" err="1">
                <a:latin typeface="Times New Roman" panose="02020603050405020304" pitchFamily="18" charset="0"/>
              </a:rPr>
              <a:t>Wangfujing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Dajie</a:t>
            </a:r>
            <a:r>
              <a:rPr lang="en-US" altLang="zh-CN" sz="3200" dirty="0">
                <a:latin typeface="Times New Roman" panose="02020603050405020304" pitchFamily="18" charset="0"/>
              </a:rPr>
              <a:t> from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Tian’anmen</a:t>
            </a:r>
            <a:r>
              <a:rPr lang="en-US" altLang="zh-CN" sz="3200" dirty="0">
                <a:latin typeface="Times New Roman" panose="02020603050405020304" pitchFamily="18" charset="0"/>
              </a:rPr>
              <a:t> Square?</a:t>
            </a:r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811213" y="2941638"/>
            <a:ext cx="8001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Go across Dong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Chang’an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Jie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go along the street and turn left the third street on the left. </a:t>
            </a:r>
          </a:p>
        </p:txBody>
      </p:sp>
      <p:grpSp>
        <p:nvGrpSpPr>
          <p:cNvPr id="26628" name="组合 1"/>
          <p:cNvGrpSpPr/>
          <p:nvPr/>
        </p:nvGrpSpPr>
        <p:grpSpPr bwMode="auto">
          <a:xfrm>
            <a:off x="230188" y="438150"/>
            <a:ext cx="8029575" cy="604838"/>
            <a:chOff x="230188" y="438150"/>
            <a:chExt cx="8029021" cy="604838"/>
          </a:xfrm>
        </p:grpSpPr>
        <p:sp>
          <p:nvSpPr>
            <p:cNvPr id="26630" name="椭圆 5"/>
            <p:cNvSpPr>
              <a:spLocks noChangeArrowheads="1"/>
            </p:cNvSpPr>
            <p:nvPr/>
          </p:nvSpPr>
          <p:spPr bwMode="auto">
            <a:xfrm>
              <a:off x="230188" y="438150"/>
              <a:ext cx="2808287" cy="604838"/>
            </a:xfrm>
            <a:prstGeom prst="ellipse">
              <a:avLst/>
            </a:prstGeom>
            <a:gradFill rotWithShape="1">
              <a:gsLst>
                <a:gs pos="0">
                  <a:srgbClr val="FFD521"/>
                </a:gs>
                <a:gs pos="100000">
                  <a:srgbClr val="D2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3.Listen and read</a:t>
              </a:r>
              <a:endParaRPr lang="zh-CN" altLang="en-US" sz="240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2576614" y="895218"/>
              <a:ext cx="5682595" cy="16587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rgbClr val="EAC112"/>
                  </a:gs>
                  <a:gs pos="16000">
                    <a:srgbClr val="87C620"/>
                  </a:gs>
                  <a:gs pos="77000">
                    <a:srgbClr val="EFD22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9" name="文本框 1"/>
          <p:cNvSpPr txBox="1">
            <a:spLocks noChangeArrowheads="1"/>
          </p:cNvSpPr>
          <p:nvPr/>
        </p:nvSpPr>
        <p:spPr bwMode="auto">
          <a:xfrm>
            <a:off x="3049588" y="417513"/>
            <a:ext cx="60198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Read the dialogue and answer the questions.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9" grpId="0"/>
      <p:bldP spid="297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104900" y="4506913"/>
            <a:ext cx="26463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A policeman.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647700" y="304800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3. Who does the tourist ask for the way to the National Stadium?</a:t>
            </a:r>
          </a:p>
        </p:txBody>
      </p:sp>
      <p:sp>
        <p:nvSpPr>
          <p:cNvPr id="27652" name="Text Box 75"/>
          <p:cNvSpPr txBox="1">
            <a:spLocks noChangeArrowheads="1"/>
          </p:cNvSpPr>
          <p:nvPr/>
        </p:nvSpPr>
        <p:spPr bwMode="auto">
          <a:xfrm>
            <a:off x="533400" y="906463"/>
            <a:ext cx="45450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2. Where is the bookshop?</a:t>
            </a:r>
          </a:p>
        </p:txBody>
      </p:sp>
      <p:sp>
        <p:nvSpPr>
          <p:cNvPr id="5" name="Text Box 88"/>
          <p:cNvSpPr txBox="1">
            <a:spLocks noChangeArrowheads="1"/>
          </p:cNvSpPr>
          <p:nvPr/>
        </p:nvSpPr>
        <p:spPr bwMode="auto">
          <a:xfrm>
            <a:off x="990600" y="1600200"/>
            <a:ext cx="82740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The bookshop is just along Xi Chang’an Jie, on the right, opposite the bank.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783" name="Text Box 15"/>
          <p:cNvSpPr txBox="1">
            <a:spLocks noChangeArrowheads="1"/>
          </p:cNvSpPr>
          <p:nvPr/>
        </p:nvSpPr>
        <p:spPr bwMode="auto">
          <a:xfrm>
            <a:off x="762000" y="1228725"/>
            <a:ext cx="7850188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opposite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prep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的对面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◆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. . , on the right, </a:t>
            </a:r>
            <a:r>
              <a:rPr lang="en-US" altLang="zh-CN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opposite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 bank.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……,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在右边，银行的对面。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◆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idea is </a:t>
            </a:r>
            <a:r>
              <a:rPr lang="en-US" altLang="zh-CN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opposite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to yours.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我的想法与你的相反。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◆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Black and white are </a:t>
            </a:r>
            <a:r>
              <a:rPr lang="en-US" altLang="zh-CN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opposites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黑白是对立物。</a:t>
            </a:r>
          </a:p>
        </p:txBody>
      </p:sp>
      <p:sp>
        <p:nvSpPr>
          <p:cNvPr id="28675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zh-CN" altLang="en-US" dirty="0">
                <a:solidFill>
                  <a:srgbClr val="000000"/>
                </a:solidFill>
                <a:sym typeface="Times New Roman" panose="02020603050405020304" pitchFamily="18" charset="0"/>
              </a:rPr>
              <a:t>Language points</a:t>
            </a: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Text Box 2"/>
          <p:cNvSpPr txBox="1">
            <a:spLocks noChangeArrowheads="1"/>
          </p:cNvSpPr>
          <p:nvPr/>
        </p:nvSpPr>
        <p:spPr bwMode="auto">
          <a:xfrm>
            <a:off x="655638" y="444500"/>
            <a:ext cx="78501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◆We sit </a:t>
            </a:r>
            <a:r>
              <a:rPr lang="en-US" altLang="zh-CN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opposite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each other.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我们相对而坐。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探究总结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opposite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的四种词性</a:t>
            </a:r>
          </a:p>
        </p:txBody>
      </p:sp>
      <p:pic>
        <p:nvPicPr>
          <p:cNvPr id="21585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981200"/>
            <a:ext cx="66040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2900" y="2171700"/>
            <a:ext cx="8458200" cy="35099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学以致用</a:t>
            </a:r>
            <a:r>
              <a:rPr lang="en-US" altLang="zh-CN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dirty="0">
                <a:ea typeface="黑体" panose="02010609060101010101" pitchFamily="49" charset="-122"/>
                <a:cs typeface="Times New Roman" panose="02020603050405020304" pitchFamily="18" charset="0"/>
              </a:rPr>
              <a:t>The cinema is opposite _____ the station. </a:t>
            </a:r>
          </a:p>
          <a:p>
            <a:pPr marL="742950" indent="-74295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altLang="zh-CN" sz="3600" dirty="0">
                <a:ea typeface="黑体" panose="02010609060101010101" pitchFamily="49" charset="-122"/>
                <a:cs typeface="Times New Roman" panose="02020603050405020304" pitchFamily="18" charset="0"/>
              </a:rPr>
              <a:t>about        B. with           C. to          D. at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36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19" descr="19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114800"/>
            <a:ext cx="533400" cy="4905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170" name="Text Box 2"/>
          <p:cNvSpPr txBox="1">
            <a:spLocks noChangeArrowheads="1"/>
          </p:cNvSpPr>
          <p:nvPr/>
        </p:nvSpPr>
        <p:spPr bwMode="auto">
          <a:xfrm>
            <a:off x="646113" y="457200"/>
            <a:ext cx="7850187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across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prep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横过；穿过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◆</a:t>
            </a:r>
            <a:r>
              <a:rPr lang="en-US" altLang="zh-CN" sz="3200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across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Dong </a:t>
            </a:r>
            <a:r>
              <a:rPr lang="en-US" altLang="zh-CN" sz="3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Chang’an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Jie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穿过东长安街。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◆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be careful when you </a:t>
            </a:r>
            <a:r>
              <a:rPr lang="en-US" altLang="zh-CN" sz="3200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cross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 street.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过马路时请小心。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◆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sunlight goes </a:t>
            </a:r>
            <a:r>
              <a:rPr lang="en-US" altLang="zh-CN" sz="3200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through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the glass.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阳光透过玻璃。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55638" y="473075"/>
            <a:ext cx="78501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探究总结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en-US" altLang="zh-CN" sz="3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 sz="3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cross, across, through</a:t>
            </a:r>
            <a:r>
              <a:rPr lang="zh-CN" altLang="en-US" sz="36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的用法辨析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1828800"/>
            <a:ext cx="74453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8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685800"/>
            <a:ext cx="3657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8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5" y="3429000"/>
            <a:ext cx="33528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8294" name="Text Box 6"/>
          <p:cNvSpPr txBox="1">
            <a:spLocks noChangeArrowheads="1"/>
          </p:cNvSpPr>
          <p:nvPr/>
        </p:nvSpPr>
        <p:spPr bwMode="auto">
          <a:xfrm>
            <a:off x="3681413" y="2041525"/>
            <a:ext cx="62928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across/cross the road</a:t>
            </a:r>
          </a:p>
        </p:txBody>
      </p:sp>
      <p:sp>
        <p:nvSpPr>
          <p:cNvPr id="2188295" name="Text Box 7"/>
          <p:cNvSpPr txBox="1">
            <a:spLocks noChangeArrowheads="1"/>
          </p:cNvSpPr>
          <p:nvPr/>
        </p:nvSpPr>
        <p:spPr bwMode="auto">
          <a:xfrm>
            <a:off x="3962400" y="4105275"/>
            <a:ext cx="65532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through the tunnel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8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8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8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8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8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8294" grpId="0"/>
      <p:bldP spid="21882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000" y="1687513"/>
            <a:ext cx="7924800" cy="715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9916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学以致用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选词填空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across            B. cross            C. through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①They ____ the road and come into the bookshop.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②The two friends were walking ____ the forest.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③Go ____ the bridge and you’ll see the station. 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52600" y="2392363"/>
            <a:ext cx="533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943600" y="3133725"/>
            <a:ext cx="533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57338" y="3840163"/>
            <a:ext cx="533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3"/>
          <p:cNvSpPr>
            <a:spLocks noChangeArrowheads="1"/>
          </p:cNvSpPr>
          <p:nvPr/>
        </p:nvSpPr>
        <p:spPr bwMode="auto">
          <a:xfrm>
            <a:off x="-1588" y="0"/>
            <a:ext cx="349408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3075" name="椭圆 7"/>
          <p:cNvSpPr>
            <a:spLocks noChangeArrowheads="1"/>
          </p:cNvSpPr>
          <p:nvPr/>
        </p:nvSpPr>
        <p:spPr bwMode="auto">
          <a:xfrm>
            <a:off x="4038600" y="2317750"/>
            <a:ext cx="576263" cy="576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lang="zh-CN" altLang="en-US" sz="2000" smtClean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076" name="椭圆 11"/>
          <p:cNvSpPr>
            <a:spLocks noChangeArrowheads="1"/>
          </p:cNvSpPr>
          <p:nvPr/>
        </p:nvSpPr>
        <p:spPr bwMode="auto">
          <a:xfrm>
            <a:off x="4038600" y="3275013"/>
            <a:ext cx="576263" cy="5762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lang="zh-CN" altLang="en-US" sz="2000" smtClean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077" name="椭圆 12"/>
          <p:cNvSpPr>
            <a:spLocks noChangeArrowheads="1"/>
          </p:cNvSpPr>
          <p:nvPr/>
        </p:nvSpPr>
        <p:spPr bwMode="auto">
          <a:xfrm>
            <a:off x="4038600" y="4233863"/>
            <a:ext cx="576263" cy="5762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lang="zh-CN" altLang="en-US" sz="2000" smtClean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078" name="椭圆 13"/>
          <p:cNvSpPr>
            <a:spLocks noChangeArrowheads="1"/>
          </p:cNvSpPr>
          <p:nvPr/>
        </p:nvSpPr>
        <p:spPr bwMode="auto">
          <a:xfrm>
            <a:off x="4038600" y="5191125"/>
            <a:ext cx="576263" cy="576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lang="zh-CN" altLang="en-US" sz="2000" smtClean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6391" name="文本框 19"/>
          <p:cNvSpPr txBox="1">
            <a:spLocks noChangeArrowheads="1"/>
          </p:cNvSpPr>
          <p:nvPr/>
        </p:nvSpPr>
        <p:spPr bwMode="auto">
          <a:xfrm>
            <a:off x="4676775" y="2420938"/>
            <a:ext cx="3938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Warm-up—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热身导入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392" name="文本框 20"/>
          <p:cNvSpPr txBox="1">
            <a:spLocks noChangeArrowheads="1"/>
          </p:cNvSpPr>
          <p:nvPr/>
        </p:nvSpPr>
        <p:spPr bwMode="auto">
          <a:xfrm>
            <a:off x="4676775" y="3386138"/>
            <a:ext cx="3938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Presentation—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新知呈现</a:t>
            </a:r>
          </a:p>
        </p:txBody>
      </p:sp>
      <p:sp>
        <p:nvSpPr>
          <p:cNvPr id="16393" name="文本框 21"/>
          <p:cNvSpPr txBox="1">
            <a:spLocks noChangeArrowheads="1"/>
          </p:cNvSpPr>
          <p:nvPr/>
        </p:nvSpPr>
        <p:spPr bwMode="auto">
          <a:xfrm>
            <a:off x="4676775" y="4349750"/>
            <a:ext cx="3938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Language Points—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知识讲解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394" name="文本框 22"/>
          <p:cNvSpPr txBox="1">
            <a:spLocks noChangeArrowheads="1"/>
          </p:cNvSpPr>
          <p:nvPr/>
        </p:nvSpPr>
        <p:spPr bwMode="auto">
          <a:xfrm>
            <a:off x="4676775" y="5314950"/>
            <a:ext cx="3938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Exercise—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当堂小练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6395" name="组合 5"/>
          <p:cNvGrpSpPr/>
          <p:nvPr/>
        </p:nvGrpSpPr>
        <p:grpSpPr bwMode="auto">
          <a:xfrm>
            <a:off x="1588" y="11113"/>
            <a:ext cx="3503612" cy="6846887"/>
            <a:chOff x="1814" y="10887"/>
            <a:chExt cx="3503386" cy="6847113"/>
          </a:xfrm>
        </p:grpSpPr>
        <p:pic>
          <p:nvPicPr>
            <p:cNvPr id="16398" name="图片 2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814" y="4524206"/>
              <a:ext cx="3503386" cy="2333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图片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875" y="10887"/>
              <a:ext cx="3489325" cy="232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6" name="TextBox 10"/>
          <p:cNvSpPr>
            <a:spLocks noChangeArrowheads="1"/>
          </p:cNvSpPr>
          <p:nvPr/>
        </p:nvSpPr>
        <p:spPr bwMode="auto">
          <a:xfrm>
            <a:off x="3657600" y="990600"/>
            <a:ext cx="4225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0000"/>
                </a:solidFill>
                <a:sym typeface="Times New Roman" panose="02020603050405020304" pitchFamily="18" charset="0"/>
              </a:rPr>
              <a:t>Module6 Unit1</a:t>
            </a:r>
          </a:p>
        </p:txBody>
      </p:sp>
      <p:pic>
        <p:nvPicPr>
          <p:cNvPr id="16397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700" y="2317750"/>
            <a:ext cx="34925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74675" y="609600"/>
            <a:ext cx="91440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2772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探究总结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常见问路、指路的表达方式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问路句型：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 is. . .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在哪里？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 can I. . . ?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我可以在哪里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呢？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do/can I get to. . . ?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我怎么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才能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呢？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 you tell/show me the way to. . . ?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你可以告诉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指给我去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的路吗？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there a/an. . . (near here)?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附近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Which is the way to. . . ?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走哪一条路？</a:t>
            </a:r>
          </a:p>
        </p:txBody>
      </p:sp>
      <p:sp>
        <p:nvSpPr>
          <p:cNvPr id="34820" name="AutoShape 3"/>
          <p:cNvSpPr/>
          <p:nvPr/>
        </p:nvSpPr>
        <p:spPr bwMode="auto">
          <a:xfrm>
            <a:off x="576263" y="1898650"/>
            <a:ext cx="88900" cy="739775"/>
          </a:xfrm>
          <a:prstGeom prst="leftBrace">
            <a:avLst>
              <a:gd name="adj1" fmla="val 69345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  <p:sp>
        <p:nvSpPr>
          <p:cNvPr id="34821" name="AutoShape 4"/>
          <p:cNvSpPr/>
          <p:nvPr/>
        </p:nvSpPr>
        <p:spPr bwMode="auto">
          <a:xfrm>
            <a:off x="534988" y="3189288"/>
            <a:ext cx="58737" cy="2651125"/>
          </a:xfrm>
          <a:prstGeom prst="leftBrace">
            <a:avLst>
              <a:gd name="adj1" fmla="val 376129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09600" y="525463"/>
            <a:ext cx="91440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12775" y="304800"/>
            <a:ext cx="7850188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指路句型：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It’s(+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表方位的介词短语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). . . .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它在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straight ahead.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径直朝前走。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Go/Walk along/down/across. . . .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沿着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越过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Walk on and turn left/right.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继续走，再向左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右转。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Turn left/right into. . . , and you can see/find it on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your left/right.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向左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右转进入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，你就会在你的左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右方看到它。</a:t>
            </a:r>
          </a:p>
        </p:txBody>
      </p:sp>
      <p:sp>
        <p:nvSpPr>
          <p:cNvPr id="35844" name="AutoShape 3"/>
          <p:cNvSpPr/>
          <p:nvPr/>
        </p:nvSpPr>
        <p:spPr bwMode="auto">
          <a:xfrm>
            <a:off x="568325" y="1397000"/>
            <a:ext cx="88900" cy="4119563"/>
          </a:xfrm>
          <a:prstGeom prst="leftBrace">
            <a:avLst>
              <a:gd name="adj1" fmla="val 386161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09600" y="525463"/>
            <a:ext cx="91440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4434" name="Text Box 2"/>
          <p:cNvSpPr txBox="1">
            <a:spLocks noChangeArrowheads="1"/>
          </p:cNvSpPr>
          <p:nvPr/>
        </p:nvSpPr>
        <p:spPr bwMode="auto">
          <a:xfrm>
            <a:off x="531813" y="1219200"/>
            <a:ext cx="7850187" cy="44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Turn left at the first turning/crossing.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=Take the first turning/crossing on the left.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在第一个拐角处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十字路口向左转。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温馨提示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在问路之前要说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Excuse me, 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问路结束时要说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Thank you. 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，即使对方不知道路径，仍要说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Thank you all the same. 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6868" name="AutoShape 3"/>
          <p:cNvSpPr/>
          <p:nvPr/>
        </p:nvSpPr>
        <p:spPr bwMode="auto">
          <a:xfrm>
            <a:off x="476250" y="1514475"/>
            <a:ext cx="88900" cy="1470025"/>
          </a:xfrm>
          <a:prstGeom prst="leftBrace">
            <a:avLst>
              <a:gd name="adj1" fmla="val 137798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44513" y="1600200"/>
            <a:ext cx="8599487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1.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Excuse</a:t>
            </a:r>
            <a:r>
              <a:rPr lang="en-US" altLang="zh-CN" sz="3200" dirty="0">
                <a:latin typeface="Times New Roman" panose="02020603050405020304" pitchFamily="18" charset="0"/>
              </a:rPr>
              <a:t> me, is </a:t>
            </a:r>
            <a:r>
              <a:rPr lang="en-US" altLang="zh-CN" sz="3200" dirty="0" err="1">
                <a:latin typeface="Times New Roman" panose="02020603050405020304" pitchFamily="18" charset="0"/>
              </a:rPr>
              <a:t>Wangfujing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Dajie</a:t>
            </a:r>
            <a:r>
              <a:rPr lang="en-US" altLang="zh-CN" sz="3200" dirty="0">
                <a:latin typeface="Times New Roman" panose="02020603050405020304" pitchFamily="18" charset="0"/>
              </a:rPr>
              <a:t> far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from </a:t>
            </a:r>
            <a:r>
              <a:rPr lang="en-US" altLang="zh-CN" sz="3200" dirty="0" err="1">
                <a:latin typeface="Times New Roman" panose="02020603050405020304" pitchFamily="18" charset="0"/>
              </a:rPr>
              <a:t>Tian’anmen</a:t>
            </a:r>
            <a:r>
              <a:rPr lang="en-US" altLang="zh-CN" sz="3200" dirty="0">
                <a:latin typeface="Times New Roman" panose="02020603050405020304" pitchFamily="18" charset="0"/>
              </a:rPr>
              <a:t> Square?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2. There’s a bookshop near here. What’s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the name of the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street</a:t>
            </a:r>
            <a:r>
              <a:rPr lang="en-US" altLang="zh-CN" sz="3200" dirty="0"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3. Can a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tourist</a:t>
            </a:r>
            <a:r>
              <a:rPr lang="en-US" altLang="zh-CN" sz="3200" dirty="0">
                <a:latin typeface="Times New Roman" panose="02020603050405020304" pitchFamily="18" charset="0"/>
              </a:rPr>
              <a:t> ask a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policeman</a:t>
            </a:r>
            <a:r>
              <a:rPr lang="en-US" altLang="zh-CN" sz="3200" dirty="0">
                <a:latin typeface="Times New Roman" panose="02020603050405020304" pitchFamily="18" charset="0"/>
              </a:rPr>
              <a:t> the way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to get to places in Beijing?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4.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Could</a:t>
            </a:r>
            <a:r>
              <a:rPr lang="en-US" altLang="zh-CN" sz="3200" dirty="0">
                <a:latin typeface="Times New Roman" panose="02020603050405020304" pitchFamily="18" charset="0"/>
              </a:rPr>
              <a:t> you tell me how to get to the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National Stadium?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5. Where’s the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underground</a:t>
            </a:r>
            <a:r>
              <a:rPr lang="en-US" altLang="zh-CN" sz="3200" dirty="0">
                <a:latin typeface="Times New Roman" panose="02020603050405020304" pitchFamily="18" charset="0"/>
              </a:rPr>
              <a:t> station?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019800" y="103681"/>
            <a:ext cx="3058886" cy="1677454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7892" name="WordArt 12"/>
          <p:cNvSpPr>
            <a:spLocks noChangeArrowheads="1" noChangeShapeType="1" noTextEdit="1"/>
          </p:cNvSpPr>
          <p:nvPr/>
        </p:nvSpPr>
        <p:spPr bwMode="auto">
          <a:xfrm>
            <a:off x="784225" y="457200"/>
            <a:ext cx="3124200" cy="969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519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99CC00"/>
                  </a:solidFill>
                  <a:round/>
                </a:ln>
                <a:latin typeface="华文新魏" panose="02010800040101010101" charset="-122"/>
                <a:ea typeface="华文新魏" panose="02010800040101010101" charset="-122"/>
              </a:rPr>
              <a:t>Pair work</a:t>
            </a:r>
            <a:endParaRPr lang="zh-CN" altLang="en-US" kern="10" dirty="0">
              <a:ln w="9525">
                <a:solidFill>
                  <a:srgbClr val="99CC00"/>
                </a:solidFill>
                <a:round/>
              </a:ln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22338" y="36513"/>
            <a:ext cx="79216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Read the conversation in Activity 3 again and complete the table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1000" y="1447800"/>
            <a:ext cx="8382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04800" y="1219200"/>
            <a:ext cx="8534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4495800" y="1295400"/>
            <a:ext cx="0" cy="533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304800" y="1676400"/>
            <a:ext cx="84582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1143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Ask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562600" y="1066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Answer 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17488" y="2035175"/>
            <a:ext cx="4343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1.Can you tell me the way to Wangfujing  Dajie?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491038" y="1622425"/>
            <a:ext cx="43434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1. Go across Dong Chang’an Jie, go along the street and turn left at the third street on the left. There you are.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44475" y="3048000"/>
            <a:ext cx="4343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2. Is there a bookshop near here?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500563" y="3084513"/>
            <a:ext cx="434340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2.Yes, there is a big bookshop over there?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28600" y="3875088"/>
            <a:ext cx="434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3.How can I get there?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500563" y="3894138"/>
            <a:ext cx="4343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3.Just along Xi  Chang’an  Jie, on the right, opposite the bank.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17488" y="4648200"/>
            <a:ext cx="434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</a:rPr>
              <a:t>4.Could you tell me how to get to the National Stadium?</a:t>
            </a:r>
          </a:p>
          <a:p>
            <a:pPr eaLnBrk="1" hangingPunct="1">
              <a:spcBef>
                <a:spcPct val="50000"/>
              </a:spcBef>
            </a:pP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495800" y="4670425"/>
            <a:ext cx="43434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4.Sure! Go along the street and you’ll see an underground station. Take the Underground to the Olympic Sports Centre, or you can take a bus or a taxi.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29" name="组合 8"/>
          <p:cNvGrpSpPr/>
          <p:nvPr/>
        </p:nvGrpSpPr>
        <p:grpSpPr bwMode="auto">
          <a:xfrm>
            <a:off x="268288" y="457200"/>
            <a:ext cx="935037" cy="584200"/>
            <a:chOff x="468313" y="1043256"/>
            <a:chExt cx="933273" cy="584775"/>
          </a:xfrm>
        </p:grpSpPr>
        <p:sp>
          <p:nvSpPr>
            <p:cNvPr id="38931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 sz="2000">
                <a:solidFill>
                  <a:srgbClr val="7030A0"/>
                </a:solidFill>
              </a:endParaRPr>
            </a:p>
          </p:txBody>
        </p:sp>
        <p:sp>
          <p:nvSpPr>
            <p:cNvPr id="38932" name="文本框 10"/>
            <p:cNvSpPr txBox="1">
              <a:spLocks noChangeArrowheads="1"/>
            </p:cNvSpPr>
            <p:nvPr/>
          </p:nvSpPr>
          <p:spPr bwMode="auto">
            <a:xfrm>
              <a:off x="610267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rgbClr val="7030A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 sz="320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 bwMode="auto">
          <a:xfrm flipH="1" flipV="1">
            <a:off x="750925" y="911805"/>
            <a:ext cx="7941982" cy="2595"/>
          </a:xfrm>
          <a:prstGeom prst="line">
            <a:avLst/>
          </a:prstGeom>
          <a:ln w="57150">
            <a:gradFill flip="none" rotWithShape="1">
              <a:gsLst>
                <a:gs pos="0">
                  <a:srgbClr val="EAC112"/>
                </a:gs>
                <a:gs pos="16000">
                  <a:srgbClr val="87C620"/>
                </a:gs>
                <a:gs pos="77000">
                  <a:srgbClr val="EFD22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4196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  <p:sp>
        <p:nvSpPr>
          <p:cNvPr id="39939" name="AutoShape 3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44196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323850" y="838200"/>
            <a:ext cx="8686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zh-CN" altLang="en-US" sz="3600" kern="1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小组活动。画一张你自己家的地图，然后进行问路练习。</a:t>
            </a:r>
          </a:p>
        </p:txBody>
      </p:sp>
      <p:pic>
        <p:nvPicPr>
          <p:cNvPr id="5121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7275" y="1981200"/>
            <a:ext cx="41433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57200" y="2359025"/>
            <a:ext cx="42672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- Where’s the market?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- It’s on …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- How do I get there?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- Go along …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3400" y="1339850"/>
            <a:ext cx="8503096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1. _____ can we go to the Tower of  London	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A. Where  	       B. Which	        C. How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2. _____ the bridge, you can see the hospital on your right.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A. Go cross 	       B. Go across 	C. Across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3. The church is ____ the museum and the palace.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A. in the middle of        B. between 	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C. among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338263" y="1403350"/>
            <a:ext cx="550862" cy="585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338263" y="2571750"/>
            <a:ext cx="458787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0965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solidFill>
            <a:srgbClr val="A1D4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>
                <a:solidFill>
                  <a:srgbClr val="000000"/>
                </a:solidFill>
              </a:rPr>
              <a:t>Exercise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05200" y="4267200"/>
            <a:ext cx="488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9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3820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4. Turn left and _____ up the river, you can see the Church.	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    A. walking	     B. to walk 	      C. walk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5. Could you tell me how to  ________ the National Stadium?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     A. go      B. get      C. be      D. get to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6. It’s down the street ________ the left</a:t>
            </a:r>
            <a:r>
              <a:rPr lang="zh-CN" altLang="en-US" sz="3200">
                <a:latin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     </a:t>
            </a:r>
            <a:r>
              <a:rPr lang="en-US" altLang="zh-CN" sz="3200">
                <a:latin typeface="Times New Roman" panose="02020603050405020304" pitchFamily="18" charset="0"/>
              </a:rPr>
              <a:t>A. on         B. in        C. to        D. from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429000" y="762000"/>
            <a:ext cx="492125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2728913"/>
            <a:ext cx="990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0600" y="4648200"/>
            <a:ext cx="838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4365625"/>
            <a:ext cx="18557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5188" y="985838"/>
            <a:ext cx="16732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4"/>
          <p:cNvSpPr>
            <a:spLocks noChangeArrowheads="1"/>
          </p:cNvSpPr>
          <p:nvPr/>
        </p:nvSpPr>
        <p:spPr bwMode="auto">
          <a:xfrm>
            <a:off x="2249488" y="1487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2060"/>
                </a:solidFill>
                <a:sym typeface="Times New Roman" panose="02020603050405020304" pitchFamily="18" charset="0"/>
              </a:rPr>
              <a:t>Homework:</a:t>
            </a:r>
            <a:endParaRPr lang="zh-CN" altLang="en-US" sz="3600">
              <a:solidFill>
                <a:srgbClr val="002060"/>
              </a:solidFill>
              <a:sym typeface="Times New Roman" panose="02020603050405020304" pitchFamily="18" charset="0"/>
            </a:endParaRPr>
          </a:p>
        </p:txBody>
      </p:sp>
      <p:sp>
        <p:nvSpPr>
          <p:cNvPr id="43013" name="Rectangle 3"/>
          <p:cNvSpPr txBox="1">
            <a:spLocks noChangeArrowheads="1"/>
          </p:cNvSpPr>
          <p:nvPr/>
        </p:nvSpPr>
        <p:spPr bwMode="auto">
          <a:xfrm>
            <a:off x="930275" y="2468563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编写一个对话，介绍从学校去你的家的路线图。</a:t>
            </a:r>
          </a:p>
        </p:txBody>
      </p:sp>
      <p:pic>
        <p:nvPicPr>
          <p:cNvPr id="43014" name="Picture 15" descr="Grade3-P-1_2011-1024x7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3505200"/>
            <a:ext cx="31638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181100" y="1219200"/>
            <a:ext cx="7505700" cy="10779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dirty="0"/>
              <a:t>Where is he?</a:t>
            </a:r>
          </a:p>
          <a:p>
            <a:pPr eaLnBrk="1" hangingPunct="1">
              <a:defRPr/>
            </a:pPr>
            <a:r>
              <a:rPr lang="en-US" altLang="zh-CN" sz="3200" dirty="0">
                <a:solidFill>
                  <a:srgbClr val="FF0000"/>
                </a:solidFill>
              </a:rPr>
              <a:t>He is in China.</a:t>
            </a:r>
            <a:endParaRPr lang="en-US" altLang="zh-CN" sz="3200" dirty="0"/>
          </a:p>
        </p:txBody>
      </p:sp>
      <p:pic>
        <p:nvPicPr>
          <p:cNvPr id="31776" name="Picture 32" descr="574712185567977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1100" y="2603500"/>
            <a:ext cx="5676900" cy="3567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组合 1"/>
          <p:cNvGrpSpPr/>
          <p:nvPr/>
        </p:nvGrpSpPr>
        <p:grpSpPr bwMode="auto">
          <a:xfrm>
            <a:off x="179388" y="447675"/>
            <a:ext cx="8080375" cy="604838"/>
            <a:chOff x="179388" y="447675"/>
            <a:chExt cx="8079821" cy="604838"/>
          </a:xfrm>
        </p:grpSpPr>
        <p:sp>
          <p:nvSpPr>
            <p:cNvPr id="17414" name="椭圆 5"/>
            <p:cNvSpPr>
              <a:spLocks noChangeArrowheads="1"/>
            </p:cNvSpPr>
            <p:nvPr/>
          </p:nvSpPr>
          <p:spPr bwMode="auto">
            <a:xfrm>
              <a:off x="179388" y="447675"/>
              <a:ext cx="2808287" cy="604838"/>
            </a:xfrm>
            <a:prstGeom prst="ellipse">
              <a:avLst/>
            </a:prstGeom>
            <a:gradFill rotWithShape="1">
              <a:gsLst>
                <a:gs pos="0">
                  <a:srgbClr val="F4D121"/>
                </a:gs>
                <a:gs pos="100000">
                  <a:srgbClr val="D2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Warm-up</a:t>
              </a:r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2576614" y="895218"/>
              <a:ext cx="5682595" cy="16587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rgbClr val="EAC112"/>
                  </a:gs>
                  <a:gs pos="16000">
                    <a:srgbClr val="87C620"/>
                  </a:gs>
                  <a:gs pos="77000">
                    <a:srgbClr val="EFD22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3" name="文本框 1"/>
          <p:cNvSpPr txBox="1">
            <a:spLocks noChangeArrowheads="1"/>
          </p:cNvSpPr>
          <p:nvPr/>
        </p:nvSpPr>
        <p:spPr bwMode="auto">
          <a:xfrm>
            <a:off x="3571875" y="388938"/>
            <a:ext cx="41036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Ask and answer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81100" y="762000"/>
            <a:ext cx="5510213" cy="1222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dirty="0" smtClean="0">
                <a:latin typeface="Times New Roman" panose="02020603050405020304" pitchFamily="18" charset="0"/>
              </a:rPr>
              <a:t>What is he doing in the street?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He is asking the way.</a:t>
            </a:r>
            <a:endParaRPr lang="en-US" altLang="zh-CN" sz="3200" dirty="0" smtClean="0">
              <a:latin typeface="Times New Roman" panose="02020603050405020304" pitchFamily="18" charset="0"/>
            </a:endParaRPr>
          </a:p>
        </p:txBody>
      </p:sp>
      <p:pic>
        <p:nvPicPr>
          <p:cNvPr id="4" name="Picture 32" descr="574712185567977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1100" y="2603500"/>
            <a:ext cx="5676900" cy="3567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7" name="Picture 33" descr="u=2437147497,1632338268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8600" y="1021217"/>
            <a:ext cx="3429000" cy="261257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50" descr="001372acd0b511d4e2265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2836" y="1144641"/>
            <a:ext cx="3629025" cy="2535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54" descr="1004681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1950" y="3835173"/>
            <a:ext cx="3581400" cy="2635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组合 1"/>
          <p:cNvGrpSpPr/>
          <p:nvPr/>
        </p:nvGrpSpPr>
        <p:grpSpPr bwMode="auto">
          <a:xfrm>
            <a:off x="230188" y="438150"/>
            <a:ext cx="8029575" cy="604838"/>
            <a:chOff x="230188" y="438150"/>
            <a:chExt cx="8029021" cy="604838"/>
          </a:xfrm>
        </p:grpSpPr>
        <p:sp>
          <p:nvSpPr>
            <p:cNvPr id="19468" name="椭圆 5"/>
            <p:cNvSpPr>
              <a:spLocks noChangeArrowheads="1"/>
            </p:cNvSpPr>
            <p:nvPr/>
          </p:nvSpPr>
          <p:spPr bwMode="auto">
            <a:xfrm>
              <a:off x="230188" y="438150"/>
              <a:ext cx="2808287" cy="604838"/>
            </a:xfrm>
            <a:prstGeom prst="ellipse">
              <a:avLst/>
            </a:prstGeom>
            <a:gradFill rotWithShape="1">
              <a:gsLst>
                <a:gs pos="0">
                  <a:srgbClr val="FFD521"/>
                </a:gs>
                <a:gs pos="100000">
                  <a:srgbClr val="D2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 dirty="0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Presentation</a:t>
              </a:r>
              <a:endParaRPr lang="zh-CN" altLang="en-US" dirty="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2576614" y="895218"/>
              <a:ext cx="5682595" cy="16587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rgbClr val="EAC112"/>
                  </a:gs>
                  <a:gs pos="16000">
                    <a:srgbClr val="87C620"/>
                  </a:gs>
                  <a:gs pos="77000">
                    <a:srgbClr val="EFD22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2" name="文本框 1"/>
          <p:cNvSpPr txBox="1">
            <a:spLocks noChangeArrowheads="1"/>
          </p:cNvSpPr>
          <p:nvPr/>
        </p:nvSpPr>
        <p:spPr bwMode="auto">
          <a:xfrm>
            <a:off x="3124200" y="363538"/>
            <a:ext cx="5419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比一比，看谁能快速说出下面的单词。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62663" y="3920319"/>
            <a:ext cx="3720874" cy="2478674"/>
          </a:xfrm>
          <a:prstGeom prst="ellipse">
            <a:avLst/>
          </a:prstGeom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524000" y="5829300"/>
            <a:ext cx="1174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bank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196013" y="3016250"/>
            <a:ext cx="18351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museum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371600" y="3081338"/>
            <a:ext cx="1479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tourist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475413" y="5757863"/>
            <a:ext cx="12763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street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  <p:bldP spid="6157" grpId="0" animBg="1"/>
      <p:bldP spid="61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029200" y="5943600"/>
            <a:ext cx="2774950" cy="641350"/>
          </a:xfrm>
          <a:prstGeom prst="rect">
            <a:avLst/>
          </a:prstGeom>
          <a:solidFill>
            <a:srgbClr val="CFE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underground</a:t>
            </a:r>
          </a:p>
        </p:txBody>
      </p:sp>
      <p:pic>
        <p:nvPicPr>
          <p:cNvPr id="40972" name="Picture 12" descr="u=3709660284,34394565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398838"/>
            <a:ext cx="37147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150938" y="5794375"/>
            <a:ext cx="2274887" cy="701675"/>
          </a:xfrm>
          <a:prstGeom prst="rect">
            <a:avLst/>
          </a:prstGeom>
          <a:solidFill>
            <a:srgbClr val="CFE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>
                <a:solidFill>
                  <a:srgbClr val="FF0000"/>
                </a:solidFill>
              </a:rPr>
              <a:t>bookshop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3349625" y="1427163"/>
            <a:ext cx="2443163" cy="701675"/>
          </a:xfrm>
          <a:prstGeom prst="rect">
            <a:avLst/>
          </a:prstGeom>
          <a:solidFill>
            <a:srgbClr val="CFE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>
                <a:solidFill>
                  <a:srgbClr val="FF0000"/>
                </a:solidFill>
              </a:rPr>
              <a:t>guidebook</a:t>
            </a:r>
          </a:p>
        </p:txBody>
      </p:sp>
      <p:pic>
        <p:nvPicPr>
          <p:cNvPr id="40975" name="Picture 15" descr="u=45548928,2003762863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5225" y="415925"/>
            <a:ext cx="18859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 descr="u=2571850778,3884193717&amp;fm=23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444875"/>
            <a:ext cx="35623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73" grpId="0" animBg="1"/>
      <p:bldP spid="409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85800" y="4800600"/>
            <a:ext cx="1370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along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3802063" y="4800600"/>
            <a:ext cx="1539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across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199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opposite</a:t>
            </a:r>
          </a:p>
        </p:txBody>
      </p:sp>
      <p:pic>
        <p:nvPicPr>
          <p:cNvPr id="21509" name="Picture 30" descr="u=1716819012,39263883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84375"/>
            <a:ext cx="28194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组合 1"/>
          <p:cNvGrpSpPr/>
          <p:nvPr/>
        </p:nvGrpSpPr>
        <p:grpSpPr bwMode="auto">
          <a:xfrm>
            <a:off x="230188" y="438150"/>
            <a:ext cx="8029575" cy="604838"/>
            <a:chOff x="230188" y="438150"/>
            <a:chExt cx="8029021" cy="604838"/>
          </a:xfrm>
        </p:grpSpPr>
        <p:sp>
          <p:nvSpPr>
            <p:cNvPr id="21514" name="椭圆 5"/>
            <p:cNvSpPr>
              <a:spLocks noChangeArrowheads="1"/>
            </p:cNvSpPr>
            <p:nvPr/>
          </p:nvSpPr>
          <p:spPr bwMode="auto">
            <a:xfrm>
              <a:off x="230188" y="438150"/>
              <a:ext cx="2808287" cy="604838"/>
            </a:xfrm>
            <a:prstGeom prst="ellipse">
              <a:avLst/>
            </a:prstGeom>
            <a:gradFill rotWithShape="1">
              <a:gsLst>
                <a:gs pos="0">
                  <a:srgbClr val="FFD521"/>
                </a:gs>
                <a:gs pos="100000">
                  <a:srgbClr val="D2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 dirty="0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Find and say</a:t>
              </a:r>
              <a:endParaRPr lang="zh-CN" altLang="en-US" dirty="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576614" y="895218"/>
              <a:ext cx="5682595" cy="16587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rgbClr val="EAC112"/>
                  </a:gs>
                  <a:gs pos="16000">
                    <a:srgbClr val="87C620"/>
                  </a:gs>
                  <a:gs pos="77000">
                    <a:srgbClr val="EFD22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1" name="文本框 1"/>
          <p:cNvSpPr txBox="1">
            <a:spLocks noChangeArrowheads="1"/>
          </p:cNvSpPr>
          <p:nvPr/>
        </p:nvSpPr>
        <p:spPr bwMode="auto">
          <a:xfrm>
            <a:off x="3200400" y="369888"/>
            <a:ext cx="5419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请说出下面图片中的方位介词</a:t>
            </a:r>
          </a:p>
        </p:txBody>
      </p:sp>
      <p:pic>
        <p:nvPicPr>
          <p:cNvPr id="2151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9738" y="2003425"/>
            <a:ext cx="31083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2003425"/>
            <a:ext cx="2895600" cy="2568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12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1035050" y="990600"/>
            <a:ext cx="108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4684713" y="962025"/>
            <a:ext cx="174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1035050" y="1663700"/>
            <a:ext cx="2005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restaurant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4746625" y="1647825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station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743200" y="1066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4000">
              <a:cs typeface="Times New Roman" panose="02020603050405020304" pitchFamily="18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934200" y="1066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4000">
              <a:cs typeface="Times New Roman" panose="02020603050405020304" pitchFamily="18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733800" y="1692275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4000">
              <a:cs typeface="Times New Roman" panose="02020603050405020304" pitchFamily="18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6934200" y="1752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4000">
              <a:cs typeface="Times New Roman" panose="02020603050405020304" pitchFamily="18" charset="0"/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740150" y="1571625"/>
            <a:ext cx="390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2762250" y="99060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6934200" y="9144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6950075" y="163195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22542" name="组合 8"/>
          <p:cNvGrpSpPr/>
          <p:nvPr/>
        </p:nvGrpSpPr>
        <p:grpSpPr bwMode="auto">
          <a:xfrm>
            <a:off x="268288" y="457200"/>
            <a:ext cx="935037" cy="584200"/>
            <a:chOff x="468313" y="1043256"/>
            <a:chExt cx="933273" cy="584775"/>
          </a:xfrm>
        </p:grpSpPr>
        <p:sp>
          <p:nvSpPr>
            <p:cNvPr id="22546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 sz="2000">
                <a:solidFill>
                  <a:srgbClr val="7030A0"/>
                </a:solidFill>
              </a:endParaRPr>
            </a:p>
          </p:txBody>
        </p:sp>
        <p:sp>
          <p:nvSpPr>
            <p:cNvPr id="22547" name="文本框 10"/>
            <p:cNvSpPr txBox="1">
              <a:spLocks noChangeArrowheads="1"/>
            </p:cNvSpPr>
            <p:nvPr/>
          </p:nvSpPr>
          <p:spPr bwMode="auto">
            <a:xfrm>
              <a:off x="610267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rgbClr val="7030A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 sz="320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 bwMode="auto">
          <a:xfrm flipH="1">
            <a:off x="750924" y="892499"/>
            <a:ext cx="6614649" cy="19306"/>
          </a:xfrm>
          <a:prstGeom prst="line">
            <a:avLst/>
          </a:prstGeom>
          <a:ln w="57150">
            <a:gradFill flip="none" rotWithShape="1">
              <a:gsLst>
                <a:gs pos="0">
                  <a:srgbClr val="EAC112"/>
                </a:gs>
                <a:gs pos="16000">
                  <a:srgbClr val="87C620"/>
                </a:gs>
                <a:gs pos="77000">
                  <a:srgbClr val="EFD22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文本框 1"/>
          <p:cNvSpPr txBox="1">
            <a:spLocks noChangeArrowheads="1"/>
          </p:cNvSpPr>
          <p:nvPr/>
        </p:nvSpPr>
        <p:spPr bwMode="auto">
          <a:xfrm>
            <a:off x="990600" y="417513"/>
            <a:ext cx="80105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Match the words from the box with the pictures.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545" name="图片 2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4275" y="2449513"/>
            <a:ext cx="423545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 animBg="1"/>
      <p:bldP spid="36878" grpId="0" animBg="1"/>
      <p:bldP spid="36879" grpId="0" animBg="1"/>
      <p:bldP spid="36880" grpId="0" animBg="1"/>
      <p:bldP spid="36894" grpId="0"/>
      <p:bldP spid="36895" grpId="0"/>
      <p:bldP spid="36896" grpId="0"/>
      <p:bldP spid="368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0" y="3200400"/>
            <a:ext cx="8458200" cy="6096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endParaRPr lang="zh-CN" altLang="en-US" sz="3600" kern="10">
              <a:ln w="12700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5213350" y="2813050"/>
            <a:ext cx="174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Times New Roman" panose="02020603050405020304" pitchFamily="18" charset="0"/>
              </a:rPr>
              <a:t>museum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5208588" y="3521075"/>
            <a:ext cx="200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Times New Roman" panose="02020603050405020304" pitchFamily="18" charset="0"/>
              </a:rPr>
              <a:t>restaurant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5181600" y="4195763"/>
            <a:ext cx="141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Times New Roman" panose="02020603050405020304" pitchFamily="18" charset="0"/>
              </a:rPr>
              <a:t>station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659563" y="220345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7392988" y="2921000"/>
            <a:ext cx="45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7548563" y="3590925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6900863" y="4292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 sz="4000">
              <a:latin typeface="Arial" panose="020B0604020202020204" pitchFamily="34" charset="0"/>
            </a:endParaRP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5208588" y="2133600"/>
            <a:ext cx="108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Times New Roman" panose="02020603050405020304" pitchFamily="18" charset="0"/>
              </a:rPr>
              <a:t>bank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7539038" y="349885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6659563" y="2138363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6884988" y="42291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7392988" y="286385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19" name="Unit1课文录音activity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5715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文本框 1"/>
          <p:cNvSpPr txBox="1">
            <a:spLocks noChangeArrowheads="1"/>
          </p:cNvSpPr>
          <p:nvPr/>
        </p:nvSpPr>
        <p:spPr bwMode="auto">
          <a:xfrm>
            <a:off x="457200" y="358775"/>
            <a:ext cx="7543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Now listen and number the places as you hear them.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990600"/>
            <a:ext cx="91440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357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5475" y="1736812"/>
            <a:ext cx="42354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586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7899" grpId="0" animBg="1"/>
      <p:bldP spid="37918" grpId="0"/>
      <p:bldP spid="37919" grpId="0"/>
      <p:bldP spid="37920" grpId="0"/>
      <p:bldP spid="37921" grpId="0" animBg="1"/>
      <p:bldP spid="37922" grpId="0" animBg="1"/>
      <p:bldP spid="37923" grpId="0" animBg="1"/>
      <p:bldP spid="37924" grpId="0" animBg="1"/>
      <p:bldP spid="37925" grpId="0"/>
      <p:bldP spid="37928" grpId="0"/>
      <p:bldP spid="37929" grpId="0"/>
      <p:bldP spid="37930" grpId="0"/>
      <p:bldP spid="379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0b62c655867296b8e8b14187cd249fed433b170"/>
</p:tagLst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Microsoft Office PowerPoint</Application>
  <PresentationFormat>全屏显示(4:3)</PresentationFormat>
  <Paragraphs>169</Paragraphs>
  <Slides>28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黑体</vt:lpstr>
      <vt:lpstr>华文新魏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887</cp:revision>
  <dcterms:created xsi:type="dcterms:W3CDTF">2005-11-29T12:00:00Z</dcterms:created>
  <dcterms:modified xsi:type="dcterms:W3CDTF">2023-01-16T19:05:17Z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33F32EE006464485B1074B32BE55C661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