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handoutMasterIdLst>
    <p:handoutMasterId r:id="rId24"/>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zh-CN"/>
    </a:defPPr>
    <a:lvl1pPr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135" autoAdjust="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97" d="100"/>
        <a:sy n="97"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29A5B2-17F4-485D-AF8A-EE51941DE02E}"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2D0C8D-87A6-41C7-834E-97909B4CD31F}"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52D0C8D-87A6-41C7-834E-97909B4CD31F}" type="slidenum">
              <a:rPr lang="zh-CN" altLang="en-US" smtClean="0"/>
              <a:t>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9C7CBC0C-FB8D-4076-A27D-F0434B78D6DA}"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DC1973E7-E791-486B-877F-1659ED553038}"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E0F7F5D0-73FC-451E-8ADB-4304D784CAF0}"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A820DC34-D7FA-45A2-BF17-B2D056D4976A}"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E673E92A-651F-41F4-8DD8-D98E6CFDB0A1}"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E4B04D6D-6FBA-463F-91D4-40AF1B54E16E}"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7D67D239-35A8-446A-BCCC-B30A6C1FEFE4}"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6718A545-5DC8-4EBD-BD75-BA5C22ABF5D5}"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E9CC4269-AEC8-401D-B9A7-6B07286F2577}"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0752A3BC-F78D-4CBD-95D6-A60597EEE7A1}"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400"/>
            </a:lvl1pPr>
          </a:lstStyle>
          <a:p>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84006D8F-62CB-4FAF-BDC6-606703864252}"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2706" name="矩形 10"/>
          <p:cNvSpPr>
            <a:spLocks noChangeArrowheads="1"/>
          </p:cNvSpPr>
          <p:nvPr/>
        </p:nvSpPr>
        <p:spPr bwMode="auto">
          <a:xfrm>
            <a:off x="2782087" y="2636838"/>
            <a:ext cx="3579826"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Font typeface="Arial" panose="020B0604020202020204" pitchFamily="34" charset="0"/>
              <a:buNone/>
            </a:pPr>
            <a:r>
              <a:rPr lang="zh-CN" altLang="en-US" sz="4400" b="1" dirty="0" smtClean="0">
                <a:solidFill>
                  <a:srgbClr val="000000"/>
                </a:solidFill>
                <a:latin typeface="Times New Roman" panose="02020603050405020304" pitchFamily="18" charset="0"/>
              </a:rPr>
              <a:t>单</a:t>
            </a:r>
            <a:r>
              <a:rPr lang="zh-CN" altLang="en-US" sz="4400" b="1" dirty="0">
                <a:solidFill>
                  <a:srgbClr val="000000"/>
                </a:solidFill>
                <a:latin typeface="Times New Roman" panose="02020603050405020304" pitchFamily="18" charset="0"/>
              </a:rPr>
              <a:t>元能力测试</a:t>
            </a:r>
          </a:p>
        </p:txBody>
      </p:sp>
      <p:sp>
        <p:nvSpPr>
          <p:cNvPr id="72707" name="矩形 8"/>
          <p:cNvSpPr>
            <a:spLocks noChangeArrowheads="1"/>
          </p:cNvSpPr>
          <p:nvPr/>
        </p:nvSpPr>
        <p:spPr bwMode="auto">
          <a:xfrm>
            <a:off x="0" y="1308100"/>
            <a:ext cx="9144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Font typeface="Arial" panose="020B0604020202020204" pitchFamily="34" charset="0"/>
              <a:buNone/>
            </a:pPr>
            <a:r>
              <a:rPr lang="en-US" altLang="zh-CN" sz="4400" b="1" dirty="0">
                <a:solidFill>
                  <a:srgbClr val="C00000"/>
                </a:solidFill>
                <a:latin typeface="Calibri" panose="020F0502020204030204" pitchFamily="34" charset="0"/>
              </a:rPr>
              <a:t>Unit </a:t>
            </a:r>
            <a:r>
              <a:rPr lang="en-US" altLang="zh-CN" sz="4400" b="1" dirty="0" smtClean="0">
                <a:solidFill>
                  <a:srgbClr val="C00000"/>
                </a:solidFill>
                <a:latin typeface="Calibri" panose="020F0502020204030204" pitchFamily="34" charset="0"/>
              </a:rPr>
              <a:t>5  </a:t>
            </a:r>
            <a:r>
              <a:rPr lang="en-US" altLang="zh-CN" sz="4400" b="1" dirty="0" smtClean="0"/>
              <a:t>Why </a:t>
            </a:r>
            <a:r>
              <a:rPr lang="en-US" altLang="zh-CN" sz="4400" b="1" dirty="0"/>
              <a:t>do you like pandas?</a:t>
            </a:r>
          </a:p>
        </p:txBody>
      </p:sp>
      <p:sp>
        <p:nvSpPr>
          <p:cNvPr id="4" name="矩形 3"/>
          <p:cNvSpPr/>
          <p:nvPr/>
        </p:nvSpPr>
        <p:spPr>
          <a:xfrm>
            <a:off x="2665870" y="4724400"/>
            <a:ext cx="3812262" cy="1040285"/>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p>
          <a:p>
            <a:pPr marL="342900" lvl="0" indent="-342900" fontAlgn="base">
              <a:lnSpc>
                <a:spcPct val="110000"/>
              </a:lnSpc>
              <a:spcBef>
                <a:spcPct val="0"/>
              </a:spcBef>
              <a:spcAft>
                <a:spcPct val="0"/>
              </a:spcAft>
            </a:pP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22" name="文本框 99"/>
          <p:cNvSpPr txBox="1">
            <a:spLocks noChangeArrowheads="1"/>
          </p:cNvSpPr>
          <p:nvPr/>
        </p:nvSpPr>
        <p:spPr bwMode="auto">
          <a:xfrm>
            <a:off x="250825" y="476250"/>
            <a:ext cx="8805863"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dirty="0">
                <a:solidFill>
                  <a:srgbClr val="000000"/>
                </a:solidFill>
                <a:sym typeface="宋体" panose="02010600030101010101" pitchFamily="2" charset="-122"/>
              </a:rPr>
              <a:t>I like</a:t>
            </a:r>
            <a:r>
              <a:rPr lang="en-US" altLang="zh-CN" sz="3200" u="sng" dirty="0">
                <a:solidFill>
                  <a:srgbClr val="000000"/>
                </a:solidFill>
                <a:sym typeface="宋体" panose="02010600030101010101" pitchFamily="2" charset="-122"/>
              </a:rPr>
              <a:t>   28   </a:t>
            </a:r>
            <a:r>
              <a:rPr lang="en-US" altLang="zh-CN" sz="3200" dirty="0">
                <a:solidFill>
                  <a:srgbClr val="000000"/>
                </a:solidFill>
                <a:sym typeface="宋体" panose="02010600030101010101" pitchFamily="2" charset="-122"/>
              </a:rPr>
              <a:t>them swim and jump. They swim so fast and jump so high. They can play with a ball. They can stand up and walk</a:t>
            </a:r>
            <a:r>
              <a:rPr lang="en-US" altLang="zh-CN" sz="3200" u="sng" dirty="0">
                <a:solidFill>
                  <a:srgbClr val="000000"/>
                </a:solidFill>
                <a:sym typeface="宋体" panose="02010600030101010101" pitchFamily="2" charset="-122"/>
              </a:rPr>
              <a:t>  29  </a:t>
            </a:r>
            <a:r>
              <a:rPr lang="en-US" altLang="zh-CN" sz="3200" dirty="0">
                <a:solidFill>
                  <a:srgbClr val="000000"/>
                </a:solidFill>
                <a:sym typeface="宋体" panose="02010600030101010101" pitchFamily="2" charset="-122"/>
              </a:rPr>
              <a:t> water! They are very</a:t>
            </a:r>
            <a:r>
              <a:rPr lang="en-US" altLang="zh-CN" sz="3200" u="sng" dirty="0">
                <a:solidFill>
                  <a:srgbClr val="000000"/>
                </a:solidFill>
                <a:sym typeface="宋体" panose="02010600030101010101" pitchFamily="2" charset="-122"/>
              </a:rPr>
              <a:t>  30   </a:t>
            </a:r>
            <a:r>
              <a:rPr lang="en-US" altLang="zh-CN" sz="3200" dirty="0">
                <a:solidFill>
                  <a:srgbClr val="000000"/>
                </a:solidFill>
                <a:sym typeface="宋体" panose="02010600030101010101" pitchFamily="2" charset="-122"/>
              </a:rPr>
              <a:t>to people. If you fall into water and can</a:t>
            </a:r>
            <a:r>
              <a:rPr lang="en-US" altLang="zh-CN" sz="3200" dirty="0">
                <a:solidFill>
                  <a:srgbClr val="000000"/>
                </a:solidFill>
                <a:latin typeface="Calibri" panose="020F0502020204030204"/>
                <a:sym typeface="宋体" panose="02010600030101010101" pitchFamily="2" charset="-122"/>
              </a:rPr>
              <a:t>’</a:t>
            </a:r>
            <a:r>
              <a:rPr lang="en-US" altLang="zh-CN" sz="3200" dirty="0">
                <a:solidFill>
                  <a:srgbClr val="000000"/>
                </a:solidFill>
                <a:sym typeface="宋体" panose="02010600030101010101" pitchFamily="2" charset="-122"/>
              </a:rPr>
              <a:t>t swim, they may come to help you.</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2946" name="文本框 99"/>
          <p:cNvSpPr txBox="1">
            <a:spLocks noChangeArrowheads="1"/>
          </p:cNvSpPr>
          <p:nvPr/>
        </p:nvSpPr>
        <p:spPr bwMode="auto">
          <a:xfrm>
            <a:off x="-57150" y="-25400"/>
            <a:ext cx="9348788" cy="691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66700"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dirty="0">
                <a:solidFill>
                  <a:srgbClr val="000000"/>
                </a:solidFill>
                <a:latin typeface="Times New Roman" panose="02020603050405020304" pitchFamily="18" charset="0"/>
              </a:rPr>
              <a:t>(    ) 21. A. summer            B. month   </a:t>
            </a:r>
          </a:p>
          <a:p>
            <a:pPr>
              <a:buFont typeface="Arial" panose="020B0604020202020204" pitchFamily="34" charset="0"/>
              <a:buNone/>
            </a:pPr>
            <a:r>
              <a:rPr lang="en-US" altLang="zh-CN" sz="3200" dirty="0">
                <a:solidFill>
                  <a:srgbClr val="000000"/>
                </a:solidFill>
                <a:latin typeface="Times New Roman" panose="02020603050405020304" pitchFamily="18" charset="0"/>
              </a:rPr>
              <a:t>             C. weekday   	D. weekends</a:t>
            </a:r>
          </a:p>
          <a:p>
            <a:pPr>
              <a:buFont typeface="Arial" panose="020B0604020202020204" pitchFamily="34" charset="0"/>
              <a:buNone/>
            </a:pPr>
            <a:r>
              <a:rPr lang="en-US" altLang="zh-CN" sz="3200" dirty="0">
                <a:solidFill>
                  <a:srgbClr val="000000"/>
                </a:solidFill>
                <a:latin typeface="Times New Roman" panose="02020603050405020304" pitchFamily="18" charset="0"/>
              </a:rPr>
              <a:t>(    ) 22. A. a lot   		B. a lots of    		  </a:t>
            </a:r>
          </a:p>
          <a:p>
            <a:pPr>
              <a:buFont typeface="Arial" panose="020B0604020202020204" pitchFamily="34" charset="0"/>
              <a:buNone/>
            </a:pPr>
            <a:r>
              <a:rPr lang="en-US" altLang="zh-CN" sz="3200" dirty="0">
                <a:solidFill>
                  <a:srgbClr val="000000"/>
                </a:solidFill>
                <a:latin typeface="Times New Roman" panose="02020603050405020304" pitchFamily="18" charset="0"/>
              </a:rPr>
              <a:t>              C. a lot of    	D. lot of  </a:t>
            </a:r>
          </a:p>
          <a:p>
            <a:pPr>
              <a:buFont typeface="Arial" panose="020B0604020202020204" pitchFamily="34" charset="0"/>
              <a:buNone/>
            </a:pPr>
            <a:r>
              <a:rPr lang="en-US" altLang="zh-CN" sz="3200" dirty="0">
                <a:solidFill>
                  <a:srgbClr val="000000"/>
                </a:solidFill>
                <a:latin typeface="Times New Roman" panose="02020603050405020304" pitchFamily="18" charset="0"/>
              </a:rPr>
              <a:t>(    ) 23. A. zoo    B. park    C. bank    	D. library </a:t>
            </a:r>
          </a:p>
          <a:p>
            <a:pPr>
              <a:buFont typeface="Arial" panose="020B0604020202020204" pitchFamily="34" charset="0"/>
              <a:buNone/>
            </a:pPr>
            <a:r>
              <a:rPr lang="en-US" altLang="zh-CN" sz="3200" dirty="0">
                <a:solidFill>
                  <a:srgbClr val="000000"/>
                </a:solidFill>
                <a:latin typeface="Times New Roman" panose="02020603050405020304" pitchFamily="18" charset="0"/>
              </a:rPr>
              <a:t>(    ) 24. A. tigers   B. people    C. friends   D. animals</a:t>
            </a:r>
          </a:p>
          <a:p>
            <a:pPr>
              <a:buFont typeface="Arial" panose="020B0604020202020204" pitchFamily="34" charset="0"/>
              <a:buNone/>
            </a:pPr>
            <a:r>
              <a:rPr lang="en-US" altLang="zh-CN" sz="3200" dirty="0">
                <a:solidFill>
                  <a:srgbClr val="000000"/>
                </a:solidFill>
                <a:latin typeface="Times New Roman" panose="02020603050405020304" pitchFamily="18" charset="0"/>
              </a:rPr>
              <a:t>(    ) 25. A. dangerous   	B. friendly    		</a:t>
            </a:r>
          </a:p>
          <a:p>
            <a:pPr>
              <a:buFont typeface="Arial" panose="020B0604020202020204" pitchFamily="34" charset="0"/>
              <a:buNone/>
            </a:pPr>
            <a:r>
              <a:rPr lang="en-US" altLang="zh-CN" sz="3200" dirty="0">
                <a:solidFill>
                  <a:srgbClr val="000000"/>
                </a:solidFill>
                <a:latin typeface="Times New Roman" panose="02020603050405020304" pitchFamily="18" charset="0"/>
              </a:rPr>
              <a:t>             C. interesting    	D. ugly </a:t>
            </a:r>
          </a:p>
          <a:p>
            <a:pPr>
              <a:buFont typeface="Arial" panose="020B0604020202020204" pitchFamily="34" charset="0"/>
              <a:buNone/>
            </a:pPr>
            <a:r>
              <a:rPr lang="en-US" altLang="zh-CN" sz="3200" dirty="0">
                <a:solidFill>
                  <a:srgbClr val="000000"/>
                </a:solidFill>
                <a:latin typeface="Times New Roman" panose="02020603050405020304" pitchFamily="18" charset="0"/>
              </a:rPr>
              <a:t>(    ) 26. A. houses   		B. buildings   		</a:t>
            </a:r>
          </a:p>
          <a:p>
            <a:pPr>
              <a:buFont typeface="Arial" panose="020B0604020202020204" pitchFamily="34" charset="0"/>
              <a:buNone/>
            </a:pPr>
            <a:r>
              <a:rPr lang="en-US" altLang="zh-CN" sz="3200" dirty="0">
                <a:solidFill>
                  <a:srgbClr val="000000"/>
                </a:solidFill>
                <a:latin typeface="Times New Roman" panose="02020603050405020304" pitchFamily="18" charset="0"/>
              </a:rPr>
              <a:t>              C. cages    		D. ponds</a:t>
            </a:r>
            <a:r>
              <a:rPr lang="zh-CN" altLang="en-US" sz="3200" dirty="0">
                <a:solidFill>
                  <a:srgbClr val="000000"/>
                </a:solidFill>
                <a:latin typeface="Times New Roman" panose="02020603050405020304" pitchFamily="18" charset="0"/>
              </a:rPr>
              <a:t>（池塘）</a:t>
            </a:r>
          </a:p>
          <a:p>
            <a:pPr>
              <a:buFont typeface="Arial" panose="020B0604020202020204" pitchFamily="34" charset="0"/>
              <a:buNone/>
            </a:pPr>
            <a:r>
              <a:rPr lang="en-US" altLang="zh-CN" sz="3200" dirty="0">
                <a:solidFill>
                  <a:srgbClr val="000000"/>
                </a:solidFill>
                <a:latin typeface="Times New Roman" panose="02020603050405020304" pitchFamily="18" charset="0"/>
              </a:rPr>
              <a:t>(    ) 27. A. is   	     B. be    	    C. am    	 D. are  </a:t>
            </a:r>
          </a:p>
          <a:p>
            <a:pPr>
              <a:buFont typeface="Arial" panose="020B0604020202020204" pitchFamily="34" charset="0"/>
              <a:buNone/>
            </a:pPr>
            <a:r>
              <a:rPr lang="en-US" altLang="zh-CN" sz="3200" dirty="0">
                <a:solidFill>
                  <a:srgbClr val="000000"/>
                </a:solidFill>
                <a:latin typeface="Times New Roman" panose="02020603050405020304" pitchFamily="18" charset="0"/>
              </a:rPr>
              <a:t>(    ) 28. A. looking   B. seeing C. watching D. hearing  </a:t>
            </a:r>
          </a:p>
          <a:p>
            <a:pPr>
              <a:buFont typeface="Arial" panose="020B0604020202020204" pitchFamily="34" charset="0"/>
              <a:buNone/>
            </a:pPr>
            <a:r>
              <a:rPr lang="en-US" altLang="zh-CN" sz="3200" dirty="0">
                <a:solidFill>
                  <a:srgbClr val="000000"/>
                </a:solidFill>
                <a:latin typeface="Times New Roman" panose="02020603050405020304" pitchFamily="18" charset="0"/>
              </a:rPr>
              <a:t>(    ) 29. A. in         B. at    	     C. with   D. on</a:t>
            </a:r>
          </a:p>
          <a:p>
            <a:pPr>
              <a:buFont typeface="Arial" panose="020B0604020202020204" pitchFamily="34" charset="0"/>
              <a:buNone/>
            </a:pPr>
            <a:r>
              <a:rPr lang="en-US" altLang="zh-CN" sz="3200" dirty="0">
                <a:solidFill>
                  <a:srgbClr val="000000"/>
                </a:solidFill>
                <a:latin typeface="Times New Roman" panose="02020603050405020304" pitchFamily="18" charset="0"/>
              </a:rPr>
              <a:t>(    ) 30. A. friendly   B. interesting  C. warm    D. cold </a:t>
            </a:r>
          </a:p>
        </p:txBody>
      </p:sp>
      <p:sp>
        <p:nvSpPr>
          <p:cNvPr id="82947" name="TextBox 14"/>
          <p:cNvSpPr txBox="1">
            <a:spLocks noChangeArrowheads="1"/>
          </p:cNvSpPr>
          <p:nvPr/>
        </p:nvSpPr>
        <p:spPr bwMode="auto">
          <a:xfrm>
            <a:off x="395288" y="44450"/>
            <a:ext cx="7191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D</a:t>
            </a:r>
          </a:p>
        </p:txBody>
      </p:sp>
      <p:sp>
        <p:nvSpPr>
          <p:cNvPr id="82948" name="TextBox 14"/>
          <p:cNvSpPr txBox="1">
            <a:spLocks noChangeArrowheads="1"/>
          </p:cNvSpPr>
          <p:nvPr/>
        </p:nvSpPr>
        <p:spPr bwMode="auto">
          <a:xfrm>
            <a:off x="393700" y="1054100"/>
            <a:ext cx="7191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C</a:t>
            </a:r>
          </a:p>
        </p:txBody>
      </p:sp>
      <p:sp>
        <p:nvSpPr>
          <p:cNvPr id="82949" name="TextBox 14"/>
          <p:cNvSpPr txBox="1">
            <a:spLocks noChangeArrowheads="1"/>
          </p:cNvSpPr>
          <p:nvPr/>
        </p:nvSpPr>
        <p:spPr bwMode="auto">
          <a:xfrm>
            <a:off x="395288" y="1989138"/>
            <a:ext cx="7191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a:t>
            </a:r>
          </a:p>
        </p:txBody>
      </p:sp>
      <p:sp>
        <p:nvSpPr>
          <p:cNvPr id="82950" name="TextBox 14"/>
          <p:cNvSpPr txBox="1">
            <a:spLocks noChangeArrowheads="1"/>
          </p:cNvSpPr>
          <p:nvPr/>
        </p:nvSpPr>
        <p:spPr bwMode="auto">
          <a:xfrm>
            <a:off x="395288" y="2492375"/>
            <a:ext cx="7191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D</a:t>
            </a:r>
          </a:p>
        </p:txBody>
      </p:sp>
      <p:sp>
        <p:nvSpPr>
          <p:cNvPr id="82951" name="TextBox 14"/>
          <p:cNvSpPr txBox="1">
            <a:spLocks noChangeArrowheads="1"/>
          </p:cNvSpPr>
          <p:nvPr/>
        </p:nvSpPr>
        <p:spPr bwMode="auto">
          <a:xfrm>
            <a:off x="395288" y="2995613"/>
            <a:ext cx="7191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a:t>
            </a:r>
          </a:p>
        </p:txBody>
      </p:sp>
      <p:sp>
        <p:nvSpPr>
          <p:cNvPr id="82952" name="TextBox 14"/>
          <p:cNvSpPr txBox="1">
            <a:spLocks noChangeArrowheads="1"/>
          </p:cNvSpPr>
          <p:nvPr/>
        </p:nvSpPr>
        <p:spPr bwMode="auto">
          <a:xfrm>
            <a:off x="322263" y="3933825"/>
            <a:ext cx="7191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C</a:t>
            </a:r>
          </a:p>
        </p:txBody>
      </p:sp>
      <p:sp>
        <p:nvSpPr>
          <p:cNvPr id="82953" name="TextBox 14"/>
          <p:cNvSpPr txBox="1">
            <a:spLocks noChangeArrowheads="1"/>
          </p:cNvSpPr>
          <p:nvPr/>
        </p:nvSpPr>
        <p:spPr bwMode="auto">
          <a:xfrm>
            <a:off x="322263" y="4868863"/>
            <a:ext cx="7191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a:t>
            </a:r>
          </a:p>
        </p:txBody>
      </p:sp>
      <p:sp>
        <p:nvSpPr>
          <p:cNvPr id="82954" name="TextBox 14"/>
          <p:cNvSpPr txBox="1">
            <a:spLocks noChangeArrowheads="1"/>
          </p:cNvSpPr>
          <p:nvPr/>
        </p:nvSpPr>
        <p:spPr bwMode="auto">
          <a:xfrm>
            <a:off x="322263" y="5373688"/>
            <a:ext cx="719137"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C</a:t>
            </a:r>
          </a:p>
        </p:txBody>
      </p:sp>
      <p:sp>
        <p:nvSpPr>
          <p:cNvPr id="82955" name="TextBox 14"/>
          <p:cNvSpPr txBox="1">
            <a:spLocks noChangeArrowheads="1"/>
          </p:cNvSpPr>
          <p:nvPr/>
        </p:nvSpPr>
        <p:spPr bwMode="auto">
          <a:xfrm>
            <a:off x="322263" y="5805488"/>
            <a:ext cx="7191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a:t>
            </a:r>
          </a:p>
        </p:txBody>
      </p:sp>
      <p:sp>
        <p:nvSpPr>
          <p:cNvPr id="82956" name="TextBox 14"/>
          <p:cNvSpPr txBox="1">
            <a:spLocks noChangeArrowheads="1"/>
          </p:cNvSpPr>
          <p:nvPr/>
        </p:nvSpPr>
        <p:spPr bwMode="auto">
          <a:xfrm>
            <a:off x="322263" y="6381750"/>
            <a:ext cx="7191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2947"/>
                                        </p:tgtEl>
                                        <p:attrNameLst>
                                          <p:attrName>style.visibility</p:attrName>
                                        </p:attrNameLst>
                                      </p:cBhvr>
                                      <p:to>
                                        <p:strVal val="visible"/>
                                      </p:to>
                                    </p:set>
                                    <p:animEffect transition="in" filter="blinds(horizontal)">
                                      <p:cBhvr>
                                        <p:cTn id="7" dur="500"/>
                                        <p:tgtEl>
                                          <p:spTgt spid="8294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2948"/>
                                        </p:tgtEl>
                                        <p:attrNameLst>
                                          <p:attrName>style.visibility</p:attrName>
                                        </p:attrNameLst>
                                      </p:cBhvr>
                                      <p:to>
                                        <p:strVal val="visible"/>
                                      </p:to>
                                    </p:set>
                                    <p:animEffect transition="in" filter="blinds(horizontal)">
                                      <p:cBhvr>
                                        <p:cTn id="12" dur="500"/>
                                        <p:tgtEl>
                                          <p:spTgt spid="8294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2949"/>
                                        </p:tgtEl>
                                        <p:attrNameLst>
                                          <p:attrName>style.visibility</p:attrName>
                                        </p:attrNameLst>
                                      </p:cBhvr>
                                      <p:to>
                                        <p:strVal val="visible"/>
                                      </p:to>
                                    </p:set>
                                    <p:animEffect transition="in" filter="blinds(horizontal)">
                                      <p:cBhvr>
                                        <p:cTn id="17" dur="500"/>
                                        <p:tgtEl>
                                          <p:spTgt spid="8294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2950"/>
                                        </p:tgtEl>
                                        <p:attrNameLst>
                                          <p:attrName>style.visibility</p:attrName>
                                        </p:attrNameLst>
                                      </p:cBhvr>
                                      <p:to>
                                        <p:strVal val="visible"/>
                                      </p:to>
                                    </p:set>
                                    <p:animEffect transition="in" filter="blinds(horizontal)">
                                      <p:cBhvr>
                                        <p:cTn id="22" dur="500"/>
                                        <p:tgtEl>
                                          <p:spTgt spid="8295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2951"/>
                                        </p:tgtEl>
                                        <p:attrNameLst>
                                          <p:attrName>style.visibility</p:attrName>
                                        </p:attrNameLst>
                                      </p:cBhvr>
                                      <p:to>
                                        <p:strVal val="visible"/>
                                      </p:to>
                                    </p:set>
                                    <p:animEffect transition="in" filter="blinds(horizontal)">
                                      <p:cBhvr>
                                        <p:cTn id="27" dur="500"/>
                                        <p:tgtEl>
                                          <p:spTgt spid="8295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2952"/>
                                        </p:tgtEl>
                                        <p:attrNameLst>
                                          <p:attrName>style.visibility</p:attrName>
                                        </p:attrNameLst>
                                      </p:cBhvr>
                                      <p:to>
                                        <p:strVal val="visible"/>
                                      </p:to>
                                    </p:set>
                                    <p:animEffect transition="in" filter="blinds(horizontal)">
                                      <p:cBhvr>
                                        <p:cTn id="32" dur="500"/>
                                        <p:tgtEl>
                                          <p:spTgt spid="82952"/>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2953"/>
                                        </p:tgtEl>
                                        <p:attrNameLst>
                                          <p:attrName>style.visibility</p:attrName>
                                        </p:attrNameLst>
                                      </p:cBhvr>
                                      <p:to>
                                        <p:strVal val="visible"/>
                                      </p:to>
                                    </p:set>
                                    <p:animEffect transition="in" filter="blinds(horizontal)">
                                      <p:cBhvr>
                                        <p:cTn id="37" dur="500"/>
                                        <p:tgtEl>
                                          <p:spTgt spid="82953"/>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2954"/>
                                        </p:tgtEl>
                                        <p:attrNameLst>
                                          <p:attrName>style.visibility</p:attrName>
                                        </p:attrNameLst>
                                      </p:cBhvr>
                                      <p:to>
                                        <p:strVal val="visible"/>
                                      </p:to>
                                    </p:set>
                                    <p:animEffect transition="in" filter="blinds(horizontal)">
                                      <p:cBhvr>
                                        <p:cTn id="42" dur="500"/>
                                        <p:tgtEl>
                                          <p:spTgt spid="82954"/>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2955"/>
                                        </p:tgtEl>
                                        <p:attrNameLst>
                                          <p:attrName>style.visibility</p:attrName>
                                        </p:attrNameLst>
                                      </p:cBhvr>
                                      <p:to>
                                        <p:strVal val="visible"/>
                                      </p:to>
                                    </p:set>
                                    <p:animEffect transition="in" filter="blinds(horizontal)">
                                      <p:cBhvr>
                                        <p:cTn id="47" dur="500"/>
                                        <p:tgtEl>
                                          <p:spTgt spid="82955"/>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82956"/>
                                        </p:tgtEl>
                                        <p:attrNameLst>
                                          <p:attrName>style.visibility</p:attrName>
                                        </p:attrNameLst>
                                      </p:cBhvr>
                                      <p:to>
                                        <p:strVal val="visible"/>
                                      </p:to>
                                    </p:set>
                                    <p:animEffect transition="in" filter="blinds(horizontal)">
                                      <p:cBhvr>
                                        <p:cTn id="52" dur="500"/>
                                        <p:tgtEl>
                                          <p:spTgt spid="829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p:bldP spid="82948" grpId="0"/>
      <p:bldP spid="82949" grpId="0"/>
      <p:bldP spid="82950" grpId="0"/>
      <p:bldP spid="82951" grpId="0"/>
      <p:bldP spid="82952" grpId="0"/>
      <p:bldP spid="82953" grpId="0"/>
      <p:bldP spid="82954" grpId="0"/>
      <p:bldP spid="82955" grpId="0"/>
      <p:bldP spid="82956"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3970" name="文本框 99"/>
          <p:cNvSpPr txBox="1">
            <a:spLocks noChangeArrowheads="1"/>
          </p:cNvSpPr>
          <p:nvPr/>
        </p:nvSpPr>
        <p:spPr bwMode="auto">
          <a:xfrm>
            <a:off x="107950" y="-28575"/>
            <a:ext cx="8996363" cy="6430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b="1">
                <a:solidFill>
                  <a:srgbClr val="000000"/>
                </a:solidFill>
              </a:rPr>
              <a:t>三、短文填空（</a:t>
            </a:r>
            <a:r>
              <a:rPr lang="en-US" altLang="zh-CN" sz="3200" b="1">
                <a:solidFill>
                  <a:srgbClr val="000000"/>
                </a:solidFill>
              </a:rPr>
              <a:t>10</a:t>
            </a:r>
            <a:r>
              <a:rPr lang="zh-CN" altLang="en-US" sz="3200" b="1">
                <a:solidFill>
                  <a:srgbClr val="000000"/>
                </a:solidFill>
              </a:rPr>
              <a:t>小题</a:t>
            </a:r>
            <a:r>
              <a:rPr lang="en-US" altLang="zh-CN" sz="3200" b="1">
                <a:solidFill>
                  <a:srgbClr val="000000"/>
                </a:solidFill>
              </a:rPr>
              <a:t>15</a:t>
            </a:r>
            <a:r>
              <a:rPr lang="zh-CN" altLang="en-US" sz="3200" b="1">
                <a:solidFill>
                  <a:srgbClr val="000000"/>
                </a:solidFill>
              </a:rPr>
              <a:t>分）</a:t>
            </a:r>
            <a:endParaRPr lang="zh-CN" altLang="en-US" sz="3200" b="1">
              <a:solidFill>
                <a:srgbClr val="000000"/>
              </a:solidFill>
              <a:latin typeface="Times New Roman" panose="02020603050405020304" pitchFamily="18" charset="0"/>
              <a:cs typeface="Times New Roman" panose="02020603050405020304" pitchFamily="18" charset="0"/>
            </a:endParaRPr>
          </a:p>
          <a:p>
            <a:pPr algn="l">
              <a:buFont typeface="Arial" panose="020B0604020202020204" pitchFamily="34" charset="0"/>
              <a:buNone/>
            </a:pPr>
            <a:r>
              <a:rPr lang="zh-CN" altLang="en-US" sz="3200">
                <a:solidFill>
                  <a:srgbClr val="000000"/>
                </a:solidFill>
              </a:rPr>
              <a:t>       </a:t>
            </a:r>
            <a:r>
              <a:rPr lang="en-US" altLang="zh-CN" sz="3200">
                <a:solidFill>
                  <a:srgbClr val="000000"/>
                </a:solidFill>
              </a:rPr>
              <a:t>Animals are our friends. We can find different kinds of 31._________ in the world. Some animals are 32.________ in big woods(</a:t>
            </a:r>
            <a:r>
              <a:rPr lang="zh-CN" altLang="en-US" sz="3200">
                <a:solidFill>
                  <a:srgbClr val="000000"/>
                </a:solidFill>
              </a:rPr>
              <a:t>森林</a:t>
            </a:r>
            <a:r>
              <a:rPr lang="en-US" altLang="zh-CN" sz="3200">
                <a:solidFill>
                  <a:srgbClr val="000000"/>
                </a:solidFill>
              </a:rPr>
              <a:t>). And some animals are living 33._________ man. Animals are very useful to man, 34. _____ they can help man do many things. For example, 35. ________ can teach the elephant to do some heavy work. And man can also 36.______ the dog to look after the house. A watch dog 37.________ very smart. It can help people in danger. Children 38._________ dogs very much. Most of the children like to go to the 39. _______. </a:t>
            </a:r>
          </a:p>
        </p:txBody>
      </p:sp>
      <p:sp>
        <p:nvSpPr>
          <p:cNvPr id="83971" name="TextBox 14"/>
          <p:cNvSpPr txBox="1">
            <a:spLocks noChangeArrowheads="1"/>
          </p:cNvSpPr>
          <p:nvPr/>
        </p:nvSpPr>
        <p:spPr bwMode="auto">
          <a:xfrm>
            <a:off x="4000500" y="908050"/>
            <a:ext cx="25495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animals </a:t>
            </a:r>
          </a:p>
        </p:txBody>
      </p:sp>
      <p:sp>
        <p:nvSpPr>
          <p:cNvPr id="83972" name="TextBox 14"/>
          <p:cNvSpPr txBox="1">
            <a:spLocks noChangeArrowheads="1"/>
          </p:cNvSpPr>
          <p:nvPr/>
        </p:nvSpPr>
        <p:spPr bwMode="auto">
          <a:xfrm>
            <a:off x="4356100" y="1339850"/>
            <a:ext cx="15446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living</a:t>
            </a:r>
          </a:p>
        </p:txBody>
      </p:sp>
      <p:sp>
        <p:nvSpPr>
          <p:cNvPr id="83973" name="TextBox 14"/>
          <p:cNvSpPr txBox="1">
            <a:spLocks noChangeArrowheads="1"/>
          </p:cNvSpPr>
          <p:nvPr/>
        </p:nvSpPr>
        <p:spPr bwMode="auto">
          <a:xfrm>
            <a:off x="7091363" y="1844675"/>
            <a:ext cx="15430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with</a:t>
            </a:r>
          </a:p>
        </p:txBody>
      </p:sp>
      <p:sp>
        <p:nvSpPr>
          <p:cNvPr id="83974" name="TextBox 14"/>
          <p:cNvSpPr txBox="1">
            <a:spLocks noChangeArrowheads="1"/>
          </p:cNvSpPr>
          <p:nvPr/>
        </p:nvSpPr>
        <p:spPr bwMode="auto">
          <a:xfrm>
            <a:off x="7308850" y="2347913"/>
            <a:ext cx="20415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because</a:t>
            </a:r>
          </a:p>
        </p:txBody>
      </p:sp>
      <p:sp>
        <p:nvSpPr>
          <p:cNvPr id="83975" name="TextBox 14"/>
          <p:cNvSpPr txBox="1">
            <a:spLocks noChangeArrowheads="1"/>
          </p:cNvSpPr>
          <p:nvPr/>
        </p:nvSpPr>
        <p:spPr bwMode="auto">
          <a:xfrm>
            <a:off x="755650" y="3284538"/>
            <a:ext cx="23971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man</a:t>
            </a:r>
          </a:p>
        </p:txBody>
      </p:sp>
      <p:sp>
        <p:nvSpPr>
          <p:cNvPr id="83976" name="TextBox 14"/>
          <p:cNvSpPr txBox="1">
            <a:spLocks noChangeArrowheads="1"/>
          </p:cNvSpPr>
          <p:nvPr/>
        </p:nvSpPr>
        <p:spPr bwMode="auto">
          <a:xfrm>
            <a:off x="7451725" y="3789363"/>
            <a:ext cx="15430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teach</a:t>
            </a:r>
          </a:p>
        </p:txBody>
      </p:sp>
      <p:sp>
        <p:nvSpPr>
          <p:cNvPr id="83977" name="TextBox 14"/>
          <p:cNvSpPr txBox="1">
            <a:spLocks noChangeArrowheads="1"/>
          </p:cNvSpPr>
          <p:nvPr/>
        </p:nvSpPr>
        <p:spPr bwMode="auto">
          <a:xfrm>
            <a:off x="755650" y="4724400"/>
            <a:ext cx="20478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is</a:t>
            </a:r>
          </a:p>
        </p:txBody>
      </p:sp>
      <p:sp>
        <p:nvSpPr>
          <p:cNvPr id="83978" name="TextBox 14"/>
          <p:cNvSpPr txBox="1">
            <a:spLocks noChangeArrowheads="1"/>
          </p:cNvSpPr>
          <p:nvPr/>
        </p:nvSpPr>
        <p:spPr bwMode="auto">
          <a:xfrm>
            <a:off x="3924300" y="5300663"/>
            <a:ext cx="37242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like/love</a:t>
            </a:r>
          </a:p>
        </p:txBody>
      </p:sp>
      <p:sp>
        <p:nvSpPr>
          <p:cNvPr id="83979" name="TextBox 14"/>
          <p:cNvSpPr txBox="1">
            <a:spLocks noChangeArrowheads="1"/>
          </p:cNvSpPr>
          <p:nvPr/>
        </p:nvSpPr>
        <p:spPr bwMode="auto">
          <a:xfrm>
            <a:off x="7307263" y="5805488"/>
            <a:ext cx="204787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zoo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3971"/>
                                        </p:tgtEl>
                                        <p:attrNameLst>
                                          <p:attrName>style.visibility</p:attrName>
                                        </p:attrNameLst>
                                      </p:cBhvr>
                                      <p:to>
                                        <p:strVal val="visible"/>
                                      </p:to>
                                    </p:set>
                                    <p:animEffect transition="in" filter="blinds(horizontal)">
                                      <p:cBhvr>
                                        <p:cTn id="7" dur="500"/>
                                        <p:tgtEl>
                                          <p:spTgt spid="8397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3972"/>
                                        </p:tgtEl>
                                        <p:attrNameLst>
                                          <p:attrName>style.visibility</p:attrName>
                                        </p:attrNameLst>
                                      </p:cBhvr>
                                      <p:to>
                                        <p:strVal val="visible"/>
                                      </p:to>
                                    </p:set>
                                    <p:animEffect transition="in" filter="blinds(horizontal)">
                                      <p:cBhvr>
                                        <p:cTn id="12" dur="500"/>
                                        <p:tgtEl>
                                          <p:spTgt spid="8397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3973"/>
                                        </p:tgtEl>
                                        <p:attrNameLst>
                                          <p:attrName>style.visibility</p:attrName>
                                        </p:attrNameLst>
                                      </p:cBhvr>
                                      <p:to>
                                        <p:strVal val="visible"/>
                                      </p:to>
                                    </p:set>
                                    <p:animEffect transition="in" filter="blinds(horizontal)">
                                      <p:cBhvr>
                                        <p:cTn id="17" dur="500"/>
                                        <p:tgtEl>
                                          <p:spTgt spid="8397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3974"/>
                                        </p:tgtEl>
                                        <p:attrNameLst>
                                          <p:attrName>style.visibility</p:attrName>
                                        </p:attrNameLst>
                                      </p:cBhvr>
                                      <p:to>
                                        <p:strVal val="visible"/>
                                      </p:to>
                                    </p:set>
                                    <p:animEffect transition="in" filter="blinds(horizontal)">
                                      <p:cBhvr>
                                        <p:cTn id="22" dur="500"/>
                                        <p:tgtEl>
                                          <p:spTgt spid="8397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3975"/>
                                        </p:tgtEl>
                                        <p:attrNameLst>
                                          <p:attrName>style.visibility</p:attrName>
                                        </p:attrNameLst>
                                      </p:cBhvr>
                                      <p:to>
                                        <p:strVal val="visible"/>
                                      </p:to>
                                    </p:set>
                                    <p:animEffect transition="in" filter="blinds(horizontal)">
                                      <p:cBhvr>
                                        <p:cTn id="27" dur="500"/>
                                        <p:tgtEl>
                                          <p:spTgt spid="8397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3976"/>
                                        </p:tgtEl>
                                        <p:attrNameLst>
                                          <p:attrName>style.visibility</p:attrName>
                                        </p:attrNameLst>
                                      </p:cBhvr>
                                      <p:to>
                                        <p:strVal val="visible"/>
                                      </p:to>
                                    </p:set>
                                    <p:animEffect transition="in" filter="blinds(horizontal)">
                                      <p:cBhvr>
                                        <p:cTn id="32" dur="500"/>
                                        <p:tgtEl>
                                          <p:spTgt spid="8397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3977"/>
                                        </p:tgtEl>
                                        <p:attrNameLst>
                                          <p:attrName>style.visibility</p:attrName>
                                        </p:attrNameLst>
                                      </p:cBhvr>
                                      <p:to>
                                        <p:strVal val="visible"/>
                                      </p:to>
                                    </p:set>
                                    <p:animEffect transition="in" filter="blinds(horizontal)">
                                      <p:cBhvr>
                                        <p:cTn id="37" dur="500"/>
                                        <p:tgtEl>
                                          <p:spTgt spid="83977"/>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3978"/>
                                        </p:tgtEl>
                                        <p:attrNameLst>
                                          <p:attrName>style.visibility</p:attrName>
                                        </p:attrNameLst>
                                      </p:cBhvr>
                                      <p:to>
                                        <p:strVal val="visible"/>
                                      </p:to>
                                    </p:set>
                                    <p:animEffect transition="in" filter="blinds(horizontal)">
                                      <p:cBhvr>
                                        <p:cTn id="42" dur="500"/>
                                        <p:tgtEl>
                                          <p:spTgt spid="83978"/>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3979"/>
                                        </p:tgtEl>
                                        <p:attrNameLst>
                                          <p:attrName>style.visibility</p:attrName>
                                        </p:attrNameLst>
                                      </p:cBhvr>
                                      <p:to>
                                        <p:strVal val="visible"/>
                                      </p:to>
                                    </p:set>
                                    <p:animEffect transition="in" filter="blinds(horizontal)">
                                      <p:cBhvr>
                                        <p:cTn id="47" dur="500"/>
                                        <p:tgtEl>
                                          <p:spTgt spid="839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p:bldP spid="83972" grpId="0"/>
      <p:bldP spid="83973" grpId="0"/>
      <p:bldP spid="83974" grpId="0"/>
      <p:bldP spid="83975" grpId="0"/>
      <p:bldP spid="83976" grpId="0"/>
      <p:bldP spid="83977" grpId="0"/>
      <p:bldP spid="83978" grpId="0"/>
      <p:bldP spid="83979"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4994" name="文本框 99"/>
          <p:cNvSpPr txBox="1">
            <a:spLocks noChangeArrowheads="1"/>
          </p:cNvSpPr>
          <p:nvPr/>
        </p:nvSpPr>
        <p:spPr bwMode="auto">
          <a:xfrm>
            <a:off x="107950" y="1047750"/>
            <a:ext cx="8996363"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a:solidFill>
                  <a:srgbClr val="000000"/>
                </a:solidFill>
              </a:rPr>
              <a:t> There are many animals in zoos. The zoo is 40. _________ good place for children to get to know animals. </a:t>
            </a:r>
          </a:p>
        </p:txBody>
      </p:sp>
      <p:sp>
        <p:nvSpPr>
          <p:cNvPr id="84995" name="TextBox 14"/>
          <p:cNvSpPr txBox="1">
            <a:spLocks noChangeArrowheads="1"/>
          </p:cNvSpPr>
          <p:nvPr/>
        </p:nvSpPr>
        <p:spPr bwMode="auto">
          <a:xfrm>
            <a:off x="611188" y="1412875"/>
            <a:ext cx="15430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4995"/>
                                        </p:tgtEl>
                                        <p:attrNameLst>
                                          <p:attrName>style.visibility</p:attrName>
                                        </p:attrNameLst>
                                      </p:cBhvr>
                                      <p:to>
                                        <p:strVal val="visible"/>
                                      </p:to>
                                    </p:set>
                                    <p:animEffect transition="in" filter="blinds(horizontal)">
                                      <p:cBhvr>
                                        <p:cTn id="7" dur="500"/>
                                        <p:tgtEl>
                                          <p:spTgt spid="849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graphicFrame>
        <p:nvGraphicFramePr>
          <p:cNvPr id="2" name="表格 -1"/>
          <p:cNvGraphicFramePr/>
          <p:nvPr/>
        </p:nvGraphicFramePr>
        <p:xfrm>
          <a:off x="-36513" y="468313"/>
          <a:ext cx="9123363" cy="6456362"/>
        </p:xfrm>
        <a:graphic>
          <a:graphicData uri="http://schemas.openxmlformats.org/drawingml/2006/table">
            <a:tbl>
              <a:tblPr firstRow="1" bandRow="1">
                <a:tableStyleId>{5940675A-B579-460E-94D1-54222C63F5DA}</a:tableStyleId>
              </a:tblPr>
              <a:tblGrid>
                <a:gridCol w="4594385">
                  <a:extLst>
                    <a:ext uri="{9D8B030D-6E8A-4147-A177-3AD203B41FA5}">
                      <a16:colId xmlns:a16="http://schemas.microsoft.com/office/drawing/2014/main" val="20000"/>
                    </a:ext>
                  </a:extLst>
                </a:gridCol>
                <a:gridCol w="4528978">
                  <a:extLst>
                    <a:ext uri="{9D8B030D-6E8A-4147-A177-3AD203B41FA5}">
                      <a16:colId xmlns:a16="http://schemas.microsoft.com/office/drawing/2014/main" val="20001"/>
                    </a:ext>
                  </a:extLst>
                </a:gridCol>
              </a:tblGrid>
              <a:tr h="6456362">
                <a:tc>
                  <a:txBody>
                    <a:bodyPr/>
                    <a:lstStyle/>
                    <a:p>
                      <a:pPr marL="0" algn="l">
                        <a:buNone/>
                      </a:pPr>
                      <a:r>
                        <a:rPr lang="en-US" altLang="zh-CN" sz="1900" b="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41. Alice is a cute and lovely girl, but her hair is very thin. She is worried about it but she doesn’t know what to do. Can you give her some good advice? </a:t>
                      </a:r>
                    </a:p>
                    <a:p>
                      <a:pPr marL="0" algn="l">
                        <a:buNone/>
                      </a:pPr>
                      <a:r>
                        <a:rPr lang="en-US" altLang="zh-CN" sz="1900" b="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42. John is too fat and he is very sad. He wants to lose weight(</a:t>
                      </a:r>
                      <a:r>
                        <a:rPr lang="en-US" altLang="zh-CN" sz="1900" b="0" u="none" dirty="0" err="1">
                          <a:solidFill>
                            <a:srgbClr val="000000"/>
                          </a:solidFill>
                          <a:latin typeface="Arial" panose="020B0604020202020204" pitchFamily="34" charset="0"/>
                          <a:ea typeface="Times New Roman" panose="02020603050405020304" pitchFamily="18" charset="0"/>
                          <a:cs typeface="Times New Roman" panose="02020603050405020304" pitchFamily="18" charset="0"/>
                        </a:rPr>
                        <a:t>减肥</a:t>
                      </a:r>
                      <a:r>
                        <a:rPr lang="en-US" altLang="zh-CN" sz="1900" b="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but he can’t find any good ways. Your help is needed. </a:t>
                      </a:r>
                    </a:p>
                    <a:p>
                      <a:pPr marL="0" algn="l">
                        <a:buNone/>
                      </a:pPr>
                      <a:r>
                        <a:rPr lang="en-US" altLang="zh-CN" sz="1900" b="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43. Alan is going to take an important exam. He is very worried and nervous because he is afraid that he won’t pass it. He needs help. </a:t>
                      </a:r>
                    </a:p>
                    <a:p>
                      <a:pPr marL="0" algn="l">
                        <a:buNone/>
                      </a:pPr>
                      <a:r>
                        <a:rPr lang="en-US" altLang="zh-CN" sz="1900" b="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44. Susan is interested in novels and she writes some novels in her free time. But she doesn’t know whether her novels are good or not. Now could you help her? </a:t>
                      </a:r>
                    </a:p>
                    <a:p>
                      <a:pPr marL="0" algn="l">
                        <a:buNone/>
                      </a:pPr>
                      <a:r>
                        <a:rPr lang="en-US" altLang="zh-CN" sz="1900" b="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45. Tony is a salesman(</a:t>
                      </a:r>
                      <a:r>
                        <a:rPr lang="en-US" altLang="zh-CN" sz="1900" b="0" u="none" dirty="0" err="1">
                          <a:solidFill>
                            <a:srgbClr val="000000"/>
                          </a:solidFill>
                          <a:latin typeface="Arial" panose="020B0604020202020204" pitchFamily="34" charset="0"/>
                          <a:ea typeface="Times New Roman" panose="02020603050405020304" pitchFamily="18" charset="0"/>
                          <a:cs typeface="Times New Roman" panose="02020603050405020304" pitchFamily="18" charset="0"/>
                        </a:rPr>
                        <a:t>推销员</a:t>
                      </a:r>
                      <a:r>
                        <a:rPr lang="en-US" altLang="zh-CN" sz="1900" b="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But he doesn’t do well in his job. Can you give him some advice to make him become better in his business(</a:t>
                      </a:r>
                      <a:r>
                        <a:rPr lang="en-US" altLang="zh-CN" sz="1900" b="0" u="none" dirty="0" err="1">
                          <a:solidFill>
                            <a:srgbClr val="000000"/>
                          </a:solidFill>
                          <a:latin typeface="Arial" panose="020B0604020202020204" pitchFamily="34" charset="0"/>
                          <a:ea typeface="Times New Roman" panose="02020603050405020304" pitchFamily="18" charset="0"/>
                          <a:cs typeface="Times New Roman" panose="02020603050405020304" pitchFamily="18" charset="0"/>
                        </a:rPr>
                        <a:t>生意</a:t>
                      </a:r>
                      <a:r>
                        <a:rPr lang="en-US" altLang="zh-CN" sz="1900" b="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p>
                  </a:txBody>
                  <a:tcPr marL="333387" marR="0" marT="0" marB="1">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1900" u="none">
                          <a:solidFill>
                            <a:srgbClr val="000000"/>
                          </a:solidFill>
                          <a:latin typeface="Arial" panose="020B0604020202020204" pitchFamily="34" charset="0"/>
                          <a:ea typeface="Times New Roman" panose="02020603050405020304" pitchFamily="18" charset="0"/>
                          <a:cs typeface="Times New Roman" panose="02020603050405020304" pitchFamily="18" charset="0"/>
                        </a:rPr>
                        <a:t>A. Why not try some fruit or a low-fat yogurt (酸奶)? They can help you to lose weight and keep fit. Call us at 12789173118. </a:t>
                      </a:r>
                    </a:p>
                    <a:p>
                      <a:pPr marL="0" indent="0" algn="l">
                        <a:buNone/>
                      </a:pPr>
                      <a:r>
                        <a:rPr lang="en-US" altLang="zh-CN" sz="1900" u="none">
                          <a:solidFill>
                            <a:srgbClr val="000000"/>
                          </a:solidFill>
                          <a:latin typeface="Arial" panose="020B0604020202020204" pitchFamily="34" charset="0"/>
                          <a:ea typeface="Times New Roman" panose="02020603050405020304" pitchFamily="18" charset="0"/>
                          <a:cs typeface="Times New Roman" panose="02020603050405020304" pitchFamily="18" charset="0"/>
                        </a:rPr>
                        <a:t>B. It is important not to be nervous before an exam. You should have a balanced diet, or you can play some sports. Tel: 134277</a:t>
                      </a:r>
                    </a:p>
                    <a:p>
                      <a:pPr marL="0" indent="0" algn="l">
                        <a:buNone/>
                      </a:pPr>
                      <a:r>
                        <a:rPr lang="en-US" altLang="zh-CN" sz="1900" u="none">
                          <a:solidFill>
                            <a:srgbClr val="000000"/>
                          </a:solidFill>
                          <a:latin typeface="Arial" panose="020B0604020202020204" pitchFamily="34" charset="0"/>
                          <a:ea typeface="Times New Roman" panose="02020603050405020304" pitchFamily="18" charset="0"/>
                          <a:cs typeface="Times New Roman" panose="02020603050405020304" pitchFamily="18" charset="0"/>
                        </a:rPr>
                        <a:t>C. We are looking for new novels. For more information, call 31115-6767. </a:t>
                      </a:r>
                    </a:p>
                    <a:p>
                      <a:pPr marL="0" indent="0" algn="l">
                        <a:buNone/>
                      </a:pPr>
                      <a:r>
                        <a:rPr lang="en-US" altLang="zh-CN" sz="1900" u="none">
                          <a:solidFill>
                            <a:srgbClr val="000000"/>
                          </a:solidFill>
                          <a:latin typeface="Arial" panose="020B0604020202020204" pitchFamily="34" charset="0"/>
                          <a:ea typeface="Times New Roman" panose="02020603050405020304" pitchFamily="18" charset="0"/>
                          <a:cs typeface="Times New Roman" panose="02020603050405020304" pitchFamily="18" charset="0"/>
                        </a:rPr>
                        <a:t>D. If you are a serious(认真的) person, we have the program for you. Call 2-600-6756144.</a:t>
                      </a:r>
                    </a:p>
                    <a:p>
                      <a:pPr marL="0" indent="0" algn="l">
                        <a:buNone/>
                      </a:pPr>
                      <a:r>
                        <a:rPr lang="en-US" altLang="zh-CN" sz="1900" u="none">
                          <a:solidFill>
                            <a:srgbClr val="000000"/>
                          </a:solidFill>
                          <a:latin typeface="Arial" panose="020B0604020202020204" pitchFamily="34" charset="0"/>
                          <a:ea typeface="Times New Roman" panose="02020603050405020304" pitchFamily="18" charset="0"/>
                          <a:cs typeface="Times New Roman" panose="02020603050405020304" pitchFamily="18" charset="0"/>
                        </a:rPr>
                        <a:t>E. Hair loss（丢失） is thinness of the total amount of hair. If you want to do something to change it, or if you want to know more about hair loss, please call 3-305-7832266. </a:t>
                      </a:r>
                    </a:p>
                    <a:p>
                      <a:pPr marL="0" indent="0" algn="l">
                        <a:buNone/>
                      </a:pPr>
                      <a:r>
                        <a:rPr lang="en-US" altLang="zh-CN" sz="1900" u="none">
                          <a:solidFill>
                            <a:srgbClr val="000000"/>
                          </a:solidFill>
                          <a:latin typeface="Arial" panose="020B0604020202020204" pitchFamily="34" charset="0"/>
                          <a:ea typeface="Times New Roman" panose="02020603050405020304" pitchFamily="18" charset="0"/>
                          <a:cs typeface="Times New Roman" panose="02020603050405020304" pitchFamily="18" charset="0"/>
                        </a:rPr>
                        <a:t>F. No empty theories (理论)! Just rock-solid (绝对可靠的) advice on how to be a better salesman. If you have more interest, please dial 432-9991. </a:t>
                      </a:r>
                    </a:p>
                  </a:txBody>
                  <a:tcPr marL="0" marR="0" marT="0" marB="1">
                    <a:lnL w="6350"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86026" name="TextBox 14"/>
          <p:cNvSpPr txBox="1">
            <a:spLocks noChangeArrowheads="1"/>
          </p:cNvSpPr>
          <p:nvPr/>
        </p:nvSpPr>
        <p:spPr bwMode="auto">
          <a:xfrm>
            <a:off x="250825" y="404813"/>
            <a:ext cx="77311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E</a:t>
            </a:r>
          </a:p>
        </p:txBody>
      </p:sp>
      <p:sp>
        <p:nvSpPr>
          <p:cNvPr id="86027" name="TextBox 14"/>
          <p:cNvSpPr txBox="1">
            <a:spLocks noChangeArrowheads="1"/>
          </p:cNvSpPr>
          <p:nvPr/>
        </p:nvSpPr>
        <p:spPr bwMode="auto">
          <a:xfrm>
            <a:off x="323850" y="1484313"/>
            <a:ext cx="7747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a:t>
            </a:r>
          </a:p>
        </p:txBody>
      </p:sp>
      <p:sp>
        <p:nvSpPr>
          <p:cNvPr id="86028" name="TextBox 14"/>
          <p:cNvSpPr txBox="1">
            <a:spLocks noChangeArrowheads="1"/>
          </p:cNvSpPr>
          <p:nvPr/>
        </p:nvSpPr>
        <p:spPr bwMode="auto">
          <a:xfrm>
            <a:off x="250825" y="2708275"/>
            <a:ext cx="7747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a:t>
            </a:r>
          </a:p>
        </p:txBody>
      </p:sp>
      <p:sp>
        <p:nvSpPr>
          <p:cNvPr id="86029" name="TextBox 14"/>
          <p:cNvSpPr txBox="1">
            <a:spLocks noChangeArrowheads="1"/>
          </p:cNvSpPr>
          <p:nvPr/>
        </p:nvSpPr>
        <p:spPr bwMode="auto">
          <a:xfrm>
            <a:off x="250825" y="3860800"/>
            <a:ext cx="7747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C</a:t>
            </a:r>
          </a:p>
        </p:txBody>
      </p:sp>
      <p:sp>
        <p:nvSpPr>
          <p:cNvPr id="86030" name="TextBox 14"/>
          <p:cNvSpPr txBox="1">
            <a:spLocks noChangeArrowheads="1"/>
          </p:cNvSpPr>
          <p:nvPr/>
        </p:nvSpPr>
        <p:spPr bwMode="auto">
          <a:xfrm>
            <a:off x="323850" y="5229225"/>
            <a:ext cx="7747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F</a:t>
            </a:r>
          </a:p>
        </p:txBody>
      </p:sp>
      <p:sp>
        <p:nvSpPr>
          <p:cNvPr id="86031" name="文本框 99"/>
          <p:cNvSpPr txBox="1">
            <a:spLocks noChangeArrowheads="1"/>
          </p:cNvSpPr>
          <p:nvPr/>
        </p:nvSpPr>
        <p:spPr bwMode="auto">
          <a:xfrm>
            <a:off x="323850" y="44450"/>
            <a:ext cx="577215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Font typeface="Arial" panose="020B0604020202020204" pitchFamily="34" charset="0"/>
              <a:buNone/>
            </a:pPr>
            <a:r>
              <a:rPr lang="zh-CN" altLang="en-US" sz="2200" b="1" dirty="0">
                <a:solidFill>
                  <a:srgbClr val="000000"/>
                </a:solidFill>
                <a:latin typeface="宋体" panose="02010600030101010101" pitchFamily="2" charset="-122"/>
              </a:rPr>
              <a:t>四、阅读理解（</a:t>
            </a:r>
            <a:r>
              <a:rPr lang="en-US" altLang="zh-CN" sz="2200" b="1" dirty="0">
                <a:solidFill>
                  <a:srgbClr val="000000"/>
                </a:solidFill>
                <a:latin typeface="Times New Roman" panose="02020603050405020304" pitchFamily="18" charset="0"/>
                <a:cs typeface="Times New Roman" panose="02020603050405020304" pitchFamily="18" charset="0"/>
              </a:rPr>
              <a:t>1</a:t>
            </a:r>
            <a:r>
              <a:rPr lang="zh-CN" altLang="en-US" sz="2200" b="1" dirty="0">
                <a:solidFill>
                  <a:srgbClr val="000000"/>
                </a:solidFill>
                <a:latin typeface="宋体" panose="02010600030101010101" pitchFamily="2" charset="-122"/>
              </a:rPr>
              <a:t>小题，</a:t>
            </a:r>
            <a:r>
              <a:rPr lang="en-US" altLang="zh-CN" sz="2200" b="1" dirty="0">
                <a:solidFill>
                  <a:srgbClr val="000000"/>
                </a:solidFill>
                <a:latin typeface="Times New Roman" panose="02020603050405020304" pitchFamily="18" charset="0"/>
                <a:cs typeface="Times New Roman" panose="02020603050405020304" pitchFamily="18" charset="0"/>
              </a:rPr>
              <a:t>10</a:t>
            </a:r>
            <a:r>
              <a:rPr lang="zh-CN" altLang="en-US" sz="2200" b="1" dirty="0">
                <a:solidFill>
                  <a:srgbClr val="000000"/>
                </a:solidFill>
                <a:latin typeface="宋体" panose="02010600030101010101" pitchFamily="2" charset="-122"/>
              </a:rPr>
              <a:t>分）信息匹配。</a:t>
            </a:r>
            <a:endParaRPr lang="zh-CN" altLang="en-US" sz="2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6026"/>
                                        </p:tgtEl>
                                        <p:attrNameLst>
                                          <p:attrName>style.visibility</p:attrName>
                                        </p:attrNameLst>
                                      </p:cBhvr>
                                      <p:to>
                                        <p:strVal val="visible"/>
                                      </p:to>
                                    </p:set>
                                    <p:animEffect transition="in" filter="blinds(horizontal)">
                                      <p:cBhvr>
                                        <p:cTn id="7" dur="500"/>
                                        <p:tgtEl>
                                          <p:spTgt spid="8602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6027"/>
                                        </p:tgtEl>
                                        <p:attrNameLst>
                                          <p:attrName>style.visibility</p:attrName>
                                        </p:attrNameLst>
                                      </p:cBhvr>
                                      <p:to>
                                        <p:strVal val="visible"/>
                                      </p:to>
                                    </p:set>
                                    <p:animEffect transition="in" filter="blinds(horizontal)">
                                      <p:cBhvr>
                                        <p:cTn id="12" dur="500"/>
                                        <p:tgtEl>
                                          <p:spTgt spid="8602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6028"/>
                                        </p:tgtEl>
                                        <p:attrNameLst>
                                          <p:attrName>style.visibility</p:attrName>
                                        </p:attrNameLst>
                                      </p:cBhvr>
                                      <p:to>
                                        <p:strVal val="visible"/>
                                      </p:to>
                                    </p:set>
                                    <p:animEffect transition="in" filter="blinds(horizontal)">
                                      <p:cBhvr>
                                        <p:cTn id="17" dur="500"/>
                                        <p:tgtEl>
                                          <p:spTgt spid="8602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6029"/>
                                        </p:tgtEl>
                                        <p:attrNameLst>
                                          <p:attrName>style.visibility</p:attrName>
                                        </p:attrNameLst>
                                      </p:cBhvr>
                                      <p:to>
                                        <p:strVal val="visible"/>
                                      </p:to>
                                    </p:set>
                                    <p:animEffect transition="in" filter="blinds(horizontal)">
                                      <p:cBhvr>
                                        <p:cTn id="22" dur="500"/>
                                        <p:tgtEl>
                                          <p:spTgt spid="8602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6030"/>
                                        </p:tgtEl>
                                        <p:attrNameLst>
                                          <p:attrName>style.visibility</p:attrName>
                                        </p:attrNameLst>
                                      </p:cBhvr>
                                      <p:to>
                                        <p:strVal val="visible"/>
                                      </p:to>
                                    </p:set>
                                    <p:animEffect transition="in" filter="blinds(horizontal)">
                                      <p:cBhvr>
                                        <p:cTn id="27" dur="500"/>
                                        <p:tgtEl>
                                          <p:spTgt spid="860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6" grpId="0"/>
      <p:bldP spid="86027" grpId="0"/>
      <p:bldP spid="86028" grpId="0"/>
      <p:bldP spid="86029" grpId="0"/>
      <p:bldP spid="86030"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7042" name="文本框 99"/>
          <p:cNvSpPr txBox="1">
            <a:spLocks noChangeArrowheads="1"/>
          </p:cNvSpPr>
          <p:nvPr/>
        </p:nvSpPr>
        <p:spPr bwMode="auto">
          <a:xfrm>
            <a:off x="179388" y="403225"/>
            <a:ext cx="8674100"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b="1" dirty="0">
                <a:solidFill>
                  <a:srgbClr val="000000"/>
                </a:solidFill>
                <a:latin typeface="Times New Roman" panose="02020603050405020304" pitchFamily="18" charset="0"/>
                <a:cs typeface="Times New Roman" panose="02020603050405020304" pitchFamily="18" charset="0"/>
              </a:rPr>
              <a:t>五、根据所给单词的中文意思或者根据所给单词的适当形式完成句子。</a:t>
            </a:r>
            <a:r>
              <a:rPr lang="en-US" altLang="zh-CN" sz="3200" b="1" dirty="0">
                <a:solidFill>
                  <a:srgbClr val="000000"/>
                </a:solidFill>
                <a:latin typeface="Times New Roman" panose="02020603050405020304" pitchFamily="18" charset="0"/>
                <a:cs typeface="Times New Roman" panose="02020603050405020304" pitchFamily="18" charset="0"/>
              </a:rPr>
              <a:t>(10</a:t>
            </a:r>
            <a:r>
              <a:rPr lang="zh-CN" altLang="en-US" sz="3200" b="1" dirty="0">
                <a:solidFill>
                  <a:srgbClr val="000000"/>
                </a:solidFill>
                <a:latin typeface="宋体" panose="02010600030101010101" pitchFamily="2" charset="-122"/>
              </a:rPr>
              <a:t>小题，共</a:t>
            </a:r>
            <a:r>
              <a:rPr lang="en-US" altLang="zh-CN" sz="3200" b="1" dirty="0">
                <a:solidFill>
                  <a:srgbClr val="000000"/>
                </a:solidFill>
                <a:latin typeface="Times New Roman" panose="02020603050405020304" pitchFamily="18" charset="0"/>
                <a:cs typeface="Times New Roman" panose="02020603050405020304" pitchFamily="18" charset="0"/>
              </a:rPr>
              <a:t>10</a:t>
            </a:r>
            <a:r>
              <a:rPr lang="zh-CN" altLang="en-US" sz="3200" b="1" dirty="0">
                <a:solidFill>
                  <a:srgbClr val="000000"/>
                </a:solidFill>
                <a:latin typeface="宋体" panose="02010600030101010101" pitchFamily="2" charset="-122"/>
              </a:rPr>
              <a:t>分</a:t>
            </a:r>
            <a:r>
              <a:rPr lang="en-US" altLang="zh-CN" sz="3200" b="1" dirty="0">
                <a:solidFill>
                  <a:srgbClr val="000000"/>
                </a:solidFill>
                <a:latin typeface="Times New Roman" panose="02020603050405020304" pitchFamily="18" charset="0"/>
                <a:cs typeface="Times New Roman" panose="02020603050405020304" pitchFamily="18" charset="0"/>
              </a:rPr>
              <a:t>)</a:t>
            </a:r>
          </a:p>
          <a:p>
            <a:pPr algn="l">
              <a:buFont typeface="Arial" panose="020B0604020202020204" pitchFamily="34" charset="0"/>
              <a:buNone/>
            </a:pPr>
            <a:r>
              <a:rPr lang="en-US" altLang="zh-CN" sz="3200" dirty="0">
                <a:solidFill>
                  <a:srgbClr val="000000"/>
                </a:solidFill>
              </a:rPr>
              <a:t>46. The little girl is in great ______________ (</a:t>
            </a:r>
            <a:r>
              <a:rPr lang="zh-CN" altLang="en-US" sz="3200" dirty="0">
                <a:solidFill>
                  <a:srgbClr val="000000"/>
                </a:solidFill>
              </a:rPr>
              <a:t>危险</a:t>
            </a:r>
            <a:r>
              <a:rPr lang="en-US" altLang="zh-CN" sz="3200" dirty="0">
                <a:solidFill>
                  <a:srgbClr val="000000"/>
                </a:solidFill>
              </a:rPr>
              <a:t>). Please save her at once!</a:t>
            </a:r>
          </a:p>
          <a:p>
            <a:pPr algn="l">
              <a:buFont typeface="Arial" panose="020B0604020202020204" pitchFamily="34" charset="0"/>
              <a:buNone/>
            </a:pPr>
            <a:r>
              <a:rPr lang="en-US" altLang="zh-CN" sz="3200" dirty="0">
                <a:solidFill>
                  <a:srgbClr val="000000"/>
                </a:solidFill>
              </a:rPr>
              <a:t>47. The ______________ (</a:t>
            </a:r>
            <a:r>
              <a:rPr lang="zh-CN" altLang="en-US" sz="3200" dirty="0">
                <a:solidFill>
                  <a:srgbClr val="000000"/>
                </a:solidFill>
              </a:rPr>
              <a:t>长颈鹿</a:t>
            </a:r>
            <a:r>
              <a:rPr lang="en-US" altLang="zh-CN" sz="3200" dirty="0">
                <a:solidFill>
                  <a:srgbClr val="000000"/>
                </a:solidFill>
              </a:rPr>
              <a:t>) have very long necks. </a:t>
            </a:r>
          </a:p>
          <a:p>
            <a:pPr algn="l">
              <a:buFont typeface="Arial" panose="020B0604020202020204" pitchFamily="34" charset="0"/>
              <a:buNone/>
            </a:pPr>
            <a:r>
              <a:rPr lang="en-US" altLang="zh-CN" sz="3200" dirty="0">
                <a:solidFill>
                  <a:srgbClr val="000000"/>
                </a:solidFill>
              </a:rPr>
              <a:t>48. Can you tell me the ______________ (</a:t>
            </a:r>
            <a:r>
              <a:rPr lang="zh-CN" altLang="en-US" sz="3200" dirty="0">
                <a:solidFill>
                  <a:srgbClr val="000000"/>
                </a:solidFill>
              </a:rPr>
              <a:t>地点</a:t>
            </a:r>
            <a:r>
              <a:rPr lang="en-US" altLang="zh-CN" sz="3200" dirty="0">
                <a:solidFill>
                  <a:srgbClr val="000000"/>
                </a:solidFill>
              </a:rPr>
              <a:t>) to buy some fruit?</a:t>
            </a:r>
          </a:p>
          <a:p>
            <a:pPr algn="l">
              <a:buFont typeface="Arial" panose="020B0604020202020204" pitchFamily="34" charset="0"/>
              <a:buNone/>
            </a:pPr>
            <a:r>
              <a:rPr lang="en-US" altLang="zh-CN" sz="3200" dirty="0">
                <a:solidFill>
                  <a:srgbClr val="000000"/>
                </a:solidFill>
              </a:rPr>
              <a:t>49. The koala always ______________ (</a:t>
            </a:r>
            <a:r>
              <a:rPr lang="zh-CN" altLang="en-US" sz="3200" dirty="0">
                <a:solidFill>
                  <a:srgbClr val="000000"/>
                </a:solidFill>
              </a:rPr>
              <a:t>睡觉</a:t>
            </a:r>
            <a:r>
              <a:rPr lang="en-US" altLang="zh-CN" sz="3200" dirty="0">
                <a:solidFill>
                  <a:srgbClr val="000000"/>
                </a:solidFill>
              </a:rPr>
              <a:t>) in the day time.  </a:t>
            </a:r>
          </a:p>
          <a:p>
            <a:pPr algn="l">
              <a:buFont typeface="Arial" panose="020B0604020202020204" pitchFamily="34" charset="0"/>
              <a:buNone/>
            </a:pPr>
            <a:r>
              <a:rPr lang="en-US" altLang="zh-CN" sz="3200" dirty="0">
                <a:solidFill>
                  <a:srgbClr val="000000"/>
                </a:solidFill>
              </a:rPr>
              <a:t>50. The old man is ______________ (</a:t>
            </a:r>
            <a:r>
              <a:rPr lang="zh-CN" altLang="en-US" sz="3200" dirty="0">
                <a:solidFill>
                  <a:srgbClr val="000000"/>
                </a:solidFill>
              </a:rPr>
              <a:t>超过</a:t>
            </a:r>
            <a:r>
              <a:rPr lang="en-US" altLang="zh-CN" sz="3200" dirty="0">
                <a:solidFill>
                  <a:srgbClr val="000000"/>
                </a:solidFill>
              </a:rPr>
              <a:t>) 80 years old. </a:t>
            </a:r>
          </a:p>
        </p:txBody>
      </p:sp>
      <p:sp>
        <p:nvSpPr>
          <p:cNvPr id="87043" name="TextBox 14"/>
          <p:cNvSpPr txBox="1">
            <a:spLocks noChangeArrowheads="1"/>
          </p:cNvSpPr>
          <p:nvPr/>
        </p:nvSpPr>
        <p:spPr bwMode="auto">
          <a:xfrm>
            <a:off x="5938838" y="1268413"/>
            <a:ext cx="23637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danger</a:t>
            </a:r>
          </a:p>
        </p:txBody>
      </p:sp>
      <p:sp>
        <p:nvSpPr>
          <p:cNvPr id="87044" name="TextBox 14"/>
          <p:cNvSpPr txBox="1">
            <a:spLocks noChangeArrowheads="1"/>
          </p:cNvSpPr>
          <p:nvPr/>
        </p:nvSpPr>
        <p:spPr bwMode="auto">
          <a:xfrm>
            <a:off x="2627313" y="2276475"/>
            <a:ext cx="16843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giraffes</a:t>
            </a:r>
          </a:p>
        </p:txBody>
      </p:sp>
      <p:sp>
        <p:nvSpPr>
          <p:cNvPr id="87045" name="TextBox 14"/>
          <p:cNvSpPr txBox="1">
            <a:spLocks noChangeArrowheads="1"/>
          </p:cNvSpPr>
          <p:nvPr/>
        </p:nvSpPr>
        <p:spPr bwMode="auto">
          <a:xfrm>
            <a:off x="4856163" y="3213100"/>
            <a:ext cx="20732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place</a:t>
            </a:r>
            <a:r>
              <a:rPr lang="zh-CN" altLang="en-US" sz="3200" b="1">
                <a:solidFill>
                  <a:srgbClr val="FF0000"/>
                </a:solidFill>
              </a:rPr>
              <a:t>（</a:t>
            </a:r>
            <a:r>
              <a:rPr lang="en-US" altLang="zh-CN" sz="3200" b="1">
                <a:solidFill>
                  <a:srgbClr val="FF0000"/>
                </a:solidFill>
              </a:rPr>
              <a:t>s</a:t>
            </a:r>
            <a:r>
              <a:rPr lang="zh-CN" altLang="en-US" sz="3200" b="1">
                <a:solidFill>
                  <a:srgbClr val="FF0000"/>
                </a:solidFill>
              </a:rPr>
              <a:t>）</a:t>
            </a:r>
          </a:p>
        </p:txBody>
      </p:sp>
      <p:sp>
        <p:nvSpPr>
          <p:cNvPr id="87046" name="TextBox 14"/>
          <p:cNvSpPr txBox="1">
            <a:spLocks noChangeArrowheads="1"/>
          </p:cNvSpPr>
          <p:nvPr/>
        </p:nvSpPr>
        <p:spPr bwMode="auto">
          <a:xfrm>
            <a:off x="4138613" y="4221163"/>
            <a:ext cx="26924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sleeps</a:t>
            </a:r>
          </a:p>
        </p:txBody>
      </p:sp>
      <p:sp>
        <p:nvSpPr>
          <p:cNvPr id="87047" name="TextBox 14"/>
          <p:cNvSpPr txBox="1">
            <a:spLocks noChangeArrowheads="1"/>
          </p:cNvSpPr>
          <p:nvPr/>
        </p:nvSpPr>
        <p:spPr bwMode="auto">
          <a:xfrm>
            <a:off x="4067175" y="5156200"/>
            <a:ext cx="27908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over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7043"/>
                                        </p:tgtEl>
                                        <p:attrNameLst>
                                          <p:attrName>style.visibility</p:attrName>
                                        </p:attrNameLst>
                                      </p:cBhvr>
                                      <p:to>
                                        <p:strVal val="visible"/>
                                      </p:to>
                                    </p:set>
                                    <p:animEffect transition="in" filter="blinds(horizontal)">
                                      <p:cBhvr>
                                        <p:cTn id="7" dur="500"/>
                                        <p:tgtEl>
                                          <p:spTgt spid="8704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7044"/>
                                        </p:tgtEl>
                                        <p:attrNameLst>
                                          <p:attrName>style.visibility</p:attrName>
                                        </p:attrNameLst>
                                      </p:cBhvr>
                                      <p:to>
                                        <p:strVal val="visible"/>
                                      </p:to>
                                    </p:set>
                                    <p:animEffect transition="in" filter="blinds(horizontal)">
                                      <p:cBhvr>
                                        <p:cTn id="12" dur="500"/>
                                        <p:tgtEl>
                                          <p:spTgt spid="8704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7045"/>
                                        </p:tgtEl>
                                        <p:attrNameLst>
                                          <p:attrName>style.visibility</p:attrName>
                                        </p:attrNameLst>
                                      </p:cBhvr>
                                      <p:to>
                                        <p:strVal val="visible"/>
                                      </p:to>
                                    </p:set>
                                    <p:animEffect transition="in" filter="blinds(horizontal)">
                                      <p:cBhvr>
                                        <p:cTn id="17" dur="500"/>
                                        <p:tgtEl>
                                          <p:spTgt spid="8704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7046"/>
                                        </p:tgtEl>
                                        <p:attrNameLst>
                                          <p:attrName>style.visibility</p:attrName>
                                        </p:attrNameLst>
                                      </p:cBhvr>
                                      <p:to>
                                        <p:strVal val="visible"/>
                                      </p:to>
                                    </p:set>
                                    <p:animEffect transition="in" filter="blinds(horizontal)">
                                      <p:cBhvr>
                                        <p:cTn id="22" dur="500"/>
                                        <p:tgtEl>
                                          <p:spTgt spid="8704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7047"/>
                                        </p:tgtEl>
                                        <p:attrNameLst>
                                          <p:attrName>style.visibility</p:attrName>
                                        </p:attrNameLst>
                                      </p:cBhvr>
                                      <p:to>
                                        <p:strVal val="visible"/>
                                      </p:to>
                                    </p:set>
                                    <p:animEffect transition="in" filter="blinds(horizontal)">
                                      <p:cBhvr>
                                        <p:cTn id="27" dur="500"/>
                                        <p:tgtEl>
                                          <p:spTgt spid="870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p:bldP spid="87044" grpId="0"/>
      <p:bldP spid="87045" grpId="0"/>
      <p:bldP spid="87046" grpId="0"/>
      <p:bldP spid="87047"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8066" name="文本框 99"/>
          <p:cNvSpPr txBox="1">
            <a:spLocks noChangeArrowheads="1"/>
          </p:cNvSpPr>
          <p:nvPr/>
        </p:nvSpPr>
        <p:spPr bwMode="auto">
          <a:xfrm>
            <a:off x="179388" y="898525"/>
            <a:ext cx="86741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dirty="0">
                <a:solidFill>
                  <a:srgbClr val="000000"/>
                </a:solidFill>
                <a:sym typeface="Arial" panose="020B0604020202020204" pitchFamily="34" charset="0"/>
              </a:rPr>
              <a:t>51. Our English teacher is from ____________ (Australian).</a:t>
            </a:r>
          </a:p>
          <a:p>
            <a:pPr algn="l">
              <a:buFont typeface="Arial" panose="020B0604020202020204" pitchFamily="34" charset="0"/>
              <a:buNone/>
            </a:pPr>
            <a:r>
              <a:rPr lang="en-US" altLang="zh-CN" sz="3200" dirty="0">
                <a:solidFill>
                  <a:srgbClr val="000000"/>
                </a:solidFill>
                <a:sym typeface="Arial" panose="020B0604020202020204" pitchFamily="34" charset="0"/>
              </a:rPr>
              <a:t>52. One of the ______________ (flag) has an white elephant in it. </a:t>
            </a:r>
          </a:p>
          <a:p>
            <a:pPr algn="l">
              <a:buFont typeface="Arial" panose="020B0604020202020204" pitchFamily="34" charset="0"/>
              <a:buNone/>
            </a:pPr>
            <a:r>
              <a:rPr lang="en-US" altLang="zh-CN" sz="3200" dirty="0">
                <a:solidFill>
                  <a:srgbClr val="000000"/>
                </a:solidFill>
                <a:sym typeface="Arial" panose="020B0604020202020204" pitchFamily="34" charset="0"/>
              </a:rPr>
              <a:t>53. We shouldn</a:t>
            </a:r>
            <a:r>
              <a:rPr lang="en-US" altLang="zh-CN" sz="3200" dirty="0">
                <a:solidFill>
                  <a:srgbClr val="000000"/>
                </a:solidFill>
                <a:latin typeface="Calibri" panose="020F0502020204030204"/>
                <a:sym typeface="Arial" panose="020B0604020202020204" pitchFamily="34" charset="0"/>
              </a:rPr>
              <a:t>’</a:t>
            </a:r>
            <a:r>
              <a:rPr lang="en-US" altLang="zh-CN" sz="3200" dirty="0">
                <a:solidFill>
                  <a:srgbClr val="000000"/>
                </a:solidFill>
                <a:sym typeface="Arial" panose="020B0604020202020204" pitchFamily="34" charset="0"/>
              </a:rPr>
              <a:t>t buy things ______________ (make) of ivory. </a:t>
            </a:r>
          </a:p>
          <a:p>
            <a:pPr algn="l">
              <a:buFont typeface="Arial" panose="020B0604020202020204" pitchFamily="34" charset="0"/>
              <a:buNone/>
            </a:pPr>
            <a:r>
              <a:rPr lang="en-US" altLang="zh-CN" sz="3200" dirty="0">
                <a:solidFill>
                  <a:srgbClr val="000000"/>
                </a:solidFill>
                <a:sym typeface="Arial" panose="020B0604020202020204" pitchFamily="34" charset="0"/>
              </a:rPr>
              <a:t>54. Don</a:t>
            </a:r>
            <a:r>
              <a:rPr lang="en-US" altLang="zh-CN" sz="3200" dirty="0">
                <a:solidFill>
                  <a:srgbClr val="000000"/>
                </a:solidFill>
                <a:latin typeface="Calibri" panose="020F0502020204030204"/>
                <a:sym typeface="Arial" panose="020B0604020202020204" pitchFamily="34" charset="0"/>
              </a:rPr>
              <a:t>’</a:t>
            </a:r>
            <a:r>
              <a:rPr lang="en-US" altLang="zh-CN" sz="3200" dirty="0">
                <a:solidFill>
                  <a:srgbClr val="000000"/>
                </a:solidFill>
                <a:sym typeface="Arial" panose="020B0604020202020204" pitchFamily="34" charset="0"/>
              </a:rPr>
              <a:t>t forget ______________ (close) the door before you go out. </a:t>
            </a:r>
          </a:p>
          <a:p>
            <a:pPr algn="l">
              <a:buFont typeface="Arial" panose="020B0604020202020204" pitchFamily="34" charset="0"/>
              <a:buNone/>
            </a:pPr>
            <a:r>
              <a:rPr lang="en-US" altLang="zh-CN" sz="3200" dirty="0">
                <a:solidFill>
                  <a:srgbClr val="000000"/>
                </a:solidFill>
                <a:sym typeface="Arial" panose="020B0604020202020204" pitchFamily="34" charset="0"/>
              </a:rPr>
              <a:t>55. How many ______________ (zoo) are there in your city ?</a:t>
            </a:r>
          </a:p>
        </p:txBody>
      </p:sp>
      <p:sp>
        <p:nvSpPr>
          <p:cNvPr id="88067" name="TextBox 14"/>
          <p:cNvSpPr txBox="1">
            <a:spLocks noChangeArrowheads="1"/>
          </p:cNvSpPr>
          <p:nvPr/>
        </p:nvSpPr>
        <p:spPr bwMode="auto">
          <a:xfrm>
            <a:off x="6154738" y="825500"/>
            <a:ext cx="22558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Australia</a:t>
            </a:r>
          </a:p>
        </p:txBody>
      </p:sp>
      <p:sp>
        <p:nvSpPr>
          <p:cNvPr id="88068" name="TextBox 14"/>
          <p:cNvSpPr txBox="1">
            <a:spLocks noChangeArrowheads="1"/>
          </p:cNvSpPr>
          <p:nvPr/>
        </p:nvSpPr>
        <p:spPr bwMode="auto">
          <a:xfrm>
            <a:off x="3348038" y="1762125"/>
            <a:ext cx="21177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flags</a:t>
            </a:r>
          </a:p>
        </p:txBody>
      </p:sp>
      <p:sp>
        <p:nvSpPr>
          <p:cNvPr id="88069" name="TextBox 14"/>
          <p:cNvSpPr txBox="1">
            <a:spLocks noChangeArrowheads="1"/>
          </p:cNvSpPr>
          <p:nvPr/>
        </p:nvSpPr>
        <p:spPr bwMode="auto">
          <a:xfrm>
            <a:off x="5435600" y="2770187"/>
            <a:ext cx="35115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made</a:t>
            </a:r>
          </a:p>
        </p:txBody>
      </p:sp>
      <p:sp>
        <p:nvSpPr>
          <p:cNvPr id="88070" name="TextBox 14"/>
          <p:cNvSpPr txBox="1">
            <a:spLocks noChangeArrowheads="1"/>
          </p:cNvSpPr>
          <p:nvPr/>
        </p:nvSpPr>
        <p:spPr bwMode="auto">
          <a:xfrm>
            <a:off x="3419475" y="3705225"/>
            <a:ext cx="35623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to close</a:t>
            </a:r>
          </a:p>
        </p:txBody>
      </p:sp>
      <p:sp>
        <p:nvSpPr>
          <p:cNvPr id="88071" name="TextBox 14"/>
          <p:cNvSpPr txBox="1">
            <a:spLocks noChangeArrowheads="1"/>
          </p:cNvSpPr>
          <p:nvPr/>
        </p:nvSpPr>
        <p:spPr bwMode="auto">
          <a:xfrm>
            <a:off x="4427538" y="4714875"/>
            <a:ext cx="14890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zoos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8067"/>
                                        </p:tgtEl>
                                        <p:attrNameLst>
                                          <p:attrName>style.visibility</p:attrName>
                                        </p:attrNameLst>
                                      </p:cBhvr>
                                      <p:to>
                                        <p:strVal val="visible"/>
                                      </p:to>
                                    </p:set>
                                    <p:animEffect transition="in" filter="blinds(horizontal)">
                                      <p:cBhvr>
                                        <p:cTn id="7" dur="500"/>
                                        <p:tgtEl>
                                          <p:spTgt spid="8806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8068"/>
                                        </p:tgtEl>
                                        <p:attrNameLst>
                                          <p:attrName>style.visibility</p:attrName>
                                        </p:attrNameLst>
                                      </p:cBhvr>
                                      <p:to>
                                        <p:strVal val="visible"/>
                                      </p:to>
                                    </p:set>
                                    <p:animEffect transition="in" filter="blinds(horizontal)">
                                      <p:cBhvr>
                                        <p:cTn id="12" dur="500"/>
                                        <p:tgtEl>
                                          <p:spTgt spid="8806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8069"/>
                                        </p:tgtEl>
                                        <p:attrNameLst>
                                          <p:attrName>style.visibility</p:attrName>
                                        </p:attrNameLst>
                                      </p:cBhvr>
                                      <p:to>
                                        <p:strVal val="visible"/>
                                      </p:to>
                                    </p:set>
                                    <p:animEffect transition="in" filter="blinds(horizontal)">
                                      <p:cBhvr>
                                        <p:cTn id="17" dur="500"/>
                                        <p:tgtEl>
                                          <p:spTgt spid="8806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8070"/>
                                        </p:tgtEl>
                                        <p:attrNameLst>
                                          <p:attrName>style.visibility</p:attrName>
                                        </p:attrNameLst>
                                      </p:cBhvr>
                                      <p:to>
                                        <p:strVal val="visible"/>
                                      </p:to>
                                    </p:set>
                                    <p:animEffect transition="in" filter="blinds(horizontal)">
                                      <p:cBhvr>
                                        <p:cTn id="22" dur="500"/>
                                        <p:tgtEl>
                                          <p:spTgt spid="8807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8071"/>
                                        </p:tgtEl>
                                        <p:attrNameLst>
                                          <p:attrName>style.visibility</p:attrName>
                                        </p:attrNameLst>
                                      </p:cBhvr>
                                      <p:to>
                                        <p:strVal val="visible"/>
                                      </p:to>
                                    </p:set>
                                    <p:animEffect transition="in" filter="blinds(horizontal)">
                                      <p:cBhvr>
                                        <p:cTn id="27" dur="500"/>
                                        <p:tgtEl>
                                          <p:spTgt spid="880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p:bldP spid="88068" grpId="0"/>
      <p:bldP spid="88069" grpId="0"/>
      <p:bldP spid="88070" grpId="0"/>
      <p:bldP spid="88071"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9090" name="文本框 99"/>
          <p:cNvSpPr txBox="1">
            <a:spLocks noChangeArrowheads="1"/>
          </p:cNvSpPr>
          <p:nvPr/>
        </p:nvSpPr>
        <p:spPr bwMode="auto">
          <a:xfrm>
            <a:off x="177800" y="609600"/>
            <a:ext cx="92710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b="1" dirty="0">
                <a:solidFill>
                  <a:srgbClr val="000000"/>
                </a:solidFill>
                <a:latin typeface="Times New Roman" panose="02020603050405020304" pitchFamily="18" charset="0"/>
                <a:cs typeface="Times New Roman" panose="02020603050405020304" pitchFamily="18" charset="0"/>
              </a:rPr>
              <a:t>六、完成句子</a:t>
            </a:r>
            <a:r>
              <a:rPr lang="en-US" altLang="zh-CN" sz="3200" b="1" dirty="0">
                <a:solidFill>
                  <a:srgbClr val="000000"/>
                </a:solidFill>
                <a:latin typeface="Times New Roman" panose="02020603050405020304" pitchFamily="18" charset="0"/>
                <a:cs typeface="Times New Roman" panose="02020603050405020304" pitchFamily="18" charset="0"/>
              </a:rPr>
              <a:t>(5</a:t>
            </a:r>
            <a:r>
              <a:rPr lang="zh-CN" altLang="en-US" sz="3200" b="1" dirty="0">
                <a:solidFill>
                  <a:srgbClr val="000000"/>
                </a:solidFill>
                <a:latin typeface="宋体" panose="02010600030101010101" pitchFamily="2" charset="-122"/>
              </a:rPr>
              <a:t>小题，共</a:t>
            </a:r>
            <a:r>
              <a:rPr lang="en-US" altLang="zh-CN" sz="3200" b="1" dirty="0">
                <a:solidFill>
                  <a:srgbClr val="000000"/>
                </a:solidFill>
                <a:latin typeface="Times New Roman" panose="02020603050405020304" pitchFamily="18" charset="0"/>
                <a:cs typeface="Times New Roman" panose="02020603050405020304" pitchFamily="18" charset="0"/>
              </a:rPr>
              <a:t>10</a:t>
            </a:r>
            <a:r>
              <a:rPr lang="zh-CN" altLang="en-US" sz="3200" b="1" dirty="0">
                <a:solidFill>
                  <a:srgbClr val="000000"/>
                </a:solidFill>
                <a:latin typeface="宋体" panose="02010600030101010101" pitchFamily="2" charset="-122"/>
              </a:rPr>
              <a:t>分</a:t>
            </a:r>
            <a:r>
              <a:rPr lang="en-US" altLang="zh-CN" sz="3200" b="1" dirty="0">
                <a:solidFill>
                  <a:srgbClr val="000000"/>
                </a:solidFill>
                <a:latin typeface="Times New Roman" panose="02020603050405020304" pitchFamily="18" charset="0"/>
                <a:cs typeface="Times New Roman" panose="02020603050405020304" pitchFamily="18" charset="0"/>
              </a:rPr>
              <a:t>)</a:t>
            </a:r>
          </a:p>
          <a:p>
            <a:pPr algn="l">
              <a:buFont typeface="Arial" panose="020B0604020202020204" pitchFamily="34" charset="0"/>
              <a:buNone/>
            </a:pPr>
            <a:r>
              <a:rPr lang="en-US" altLang="zh-CN" sz="3200" dirty="0">
                <a:solidFill>
                  <a:srgbClr val="000000"/>
                </a:solidFill>
              </a:rPr>
              <a:t>56. </a:t>
            </a:r>
            <a:r>
              <a:rPr lang="zh-CN" altLang="en-US" sz="3200" dirty="0">
                <a:solidFill>
                  <a:srgbClr val="000000"/>
                </a:solidFill>
              </a:rPr>
              <a:t>很多动物正处于巨大的危险中。 </a:t>
            </a:r>
          </a:p>
          <a:p>
            <a:pPr algn="l">
              <a:buFont typeface="Arial" panose="020B0604020202020204" pitchFamily="34" charset="0"/>
              <a:buNone/>
            </a:pPr>
            <a:r>
              <a:rPr lang="zh-CN" altLang="en-US" sz="3200" dirty="0">
                <a:solidFill>
                  <a:srgbClr val="000000"/>
                </a:solidFill>
              </a:rPr>
              <a:t>   </a:t>
            </a:r>
            <a:r>
              <a:rPr lang="en-US" altLang="zh-CN" sz="3200" dirty="0">
                <a:solidFill>
                  <a:srgbClr val="000000"/>
                </a:solidFill>
              </a:rPr>
              <a:t>Many animals</a:t>
            </a:r>
            <a:r>
              <a:rPr lang="en-US" altLang="zh-CN" sz="3200" dirty="0" smtClean="0">
                <a:solidFill>
                  <a:srgbClr val="000000"/>
                </a:solidFill>
              </a:rPr>
              <a:t>___________________.</a:t>
            </a:r>
            <a:endParaRPr lang="en-US" altLang="zh-CN" sz="3200" dirty="0">
              <a:solidFill>
                <a:srgbClr val="000000"/>
              </a:solidFill>
            </a:endParaRPr>
          </a:p>
          <a:p>
            <a:pPr algn="l">
              <a:buFont typeface="Arial" panose="020B0604020202020204" pitchFamily="34" charset="0"/>
              <a:buNone/>
            </a:pPr>
            <a:r>
              <a:rPr lang="en-US" altLang="zh-CN" sz="3200" dirty="0">
                <a:solidFill>
                  <a:srgbClr val="000000"/>
                </a:solidFill>
              </a:rPr>
              <a:t>57. </a:t>
            </a:r>
            <a:r>
              <a:rPr lang="zh-CN" altLang="en-US" sz="3200" dirty="0">
                <a:solidFill>
                  <a:srgbClr val="000000"/>
                </a:solidFill>
              </a:rPr>
              <a:t>这座桥是由石头做成的。</a:t>
            </a:r>
          </a:p>
          <a:p>
            <a:pPr algn="l">
              <a:buFont typeface="Arial" panose="020B0604020202020204" pitchFamily="34" charset="0"/>
              <a:buNone/>
            </a:pPr>
            <a:r>
              <a:rPr lang="zh-CN" altLang="en-US" sz="3200" dirty="0">
                <a:solidFill>
                  <a:srgbClr val="000000"/>
                </a:solidFill>
              </a:rPr>
              <a:t>   </a:t>
            </a:r>
            <a:r>
              <a:rPr lang="en-US" altLang="zh-CN" sz="3200" dirty="0">
                <a:solidFill>
                  <a:srgbClr val="000000"/>
                </a:solidFill>
              </a:rPr>
              <a:t>The bridge </a:t>
            </a:r>
            <a:r>
              <a:rPr lang="en-US" altLang="zh-CN" sz="3200" dirty="0" smtClean="0">
                <a:solidFill>
                  <a:srgbClr val="000000"/>
                </a:solidFill>
              </a:rPr>
              <a:t>__________ </a:t>
            </a:r>
            <a:r>
              <a:rPr lang="en-US" altLang="zh-CN" sz="3200" dirty="0">
                <a:solidFill>
                  <a:srgbClr val="000000"/>
                </a:solidFill>
              </a:rPr>
              <a:t>stones. </a:t>
            </a:r>
          </a:p>
          <a:p>
            <a:pPr algn="l">
              <a:buFont typeface="Arial" panose="020B0604020202020204" pitchFamily="34" charset="0"/>
              <a:buNone/>
            </a:pPr>
            <a:r>
              <a:rPr lang="en-US" altLang="zh-CN" sz="3200" dirty="0">
                <a:solidFill>
                  <a:srgbClr val="000000"/>
                </a:solidFill>
              </a:rPr>
              <a:t>58. </a:t>
            </a:r>
            <a:r>
              <a:rPr lang="zh-CN" altLang="en-US" sz="3200" dirty="0">
                <a:solidFill>
                  <a:srgbClr val="000000"/>
                </a:solidFill>
              </a:rPr>
              <a:t>他们找不到回家的路了，他们迷路了。</a:t>
            </a:r>
          </a:p>
          <a:p>
            <a:pPr algn="l">
              <a:buFont typeface="Arial" panose="020B0604020202020204" pitchFamily="34" charset="0"/>
              <a:buNone/>
            </a:pPr>
            <a:r>
              <a:rPr lang="zh-CN" altLang="en-US" sz="3200" dirty="0">
                <a:solidFill>
                  <a:srgbClr val="000000"/>
                </a:solidFill>
              </a:rPr>
              <a:t>   </a:t>
            </a:r>
            <a:r>
              <a:rPr lang="en-US" altLang="zh-CN" sz="3200" dirty="0">
                <a:solidFill>
                  <a:srgbClr val="000000"/>
                </a:solidFill>
              </a:rPr>
              <a:t>They can</a:t>
            </a:r>
            <a:r>
              <a:rPr lang="en-US" altLang="zh-CN" sz="3200" dirty="0">
                <a:solidFill>
                  <a:srgbClr val="000000"/>
                </a:solidFill>
                <a:latin typeface="Calibri" panose="020F0502020204030204"/>
              </a:rPr>
              <a:t>’</a:t>
            </a:r>
            <a:r>
              <a:rPr lang="en-US" altLang="zh-CN" sz="3200" dirty="0">
                <a:solidFill>
                  <a:srgbClr val="000000"/>
                </a:solidFill>
              </a:rPr>
              <a:t>t find the way home. They _______. </a:t>
            </a:r>
          </a:p>
          <a:p>
            <a:pPr algn="l">
              <a:buFont typeface="Arial" panose="020B0604020202020204" pitchFamily="34" charset="0"/>
              <a:buNone/>
            </a:pPr>
            <a:r>
              <a:rPr lang="en-US" altLang="zh-CN" sz="3200" dirty="0">
                <a:solidFill>
                  <a:srgbClr val="000000"/>
                </a:solidFill>
              </a:rPr>
              <a:t>59. </a:t>
            </a:r>
            <a:r>
              <a:rPr lang="zh-CN" altLang="en-US" sz="3200" dirty="0">
                <a:solidFill>
                  <a:srgbClr val="000000"/>
                </a:solidFill>
              </a:rPr>
              <a:t>你爸爸为什么喜欢踢足球？</a:t>
            </a:r>
          </a:p>
          <a:p>
            <a:pPr algn="l">
              <a:buFont typeface="Arial" panose="020B0604020202020204" pitchFamily="34" charset="0"/>
              <a:buNone/>
            </a:pPr>
            <a:r>
              <a:rPr lang="zh-CN" altLang="en-US" sz="3200" dirty="0">
                <a:solidFill>
                  <a:srgbClr val="000000"/>
                </a:solidFill>
              </a:rPr>
              <a:t>    </a:t>
            </a:r>
            <a:r>
              <a:rPr lang="en-US" altLang="zh-CN" sz="3200" dirty="0" smtClean="0">
                <a:solidFill>
                  <a:srgbClr val="000000"/>
                </a:solidFill>
              </a:rPr>
              <a:t>_______________________ </a:t>
            </a:r>
            <a:r>
              <a:rPr lang="en-US" altLang="zh-CN" sz="3200" dirty="0">
                <a:solidFill>
                  <a:srgbClr val="000000"/>
                </a:solidFill>
              </a:rPr>
              <a:t>playing </a:t>
            </a:r>
            <a:r>
              <a:rPr lang="en-US" altLang="zh-CN" sz="3200" dirty="0" smtClean="0">
                <a:solidFill>
                  <a:srgbClr val="000000"/>
                </a:solidFill>
              </a:rPr>
              <a:t>soccer?</a:t>
            </a:r>
            <a:endParaRPr lang="en-US" altLang="zh-CN" sz="3200" dirty="0">
              <a:solidFill>
                <a:srgbClr val="000000"/>
              </a:solidFill>
            </a:endParaRPr>
          </a:p>
          <a:p>
            <a:pPr algn="l">
              <a:buFont typeface="Arial" panose="020B0604020202020204" pitchFamily="34" charset="0"/>
              <a:buNone/>
            </a:pPr>
            <a:r>
              <a:rPr lang="en-US" altLang="zh-CN" sz="3200" dirty="0">
                <a:solidFill>
                  <a:srgbClr val="000000"/>
                </a:solidFill>
              </a:rPr>
              <a:t>60. </a:t>
            </a:r>
            <a:r>
              <a:rPr lang="zh-CN" altLang="en-US" sz="3200" dirty="0">
                <a:solidFill>
                  <a:srgbClr val="000000"/>
                </a:solidFill>
              </a:rPr>
              <a:t>这只狮子来自南非。</a:t>
            </a:r>
          </a:p>
          <a:p>
            <a:pPr algn="l">
              <a:buFont typeface="Arial" panose="020B0604020202020204" pitchFamily="34" charset="0"/>
              <a:buNone/>
            </a:pPr>
            <a:r>
              <a:rPr lang="zh-CN" altLang="en-US" sz="3200" dirty="0">
                <a:solidFill>
                  <a:srgbClr val="000000"/>
                </a:solidFill>
              </a:rPr>
              <a:t>    </a:t>
            </a:r>
            <a:r>
              <a:rPr lang="en-US" altLang="zh-CN" sz="3200" dirty="0">
                <a:solidFill>
                  <a:srgbClr val="000000"/>
                </a:solidFill>
              </a:rPr>
              <a:t>The lion </a:t>
            </a:r>
            <a:r>
              <a:rPr lang="en-US" altLang="zh-CN" sz="3200" dirty="0" smtClean="0">
                <a:solidFill>
                  <a:srgbClr val="000000"/>
                </a:solidFill>
              </a:rPr>
              <a:t>________________________. </a:t>
            </a:r>
            <a:endParaRPr lang="en-US" altLang="zh-CN" sz="3200" dirty="0">
              <a:solidFill>
                <a:srgbClr val="000000"/>
              </a:solidFill>
            </a:endParaRPr>
          </a:p>
          <a:p>
            <a:pPr algn="l">
              <a:buFont typeface="Arial" panose="020B0604020202020204" pitchFamily="34" charset="0"/>
              <a:buNone/>
            </a:pPr>
            <a:endParaRPr lang="en-US" altLang="zh-CN" sz="3200" dirty="0">
              <a:latin typeface="Times New Roman" panose="02020603050405020304" pitchFamily="18" charset="0"/>
            </a:endParaRPr>
          </a:p>
        </p:txBody>
      </p:sp>
      <p:sp>
        <p:nvSpPr>
          <p:cNvPr id="89091" name="TextBox 14"/>
          <p:cNvSpPr txBox="1">
            <a:spLocks noChangeArrowheads="1"/>
          </p:cNvSpPr>
          <p:nvPr/>
        </p:nvSpPr>
        <p:spPr bwMode="auto">
          <a:xfrm>
            <a:off x="3487738" y="1473200"/>
            <a:ext cx="42100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are in great danger	</a:t>
            </a:r>
          </a:p>
        </p:txBody>
      </p:sp>
      <p:sp>
        <p:nvSpPr>
          <p:cNvPr id="89092" name="TextBox 14"/>
          <p:cNvSpPr txBox="1">
            <a:spLocks noChangeArrowheads="1"/>
          </p:cNvSpPr>
          <p:nvPr/>
        </p:nvSpPr>
        <p:spPr bwMode="auto">
          <a:xfrm>
            <a:off x="2651125" y="2513012"/>
            <a:ext cx="48529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dirty="0">
                <a:solidFill>
                  <a:srgbClr val="FF0000"/>
                </a:solidFill>
                <a:sym typeface="宋体" panose="02010600030101010101" pitchFamily="2" charset="-122"/>
              </a:rPr>
              <a:t>is made of</a:t>
            </a:r>
          </a:p>
        </p:txBody>
      </p:sp>
      <p:sp>
        <p:nvSpPr>
          <p:cNvPr id="89093" name="TextBox 14"/>
          <p:cNvSpPr txBox="1">
            <a:spLocks noChangeArrowheads="1"/>
          </p:cNvSpPr>
          <p:nvPr/>
        </p:nvSpPr>
        <p:spPr bwMode="auto">
          <a:xfrm>
            <a:off x="7088188" y="3489325"/>
            <a:ext cx="197961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Font typeface="Arial" panose="020B0604020202020204" pitchFamily="34" charset="0"/>
              <a:buNone/>
            </a:pPr>
            <a:r>
              <a:rPr lang="en-US" altLang="en-US" sz="3200" b="1">
                <a:solidFill>
                  <a:srgbClr val="FF0000"/>
                </a:solidFill>
                <a:sym typeface="宋体" panose="02010600030101010101" pitchFamily="2" charset="-122"/>
              </a:rPr>
              <a:t>get lost</a:t>
            </a:r>
          </a:p>
        </p:txBody>
      </p:sp>
      <p:sp>
        <p:nvSpPr>
          <p:cNvPr id="89094" name="TextBox 14"/>
          <p:cNvSpPr txBox="1">
            <a:spLocks noChangeArrowheads="1"/>
          </p:cNvSpPr>
          <p:nvPr/>
        </p:nvSpPr>
        <p:spPr bwMode="auto">
          <a:xfrm>
            <a:off x="746125" y="4425950"/>
            <a:ext cx="5359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dirty="0">
                <a:solidFill>
                  <a:srgbClr val="FF0000"/>
                </a:solidFill>
                <a:sym typeface="宋体" panose="02010600030101010101" pitchFamily="2" charset="-122"/>
              </a:rPr>
              <a:t>Why does your father like</a:t>
            </a:r>
          </a:p>
        </p:txBody>
      </p:sp>
      <p:sp>
        <p:nvSpPr>
          <p:cNvPr id="89095" name="TextBox 14"/>
          <p:cNvSpPr txBox="1">
            <a:spLocks noChangeArrowheads="1"/>
          </p:cNvSpPr>
          <p:nvPr/>
        </p:nvSpPr>
        <p:spPr bwMode="auto">
          <a:xfrm>
            <a:off x="2193925" y="5434013"/>
            <a:ext cx="645636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dirty="0">
                <a:solidFill>
                  <a:srgbClr val="FF0000"/>
                </a:solidFill>
                <a:sym typeface="宋体" panose="02010600030101010101" pitchFamily="2" charset="-122"/>
              </a:rPr>
              <a:t>is/comes from South Africa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9091"/>
                                        </p:tgtEl>
                                        <p:attrNameLst>
                                          <p:attrName>style.visibility</p:attrName>
                                        </p:attrNameLst>
                                      </p:cBhvr>
                                      <p:to>
                                        <p:strVal val="visible"/>
                                      </p:to>
                                    </p:set>
                                    <p:animEffect transition="in" filter="blinds(horizontal)">
                                      <p:cBhvr>
                                        <p:cTn id="7" dur="500"/>
                                        <p:tgtEl>
                                          <p:spTgt spid="8909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9092"/>
                                        </p:tgtEl>
                                        <p:attrNameLst>
                                          <p:attrName>style.visibility</p:attrName>
                                        </p:attrNameLst>
                                      </p:cBhvr>
                                      <p:to>
                                        <p:strVal val="visible"/>
                                      </p:to>
                                    </p:set>
                                    <p:animEffect transition="in" filter="blinds(horizontal)">
                                      <p:cBhvr>
                                        <p:cTn id="12" dur="500"/>
                                        <p:tgtEl>
                                          <p:spTgt spid="8909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9093"/>
                                        </p:tgtEl>
                                        <p:attrNameLst>
                                          <p:attrName>style.visibility</p:attrName>
                                        </p:attrNameLst>
                                      </p:cBhvr>
                                      <p:to>
                                        <p:strVal val="visible"/>
                                      </p:to>
                                    </p:set>
                                    <p:animEffect transition="in" filter="blinds(horizontal)">
                                      <p:cBhvr>
                                        <p:cTn id="17" dur="500"/>
                                        <p:tgtEl>
                                          <p:spTgt spid="8909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9094"/>
                                        </p:tgtEl>
                                        <p:attrNameLst>
                                          <p:attrName>style.visibility</p:attrName>
                                        </p:attrNameLst>
                                      </p:cBhvr>
                                      <p:to>
                                        <p:strVal val="visible"/>
                                      </p:to>
                                    </p:set>
                                    <p:animEffect transition="in" filter="blinds(horizontal)">
                                      <p:cBhvr>
                                        <p:cTn id="22" dur="500"/>
                                        <p:tgtEl>
                                          <p:spTgt spid="8909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9095"/>
                                        </p:tgtEl>
                                        <p:attrNameLst>
                                          <p:attrName>style.visibility</p:attrName>
                                        </p:attrNameLst>
                                      </p:cBhvr>
                                      <p:to>
                                        <p:strVal val="visible"/>
                                      </p:to>
                                    </p:set>
                                    <p:animEffect transition="in" filter="blinds(horizontal)">
                                      <p:cBhvr>
                                        <p:cTn id="27" dur="500"/>
                                        <p:tgtEl>
                                          <p:spTgt spid="890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p:bldP spid="89092" grpId="0"/>
      <p:bldP spid="89093" grpId="0"/>
      <p:bldP spid="89094" grpId="0"/>
      <p:bldP spid="89095"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4" name="文本框 99"/>
          <p:cNvSpPr txBox="1">
            <a:spLocks noChangeArrowheads="1"/>
          </p:cNvSpPr>
          <p:nvPr/>
        </p:nvSpPr>
        <p:spPr bwMode="auto">
          <a:xfrm>
            <a:off x="187325" y="236538"/>
            <a:ext cx="8648700" cy="6430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b="1" dirty="0">
                <a:solidFill>
                  <a:srgbClr val="000000"/>
                </a:solidFill>
                <a:latin typeface="Times New Roman" panose="02020603050405020304" pitchFamily="18" charset="0"/>
                <a:cs typeface="Times New Roman" panose="02020603050405020304" pitchFamily="18" charset="0"/>
              </a:rPr>
              <a:t>七、读写综合</a:t>
            </a:r>
            <a:r>
              <a:rPr lang="en-US" altLang="zh-CN" sz="3200" b="1" dirty="0">
                <a:solidFill>
                  <a:srgbClr val="000000"/>
                </a:solidFill>
                <a:latin typeface="Times New Roman" panose="02020603050405020304" pitchFamily="18" charset="0"/>
                <a:cs typeface="Times New Roman" panose="02020603050405020304" pitchFamily="18" charset="0"/>
              </a:rPr>
              <a:t>(</a:t>
            </a:r>
            <a:r>
              <a:rPr lang="zh-CN" altLang="en-US" sz="3200" b="1" dirty="0">
                <a:solidFill>
                  <a:srgbClr val="000000"/>
                </a:solidFill>
                <a:latin typeface="宋体" panose="02010600030101010101" pitchFamily="2" charset="-122"/>
              </a:rPr>
              <a:t>本大题分</a:t>
            </a:r>
            <a:r>
              <a:rPr lang="en-US" altLang="zh-CN" sz="3200" b="1" dirty="0">
                <a:solidFill>
                  <a:srgbClr val="000000"/>
                </a:solidFill>
                <a:latin typeface="Times New Roman" panose="02020603050405020304" pitchFamily="18" charset="0"/>
                <a:cs typeface="Times New Roman" panose="02020603050405020304" pitchFamily="18" charset="0"/>
              </a:rPr>
              <a:t>A</a:t>
            </a:r>
            <a:r>
              <a:rPr lang="zh-CN" altLang="en-US" sz="3200" b="1" dirty="0">
                <a:solidFill>
                  <a:srgbClr val="000000"/>
                </a:solidFill>
                <a:latin typeface="宋体" panose="02010600030101010101" pitchFamily="2" charset="-122"/>
              </a:rPr>
              <a:t>、</a:t>
            </a:r>
            <a:r>
              <a:rPr lang="en-US" altLang="zh-CN" sz="3200" b="1" dirty="0">
                <a:solidFill>
                  <a:srgbClr val="000000"/>
                </a:solidFill>
                <a:latin typeface="Times New Roman" panose="02020603050405020304" pitchFamily="18" charset="0"/>
                <a:cs typeface="Times New Roman" panose="02020603050405020304" pitchFamily="18" charset="0"/>
              </a:rPr>
              <a:t>B</a:t>
            </a:r>
            <a:r>
              <a:rPr lang="zh-CN" altLang="en-US" sz="3200" b="1" dirty="0">
                <a:solidFill>
                  <a:srgbClr val="000000"/>
                </a:solidFill>
                <a:latin typeface="宋体" panose="02010600030101010101" pitchFamily="2" charset="-122"/>
              </a:rPr>
              <a:t>两部分，共</a:t>
            </a:r>
            <a:r>
              <a:rPr lang="en-US" altLang="zh-CN" sz="3200" b="1" dirty="0">
                <a:solidFill>
                  <a:srgbClr val="000000"/>
                </a:solidFill>
                <a:latin typeface="Times New Roman" panose="02020603050405020304" pitchFamily="18" charset="0"/>
                <a:cs typeface="Times New Roman" panose="02020603050405020304" pitchFamily="18" charset="0"/>
              </a:rPr>
              <a:t>20</a:t>
            </a:r>
            <a:r>
              <a:rPr lang="zh-CN" altLang="en-US" sz="3200" b="1" dirty="0">
                <a:solidFill>
                  <a:srgbClr val="000000"/>
                </a:solidFill>
                <a:latin typeface="宋体" panose="02010600030101010101" pitchFamily="2" charset="-122"/>
              </a:rPr>
              <a:t>分</a:t>
            </a:r>
            <a:r>
              <a:rPr lang="en-US" altLang="zh-CN" sz="3200" b="1" dirty="0">
                <a:solidFill>
                  <a:srgbClr val="000000"/>
                </a:solidFill>
                <a:latin typeface="Times New Roman" panose="02020603050405020304" pitchFamily="18" charset="0"/>
                <a:cs typeface="Times New Roman" panose="02020603050405020304" pitchFamily="18" charset="0"/>
              </a:rPr>
              <a:t>)</a:t>
            </a:r>
          </a:p>
          <a:p>
            <a:pPr algn="l">
              <a:buFont typeface="Arial" panose="020B0604020202020204" pitchFamily="34" charset="0"/>
              <a:buNone/>
            </a:pPr>
            <a:r>
              <a:rPr lang="en-US" altLang="zh-CN" sz="3200" dirty="0">
                <a:solidFill>
                  <a:srgbClr val="000000"/>
                </a:solidFill>
              </a:rPr>
              <a:t>A. </a:t>
            </a:r>
            <a:r>
              <a:rPr lang="zh-CN" altLang="en-US" sz="3200" dirty="0">
                <a:solidFill>
                  <a:srgbClr val="000000"/>
                </a:solidFill>
              </a:rPr>
              <a:t>信息归纳</a:t>
            </a:r>
            <a:r>
              <a:rPr lang="en-US" altLang="zh-CN" sz="3200" dirty="0">
                <a:solidFill>
                  <a:srgbClr val="000000"/>
                </a:solidFill>
              </a:rPr>
              <a:t>(5</a:t>
            </a:r>
            <a:r>
              <a:rPr lang="zh-CN" altLang="en-US" sz="3200" dirty="0">
                <a:solidFill>
                  <a:srgbClr val="000000"/>
                </a:solidFill>
              </a:rPr>
              <a:t>小题，共</a:t>
            </a:r>
            <a:r>
              <a:rPr lang="en-US" altLang="zh-CN" sz="3200" dirty="0">
                <a:solidFill>
                  <a:srgbClr val="000000"/>
                </a:solidFill>
              </a:rPr>
              <a:t>10</a:t>
            </a:r>
            <a:r>
              <a:rPr lang="zh-CN" altLang="en-US" sz="3200" dirty="0">
                <a:solidFill>
                  <a:srgbClr val="000000"/>
                </a:solidFill>
              </a:rPr>
              <a:t>分</a:t>
            </a:r>
            <a:r>
              <a:rPr lang="en-US" altLang="zh-CN" sz="3200" dirty="0">
                <a:solidFill>
                  <a:srgbClr val="000000"/>
                </a:solidFill>
              </a:rPr>
              <a:t>)</a:t>
            </a:r>
          </a:p>
          <a:p>
            <a:pPr algn="l">
              <a:buFont typeface="Arial" panose="020B0604020202020204" pitchFamily="34" charset="0"/>
              <a:buNone/>
            </a:pPr>
            <a:r>
              <a:rPr lang="en-US" altLang="zh-CN" sz="3200" dirty="0">
                <a:solidFill>
                  <a:srgbClr val="000000"/>
                </a:solidFill>
              </a:rPr>
              <a:t>        There is a zoo in our city. There are a lot of animals in the zoo. The elephant is very big. We all like to see it because it is kind of cute. The tiger is from the Mountain(</a:t>
            </a:r>
            <a:r>
              <a:rPr lang="zh-CN" altLang="en-US" sz="3200" dirty="0">
                <a:solidFill>
                  <a:srgbClr val="000000"/>
                </a:solidFill>
              </a:rPr>
              <a:t>山</a:t>
            </a:r>
            <a:r>
              <a:rPr lang="en-US" altLang="zh-CN" sz="3200" dirty="0">
                <a:solidFill>
                  <a:srgbClr val="000000"/>
                </a:solidFill>
              </a:rPr>
              <a:t>) </a:t>
            </a:r>
            <a:r>
              <a:rPr lang="en-US" altLang="zh-CN" sz="3200" dirty="0" err="1">
                <a:solidFill>
                  <a:srgbClr val="000000"/>
                </a:solidFill>
              </a:rPr>
              <a:t>Changbai</a:t>
            </a:r>
            <a:r>
              <a:rPr lang="en-US" altLang="zh-CN" sz="3200" dirty="0">
                <a:solidFill>
                  <a:srgbClr val="000000"/>
                </a:solidFill>
              </a:rPr>
              <a:t> of China. It walks in a room. The lion</a:t>
            </a:r>
            <a:r>
              <a:rPr lang="en-US" altLang="zh-CN" sz="3200" dirty="0">
                <a:solidFill>
                  <a:srgbClr val="000000"/>
                </a:solidFill>
                <a:latin typeface="Calibri" panose="020F0502020204030204"/>
              </a:rPr>
              <a:t>’</a:t>
            </a:r>
            <a:r>
              <a:rPr lang="en-US" altLang="zh-CN" sz="3200" dirty="0">
                <a:solidFill>
                  <a:srgbClr val="000000"/>
                </a:solidFill>
              </a:rPr>
              <a:t>s room is next to the tiger</a:t>
            </a:r>
            <a:r>
              <a:rPr lang="en-US" altLang="zh-CN" sz="3200" dirty="0">
                <a:solidFill>
                  <a:srgbClr val="000000"/>
                </a:solidFill>
                <a:latin typeface="Calibri" panose="020F0502020204030204"/>
              </a:rPr>
              <a:t>’</a:t>
            </a:r>
            <a:r>
              <a:rPr lang="en-US" altLang="zh-CN" sz="3200" dirty="0">
                <a:solidFill>
                  <a:srgbClr val="000000"/>
                </a:solidFill>
              </a:rPr>
              <a:t>s. The panda in the zoo is kind of shy. It is interesting. It is eating bamboo(</a:t>
            </a:r>
            <a:r>
              <a:rPr lang="zh-CN" altLang="en-US" sz="3200" dirty="0">
                <a:solidFill>
                  <a:srgbClr val="000000"/>
                </a:solidFill>
              </a:rPr>
              <a:t>竹子</a:t>
            </a:r>
            <a:r>
              <a:rPr lang="en-US" altLang="zh-CN" sz="3200" dirty="0">
                <a:solidFill>
                  <a:srgbClr val="000000"/>
                </a:solidFill>
              </a:rPr>
              <a:t>). The giraffe is very tall(</a:t>
            </a:r>
            <a:r>
              <a:rPr lang="zh-CN" altLang="en-US" sz="3200" dirty="0">
                <a:solidFill>
                  <a:srgbClr val="000000"/>
                </a:solidFill>
              </a:rPr>
              <a:t>高</a:t>
            </a:r>
            <a:r>
              <a:rPr lang="en-US" altLang="zh-CN" sz="3200" dirty="0">
                <a:solidFill>
                  <a:srgbClr val="000000"/>
                </a:solidFill>
              </a:rPr>
              <a:t>) and it is very fun. We all like animals because they are our friends. Some boys and girls, men and women often come to the zoo and see them.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graphicFrame>
        <p:nvGraphicFramePr>
          <p:cNvPr id="2" name="表格 -1"/>
          <p:cNvGraphicFramePr/>
          <p:nvPr/>
        </p:nvGraphicFramePr>
        <p:xfrm>
          <a:off x="34925" y="660400"/>
          <a:ext cx="9045575" cy="5091113"/>
        </p:xfrm>
        <a:graphic>
          <a:graphicData uri="http://schemas.openxmlformats.org/drawingml/2006/table">
            <a:tbl>
              <a:tblPr firstRow="1" bandRow="1">
                <a:tableStyleId>{5940675A-B579-460E-94D1-54222C63F5DA}</a:tableStyleId>
              </a:tblPr>
              <a:tblGrid>
                <a:gridCol w="4425004">
                  <a:extLst>
                    <a:ext uri="{9D8B030D-6E8A-4147-A177-3AD203B41FA5}">
                      <a16:colId xmlns:a16="http://schemas.microsoft.com/office/drawing/2014/main" val="20000"/>
                    </a:ext>
                  </a:extLst>
                </a:gridCol>
                <a:gridCol w="4620571">
                  <a:extLst>
                    <a:ext uri="{9D8B030D-6E8A-4147-A177-3AD203B41FA5}">
                      <a16:colId xmlns:a16="http://schemas.microsoft.com/office/drawing/2014/main" val="20001"/>
                    </a:ext>
                  </a:extLst>
                </a:gridCol>
              </a:tblGrid>
              <a:tr h="1096577">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reason we like to see the elephant</a:t>
                      </a: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61.________________. </a:t>
                      </a:r>
                    </a:p>
                  </a:txBody>
                  <a:tcPr marL="0"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42294">
                <a:tc>
                  <a:txBody>
                    <a:bodyPr/>
                    <a:lstStyle/>
                    <a:p>
                      <a:pPr marL="0" indent="0" algn="l">
                        <a:buNone/>
                      </a:pPr>
                      <a:r>
                        <a:rPr lang="en-US" altLang="zh-CN" sz="3200" b="0" u="none">
                          <a:solidFill>
                            <a:srgbClr val="000000"/>
                          </a:solidFill>
                          <a:latin typeface="Times New Roman" panose="02020603050405020304" pitchFamily="18" charset="0"/>
                          <a:ea typeface="宋体" panose="02010600030101010101" pitchFamily="2" charset="-122"/>
                          <a:cs typeface="宋体" panose="02010600030101010101" pitchFamily="2" charset="-122"/>
                        </a:rPr>
                        <a:t>The place the tiger is from</a:t>
                      </a: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62. ________________</a:t>
                      </a:r>
                    </a:p>
                    <a:p>
                      <a:pPr marL="0" indent="0" algn="l">
                        <a:buNone/>
                      </a:pPr>
                      <a:r>
                        <a:rPr lang="en-US" altLang="zh-CN" sz="32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rPr>
                        <a:t>________________</a:t>
                      </a: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txBody>
                  <a:tcPr marL="0"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90227">
                <a:tc>
                  <a:txBody>
                    <a:bodyPr/>
                    <a:lstStyle/>
                    <a:p>
                      <a:pPr marL="0" indent="0" algn="l">
                        <a:buNone/>
                      </a:pPr>
                      <a:r>
                        <a:rPr lang="en-US" altLang="zh-CN" sz="3200" b="0" u="none">
                          <a:solidFill>
                            <a:srgbClr val="000000"/>
                          </a:solidFill>
                          <a:latin typeface="Times New Roman" panose="02020603050405020304" pitchFamily="18" charset="0"/>
                          <a:ea typeface="宋体" panose="02010600030101010101" pitchFamily="2" charset="-122"/>
                          <a:cs typeface="宋体" panose="02010600030101010101" pitchFamily="2" charset="-122"/>
                        </a:rPr>
                        <a:t>The room next to the tiger’s </a:t>
                      </a: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63. _______________</a:t>
                      </a:r>
                    </a:p>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txBody>
                  <a:tcPr marL="0"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71788">
                <a:tc>
                  <a:txBody>
                    <a:bodyPr/>
                    <a:lstStyle/>
                    <a:p>
                      <a:pPr marL="0" indent="0" algn="l">
                        <a:buNone/>
                      </a:pPr>
                      <a:r>
                        <a:rPr lang="en-US" altLang="zh-CN" sz="3200" b="0" u="none">
                          <a:solidFill>
                            <a:srgbClr val="000000"/>
                          </a:solidFill>
                          <a:latin typeface="Times New Roman" panose="02020603050405020304" pitchFamily="18" charset="0"/>
                          <a:ea typeface="宋体" panose="02010600030101010101" pitchFamily="2" charset="-122"/>
                          <a:cs typeface="宋体" panose="02010600030101010101" pitchFamily="2" charset="-122"/>
                        </a:rPr>
                        <a:t>The food the pandas eat</a:t>
                      </a: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64. _______________.</a:t>
                      </a:r>
                    </a:p>
                  </a:txBody>
                  <a:tcPr marL="0"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90227">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description(描述) words of the giraffe</a:t>
                      </a: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65. ________________</a:t>
                      </a:r>
                    </a:p>
                    <a:p>
                      <a:pPr marL="0" indent="0" algn="l">
                        <a:buNone/>
                      </a:pPr>
                      <a:r>
                        <a:rPr lang="en-US" altLang="zh-CN" sz="32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rPr>
                        <a:t> </a:t>
                      </a:r>
                      <a:endPar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91158" name="文本框 99"/>
          <p:cNvSpPr txBox="1">
            <a:spLocks noChangeArrowheads="1"/>
          </p:cNvSpPr>
          <p:nvPr/>
        </p:nvSpPr>
        <p:spPr bwMode="auto">
          <a:xfrm>
            <a:off x="2843213" y="46038"/>
            <a:ext cx="5080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a:solidFill>
                  <a:srgbClr val="000000"/>
                </a:solidFill>
                <a:latin typeface="Times New Roman" panose="02020603050405020304" pitchFamily="18" charset="0"/>
                <a:cs typeface="Times New Roman" panose="02020603050405020304" pitchFamily="18" charset="0"/>
              </a:rPr>
              <a:t>Information Card</a:t>
            </a:r>
          </a:p>
        </p:txBody>
      </p:sp>
      <p:sp>
        <p:nvSpPr>
          <p:cNvPr id="91159" name="TextBox 14"/>
          <p:cNvSpPr txBox="1">
            <a:spLocks noChangeArrowheads="1"/>
          </p:cNvSpPr>
          <p:nvPr/>
        </p:nvSpPr>
        <p:spPr bwMode="auto">
          <a:xfrm>
            <a:off x="5221288" y="620713"/>
            <a:ext cx="322421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Because it</a:t>
            </a:r>
            <a:r>
              <a:rPr lang="en-US" altLang="en-US" sz="3200" b="1">
                <a:solidFill>
                  <a:srgbClr val="FF0000"/>
                </a:solidFill>
                <a:latin typeface="Calibri" panose="020F0502020204030204"/>
              </a:rPr>
              <a:t>’</a:t>
            </a:r>
            <a:r>
              <a:rPr lang="en-US" altLang="en-US" sz="3200" b="1">
                <a:solidFill>
                  <a:srgbClr val="FF0000"/>
                </a:solidFill>
              </a:rPr>
              <a:t>s kind of cute.	</a:t>
            </a:r>
          </a:p>
        </p:txBody>
      </p:sp>
      <p:sp>
        <p:nvSpPr>
          <p:cNvPr id="91160" name="TextBox 14"/>
          <p:cNvSpPr txBox="1">
            <a:spLocks noChangeArrowheads="1"/>
          </p:cNvSpPr>
          <p:nvPr/>
        </p:nvSpPr>
        <p:spPr bwMode="auto">
          <a:xfrm>
            <a:off x="5075238" y="1773238"/>
            <a:ext cx="4014787"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The Mountain Changbai of China</a:t>
            </a:r>
          </a:p>
        </p:txBody>
      </p:sp>
      <p:sp>
        <p:nvSpPr>
          <p:cNvPr id="91161" name="TextBox 14"/>
          <p:cNvSpPr txBox="1">
            <a:spLocks noChangeArrowheads="1"/>
          </p:cNvSpPr>
          <p:nvPr/>
        </p:nvSpPr>
        <p:spPr bwMode="auto">
          <a:xfrm>
            <a:off x="5003800" y="2924175"/>
            <a:ext cx="36766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The lion</a:t>
            </a:r>
            <a:r>
              <a:rPr lang="en-US" altLang="en-US" sz="3200" b="1">
                <a:solidFill>
                  <a:srgbClr val="FF0000"/>
                </a:solidFill>
                <a:latin typeface="Calibri" panose="020F0502020204030204"/>
              </a:rPr>
              <a:t>’</a:t>
            </a:r>
            <a:r>
              <a:rPr lang="en-US" altLang="en-US" sz="3200" b="1">
                <a:solidFill>
                  <a:srgbClr val="FF0000"/>
                </a:solidFill>
              </a:rPr>
              <a:t>s room	</a:t>
            </a:r>
          </a:p>
        </p:txBody>
      </p:sp>
      <p:sp>
        <p:nvSpPr>
          <p:cNvPr id="91162" name="TextBox 14"/>
          <p:cNvSpPr txBox="1">
            <a:spLocks noChangeArrowheads="1"/>
          </p:cNvSpPr>
          <p:nvPr/>
        </p:nvSpPr>
        <p:spPr bwMode="auto">
          <a:xfrm>
            <a:off x="5219700" y="3933825"/>
            <a:ext cx="337185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Bamboo</a:t>
            </a:r>
          </a:p>
        </p:txBody>
      </p:sp>
      <p:sp>
        <p:nvSpPr>
          <p:cNvPr id="91163" name="TextBox 14"/>
          <p:cNvSpPr txBox="1">
            <a:spLocks noChangeArrowheads="1"/>
          </p:cNvSpPr>
          <p:nvPr/>
        </p:nvSpPr>
        <p:spPr bwMode="auto">
          <a:xfrm>
            <a:off x="5003800" y="4652963"/>
            <a:ext cx="439261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Very tall and fun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1159"/>
                                        </p:tgtEl>
                                        <p:attrNameLst>
                                          <p:attrName>style.visibility</p:attrName>
                                        </p:attrNameLst>
                                      </p:cBhvr>
                                      <p:to>
                                        <p:strVal val="visible"/>
                                      </p:to>
                                    </p:set>
                                    <p:animEffect transition="in" filter="blinds(horizontal)">
                                      <p:cBhvr>
                                        <p:cTn id="7" dur="500"/>
                                        <p:tgtEl>
                                          <p:spTgt spid="9115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1160"/>
                                        </p:tgtEl>
                                        <p:attrNameLst>
                                          <p:attrName>style.visibility</p:attrName>
                                        </p:attrNameLst>
                                      </p:cBhvr>
                                      <p:to>
                                        <p:strVal val="visible"/>
                                      </p:to>
                                    </p:set>
                                    <p:animEffect transition="in" filter="blinds(horizontal)">
                                      <p:cBhvr>
                                        <p:cTn id="12" dur="500"/>
                                        <p:tgtEl>
                                          <p:spTgt spid="9116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1161"/>
                                        </p:tgtEl>
                                        <p:attrNameLst>
                                          <p:attrName>style.visibility</p:attrName>
                                        </p:attrNameLst>
                                      </p:cBhvr>
                                      <p:to>
                                        <p:strVal val="visible"/>
                                      </p:to>
                                    </p:set>
                                    <p:animEffect transition="in" filter="blinds(horizontal)">
                                      <p:cBhvr>
                                        <p:cTn id="17" dur="500"/>
                                        <p:tgtEl>
                                          <p:spTgt spid="9116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1162"/>
                                        </p:tgtEl>
                                        <p:attrNameLst>
                                          <p:attrName>style.visibility</p:attrName>
                                        </p:attrNameLst>
                                      </p:cBhvr>
                                      <p:to>
                                        <p:strVal val="visible"/>
                                      </p:to>
                                    </p:set>
                                    <p:animEffect transition="in" filter="blinds(horizontal)">
                                      <p:cBhvr>
                                        <p:cTn id="22" dur="500"/>
                                        <p:tgtEl>
                                          <p:spTgt spid="9116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1163"/>
                                        </p:tgtEl>
                                        <p:attrNameLst>
                                          <p:attrName>style.visibility</p:attrName>
                                        </p:attrNameLst>
                                      </p:cBhvr>
                                      <p:to>
                                        <p:strVal val="visible"/>
                                      </p:to>
                                    </p:set>
                                    <p:animEffect transition="in" filter="blinds(horizontal)">
                                      <p:cBhvr>
                                        <p:cTn id="27" dur="500"/>
                                        <p:tgtEl>
                                          <p:spTgt spid="911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59" grpId="0"/>
      <p:bldP spid="91160" grpId="0"/>
      <p:bldP spid="91161" grpId="0"/>
      <p:bldP spid="91162" grpId="0"/>
      <p:bldP spid="9116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3730" name="矩形 1"/>
          <p:cNvSpPr>
            <a:spLocks noChangeArrowheads="1"/>
          </p:cNvSpPr>
          <p:nvPr/>
        </p:nvSpPr>
        <p:spPr bwMode="auto">
          <a:xfrm>
            <a:off x="0" y="962085"/>
            <a:ext cx="9072563"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b="1" dirty="0"/>
              <a:t>一、单项选择 </a:t>
            </a:r>
            <a:r>
              <a:rPr lang="en-US" altLang="zh-CN" sz="3200" b="1" dirty="0"/>
              <a:t>(20</a:t>
            </a:r>
            <a:r>
              <a:rPr lang="zh-CN" altLang="en-US" sz="3200" b="1" dirty="0"/>
              <a:t>小题，共</a:t>
            </a:r>
            <a:r>
              <a:rPr lang="en-US" altLang="zh-CN" sz="3200" b="1" dirty="0"/>
              <a:t>20</a:t>
            </a:r>
            <a:r>
              <a:rPr lang="zh-CN" altLang="en-US" sz="3200" b="1" dirty="0"/>
              <a:t>分</a:t>
            </a:r>
            <a:r>
              <a:rPr lang="en-US" altLang="zh-CN" sz="3200" b="1" dirty="0"/>
              <a:t>)</a:t>
            </a:r>
          </a:p>
          <a:p>
            <a:pPr algn="l">
              <a:buFont typeface="Arial" panose="020B0604020202020204" pitchFamily="34" charset="0"/>
              <a:buNone/>
            </a:pPr>
            <a:r>
              <a:rPr lang="en-US" altLang="zh-CN" sz="3200" dirty="0"/>
              <a:t>(    ) 1. There is </a:t>
            </a:r>
            <a:r>
              <a:rPr lang="en-US" altLang="zh-CN" sz="3200" dirty="0" smtClean="0"/>
              <a:t>____ </a:t>
            </a:r>
            <a:r>
              <a:rPr lang="en-US" altLang="zh-CN" sz="3200" dirty="0"/>
              <a:t>animal in the tree. </a:t>
            </a:r>
            <a:r>
              <a:rPr lang="en-US" altLang="zh-CN" sz="3200" dirty="0" smtClean="0"/>
              <a:t>____ </a:t>
            </a:r>
            <a:r>
              <a:rPr lang="en-US" altLang="zh-CN" sz="3200" dirty="0"/>
              <a:t>animal is very smart. </a:t>
            </a:r>
          </a:p>
          <a:p>
            <a:pPr algn="l">
              <a:buFont typeface="Arial" panose="020B0604020202020204" pitchFamily="34" charset="0"/>
              <a:buNone/>
            </a:pPr>
            <a:r>
              <a:rPr lang="en-US" altLang="zh-CN" sz="3200" dirty="0"/>
              <a:t>        A. a, An 				B. a, The 			C. an, The 			D. an, An </a:t>
            </a:r>
          </a:p>
          <a:p>
            <a:pPr algn="l">
              <a:buFont typeface="Arial" panose="020B0604020202020204" pitchFamily="34" charset="0"/>
              <a:buNone/>
            </a:pPr>
            <a:endParaRPr lang="en-US" altLang="zh-CN" sz="3200" dirty="0"/>
          </a:p>
          <a:p>
            <a:pPr algn="l">
              <a:buFont typeface="Arial" panose="020B0604020202020204" pitchFamily="34" charset="0"/>
              <a:buNone/>
            </a:pPr>
            <a:r>
              <a:rPr lang="en-US" altLang="zh-CN" sz="3200" dirty="0"/>
              <a:t>(    ) 2. I want </a:t>
            </a:r>
            <a:r>
              <a:rPr lang="en-US" altLang="zh-CN" sz="3200" dirty="0" smtClean="0"/>
              <a:t>____ </a:t>
            </a:r>
            <a:r>
              <a:rPr lang="en-US" altLang="zh-CN" sz="3200" dirty="0"/>
              <a:t>the lions. Let’s </a:t>
            </a:r>
            <a:r>
              <a:rPr lang="en-US" altLang="zh-CN" sz="3200" dirty="0" smtClean="0"/>
              <a:t>_____ </a:t>
            </a:r>
            <a:r>
              <a:rPr lang="en-US" altLang="zh-CN" sz="3200" dirty="0"/>
              <a:t>them.</a:t>
            </a:r>
          </a:p>
          <a:p>
            <a:pPr algn="l">
              <a:buFont typeface="Arial" panose="020B0604020202020204" pitchFamily="34" charset="0"/>
              <a:buNone/>
            </a:pPr>
            <a:r>
              <a:rPr lang="en-US" altLang="zh-CN" sz="3200" dirty="0"/>
              <a:t>   	A. to see, to see    	  B. see, to see  		C. to see, see      	  D. see, </a:t>
            </a:r>
            <a:r>
              <a:rPr lang="en-US" altLang="zh-CN" sz="3200" dirty="0" smtClean="0"/>
              <a:t>see</a:t>
            </a:r>
            <a:endParaRPr lang="en-US" altLang="zh-CN" sz="3200" dirty="0"/>
          </a:p>
        </p:txBody>
      </p:sp>
      <p:sp>
        <p:nvSpPr>
          <p:cNvPr id="73731" name="TextBox 13"/>
          <p:cNvSpPr txBox="1">
            <a:spLocks noChangeArrowheads="1"/>
          </p:cNvSpPr>
          <p:nvPr/>
        </p:nvSpPr>
        <p:spPr bwMode="auto">
          <a:xfrm>
            <a:off x="250825" y="1514535"/>
            <a:ext cx="7381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C</a:t>
            </a:r>
          </a:p>
        </p:txBody>
      </p:sp>
      <p:sp>
        <p:nvSpPr>
          <p:cNvPr id="73732" name="TextBox 14"/>
          <p:cNvSpPr txBox="1">
            <a:spLocks noChangeArrowheads="1"/>
          </p:cNvSpPr>
          <p:nvPr/>
        </p:nvSpPr>
        <p:spPr bwMode="auto">
          <a:xfrm>
            <a:off x="106363" y="3962460"/>
            <a:ext cx="7207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3731"/>
                                        </p:tgtEl>
                                        <p:attrNameLst>
                                          <p:attrName>style.visibility</p:attrName>
                                        </p:attrNameLst>
                                      </p:cBhvr>
                                      <p:to>
                                        <p:strVal val="visible"/>
                                      </p:to>
                                    </p:set>
                                    <p:animEffect transition="in" filter="blinds(horizontal)">
                                      <p:cBhvr>
                                        <p:cTn id="7" dur="500"/>
                                        <p:tgtEl>
                                          <p:spTgt spid="7373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3732"/>
                                        </p:tgtEl>
                                        <p:attrNameLst>
                                          <p:attrName>style.visibility</p:attrName>
                                        </p:attrNameLst>
                                      </p:cBhvr>
                                      <p:to>
                                        <p:strVal val="visible"/>
                                      </p:to>
                                    </p:set>
                                    <p:animEffect transition="in" filter="blinds(horizontal)">
                                      <p:cBhvr>
                                        <p:cTn id="12" dur="500"/>
                                        <p:tgtEl>
                                          <p:spTgt spid="737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p:bldP spid="73732"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2" name="文本框 99"/>
          <p:cNvSpPr txBox="1">
            <a:spLocks noChangeArrowheads="1"/>
          </p:cNvSpPr>
          <p:nvPr/>
        </p:nvSpPr>
        <p:spPr bwMode="auto">
          <a:xfrm>
            <a:off x="250825" y="1096962"/>
            <a:ext cx="8570913"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dirty="0">
                <a:solidFill>
                  <a:srgbClr val="000000"/>
                </a:solidFill>
              </a:rPr>
              <a:t>B. </a:t>
            </a:r>
            <a:r>
              <a:rPr lang="zh-CN" altLang="en-US" sz="3200" b="1" dirty="0">
                <a:solidFill>
                  <a:srgbClr val="000000"/>
                </a:solidFill>
              </a:rPr>
              <a:t>书面表达</a:t>
            </a:r>
            <a:r>
              <a:rPr lang="en-US" altLang="zh-CN" sz="3200" b="1" dirty="0">
                <a:solidFill>
                  <a:srgbClr val="000000"/>
                </a:solidFill>
              </a:rPr>
              <a:t>(15</a:t>
            </a:r>
            <a:r>
              <a:rPr lang="zh-CN" altLang="en-US" sz="3200" b="1" dirty="0">
                <a:solidFill>
                  <a:srgbClr val="000000"/>
                </a:solidFill>
              </a:rPr>
              <a:t>分</a:t>
            </a:r>
            <a:r>
              <a:rPr lang="en-US" altLang="zh-CN" sz="3200" b="1" dirty="0">
                <a:solidFill>
                  <a:srgbClr val="000000"/>
                </a:solidFill>
              </a:rPr>
              <a:t>)</a:t>
            </a:r>
          </a:p>
          <a:p>
            <a:pPr algn="l">
              <a:buFont typeface="Arial" panose="020B0604020202020204" pitchFamily="34" charset="0"/>
              <a:buNone/>
            </a:pPr>
            <a:r>
              <a:rPr lang="en-US" altLang="zh-CN" sz="3200" b="1" dirty="0">
                <a:solidFill>
                  <a:srgbClr val="000000"/>
                </a:solidFill>
              </a:rPr>
              <a:t>      </a:t>
            </a:r>
            <a:r>
              <a:rPr lang="en-US" altLang="zh-CN" sz="3200" dirty="0">
                <a:solidFill>
                  <a:srgbClr val="000000"/>
                </a:solidFill>
              </a:rPr>
              <a:t> </a:t>
            </a:r>
            <a:r>
              <a:rPr lang="zh-CN" altLang="en-US" sz="3200" dirty="0">
                <a:solidFill>
                  <a:srgbClr val="000000"/>
                </a:solidFill>
              </a:rPr>
              <a:t>你喜欢动物吗？动物是我们的朋友，请描写你最喜欢的一种动物，从以下几个方面来描述：名字，年龄，习性，喜欢的原因等。</a:t>
            </a:r>
            <a:r>
              <a:rPr lang="en-US" altLang="zh-CN" sz="3200" dirty="0">
                <a:solidFill>
                  <a:srgbClr val="000000"/>
                </a:solidFill>
              </a:rPr>
              <a:t>70</a:t>
            </a:r>
            <a:r>
              <a:rPr lang="zh-CN" altLang="en-US" sz="3200" dirty="0">
                <a:solidFill>
                  <a:srgbClr val="000000"/>
                </a:solidFill>
              </a:rPr>
              <a:t>词左右</a:t>
            </a:r>
            <a:r>
              <a:rPr lang="zh-CN" altLang="en-US" sz="3200" dirty="0" smtClean="0">
                <a:solidFill>
                  <a:srgbClr val="000000"/>
                </a:solidFill>
              </a:rPr>
              <a:t>。</a:t>
            </a:r>
            <a:endParaRPr lang="zh-CN" altLang="en-US" sz="3200" dirty="0">
              <a:solidFill>
                <a:srgbClr val="0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3186" name="文本框 99"/>
          <p:cNvSpPr txBox="1">
            <a:spLocks noChangeArrowheads="1"/>
          </p:cNvSpPr>
          <p:nvPr/>
        </p:nvSpPr>
        <p:spPr bwMode="auto">
          <a:xfrm>
            <a:off x="179388" y="-26988"/>
            <a:ext cx="8624887" cy="649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endParaRPr lang="en-US" altLang="zh-CN" sz="3200" dirty="0">
              <a:solidFill>
                <a:srgbClr val="000000"/>
              </a:solidFill>
              <a:latin typeface="Times New Roman" panose="02020603050405020304" pitchFamily="18" charset="0"/>
              <a:cs typeface="Times New Roman" panose="02020603050405020304" pitchFamily="18" charset="0"/>
            </a:endParaRPr>
          </a:p>
          <a:p>
            <a:pPr algn="l">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_______________________________________________________________________________</a:t>
            </a:r>
            <a:r>
              <a:rPr lang="en-US" altLang="zh-CN" sz="3200" dirty="0">
                <a:solidFill>
                  <a:srgbClr val="000000"/>
                </a:solidFill>
                <a:latin typeface="宋体" panose="02010600030101010101" pitchFamily="2" charset="-122"/>
              </a:rPr>
              <a:t>___</a:t>
            </a:r>
            <a:endParaRPr lang="en-US" altLang="zh-CN" sz="3200" dirty="0">
              <a:solidFill>
                <a:srgbClr val="000000"/>
              </a:solidFill>
              <a:latin typeface="Times New Roman" panose="02020603050405020304" pitchFamily="18" charset="0"/>
              <a:cs typeface="Times New Roman" panose="02020603050405020304" pitchFamily="18" charset="0"/>
            </a:endParaRPr>
          </a:p>
          <a:p>
            <a:pPr algn="l">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_______________________________________________________________________________</a:t>
            </a:r>
            <a:r>
              <a:rPr lang="en-US" altLang="zh-CN" sz="3200" dirty="0">
                <a:solidFill>
                  <a:srgbClr val="000000"/>
                </a:solidFill>
                <a:latin typeface="宋体" panose="02010600030101010101" pitchFamily="2" charset="-122"/>
              </a:rPr>
              <a:t>___</a:t>
            </a:r>
            <a:endParaRPr lang="en-US" altLang="zh-CN" sz="3200" dirty="0">
              <a:solidFill>
                <a:srgbClr val="000000"/>
              </a:solidFill>
              <a:latin typeface="Times New Roman" panose="02020603050405020304" pitchFamily="18" charset="0"/>
              <a:cs typeface="Times New Roman" panose="02020603050405020304" pitchFamily="18" charset="0"/>
            </a:endParaRPr>
          </a:p>
          <a:p>
            <a:pPr algn="l">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_______________________________________________________________________________</a:t>
            </a:r>
            <a:r>
              <a:rPr lang="en-US" altLang="zh-CN" sz="3200" dirty="0">
                <a:solidFill>
                  <a:srgbClr val="000000"/>
                </a:solidFill>
                <a:latin typeface="宋体" panose="02010600030101010101" pitchFamily="2" charset="-122"/>
              </a:rPr>
              <a:t>___</a:t>
            </a:r>
            <a:endParaRPr lang="en-US" altLang="zh-CN" sz="3200" dirty="0">
              <a:solidFill>
                <a:srgbClr val="000000"/>
              </a:solidFill>
              <a:latin typeface="Times New Roman" panose="02020603050405020304" pitchFamily="18" charset="0"/>
              <a:cs typeface="Times New Roman" panose="02020603050405020304" pitchFamily="18" charset="0"/>
            </a:endParaRPr>
          </a:p>
          <a:p>
            <a:pPr algn="l">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_______________________________________________________________________________</a:t>
            </a:r>
            <a:r>
              <a:rPr lang="en-US" altLang="zh-CN" sz="3200" dirty="0">
                <a:solidFill>
                  <a:srgbClr val="000000"/>
                </a:solidFill>
                <a:latin typeface="宋体" panose="02010600030101010101" pitchFamily="2" charset="-122"/>
              </a:rPr>
              <a:t>___</a:t>
            </a:r>
            <a:endParaRPr lang="en-US" altLang="zh-CN" sz="3200" dirty="0">
              <a:solidFill>
                <a:srgbClr val="000000"/>
              </a:solidFill>
              <a:latin typeface="Times New Roman" panose="02020603050405020304" pitchFamily="18" charset="0"/>
              <a:cs typeface="Times New Roman" panose="02020603050405020304" pitchFamily="18" charset="0"/>
            </a:endParaRPr>
          </a:p>
          <a:p>
            <a:pPr algn="l">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_________________________________________</a:t>
            </a:r>
          </a:p>
          <a:p>
            <a:pPr algn="l">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sym typeface="Arial" panose="020B0604020202020204" pitchFamily="34" charset="0"/>
              </a:rPr>
              <a:t>_______________________________________________________________________________</a:t>
            </a:r>
            <a:r>
              <a:rPr lang="en-US" altLang="zh-CN" sz="3200" dirty="0">
                <a:solidFill>
                  <a:srgbClr val="000000"/>
                </a:solidFill>
                <a:latin typeface="宋体" panose="02010600030101010101" pitchFamily="2" charset="-122"/>
                <a:sym typeface="Arial" panose="020B0604020202020204" pitchFamily="34" charset="0"/>
              </a:rPr>
              <a:t>___</a:t>
            </a:r>
            <a:endParaRPr lang="en-US" altLang="zh-CN" sz="3200" dirty="0">
              <a:solidFill>
                <a:srgbClr val="000000"/>
              </a:solidFill>
              <a:latin typeface="Times New Roman" panose="02020603050405020304" pitchFamily="18" charset="0"/>
              <a:cs typeface="Times New Roman" panose="02020603050405020304" pitchFamily="18" charset="0"/>
            </a:endParaRPr>
          </a:p>
          <a:p>
            <a:pPr algn="l">
              <a:buFont typeface="Arial" panose="020B0604020202020204" pitchFamily="34" charset="0"/>
              <a:buNone/>
            </a:pPr>
            <a:r>
              <a:rPr lang="en-US" altLang="zh-CN" sz="3200" dirty="0" smtClean="0">
                <a:solidFill>
                  <a:srgbClr val="000000"/>
                </a:solidFill>
                <a:latin typeface="Times New Roman" panose="02020603050405020304" pitchFamily="18" charset="0"/>
                <a:cs typeface="Times New Roman" panose="02020603050405020304" pitchFamily="18" charset="0"/>
                <a:sym typeface="Arial" panose="020B0604020202020204" pitchFamily="34" charset="0"/>
              </a:rPr>
              <a:t>_____________________________</a:t>
            </a:r>
            <a:r>
              <a:rPr lang="en-US" altLang="zh-CN" sz="3200" dirty="0" smtClean="0">
                <a:solidFill>
                  <a:srgbClr val="000000"/>
                </a:solidFill>
                <a:latin typeface="Times New Roman" panose="02020603050405020304" pitchFamily="18" charset="0"/>
                <a:cs typeface="Times New Roman" panose="02020603050405020304" pitchFamily="18" charset="0"/>
              </a:rPr>
              <a:t>               </a:t>
            </a:r>
            <a:endParaRPr lang="en-US" altLang="zh-CN" sz="3200" dirty="0"/>
          </a:p>
        </p:txBody>
      </p:sp>
      <p:sp>
        <p:nvSpPr>
          <p:cNvPr id="93187" name="TextBox 14"/>
          <p:cNvSpPr txBox="1">
            <a:spLocks noChangeArrowheads="1"/>
          </p:cNvSpPr>
          <p:nvPr/>
        </p:nvSpPr>
        <p:spPr bwMode="auto">
          <a:xfrm>
            <a:off x="179388" y="563563"/>
            <a:ext cx="8955087" cy="576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100" b="1" dirty="0">
                <a:solidFill>
                  <a:srgbClr val="FF0000"/>
                </a:solidFill>
              </a:rPr>
              <a:t>       My favorite animal is the dog. My pet dog is 3 years old. Its name is Mimi. Mimi likes eating bones very much. And it likes taking a walk with me after dinner. </a:t>
            </a:r>
          </a:p>
          <a:p>
            <a:pPr algn="l">
              <a:buFont typeface="Arial" panose="020B0604020202020204" pitchFamily="34" charset="0"/>
              <a:buNone/>
            </a:pPr>
            <a:r>
              <a:rPr lang="en-US" altLang="en-US" sz="3100" b="1" dirty="0">
                <a:solidFill>
                  <a:srgbClr val="FF0000"/>
                </a:solidFill>
              </a:rPr>
              <a:t>       Why do I love dogs? Here are the reasons. First, dogs are people</a:t>
            </a:r>
            <a:r>
              <a:rPr lang="en-US" altLang="en-US" sz="3100" b="1" dirty="0">
                <a:solidFill>
                  <a:srgbClr val="FF0000"/>
                </a:solidFill>
                <a:latin typeface="Calibri" panose="020F0502020204030204"/>
              </a:rPr>
              <a:t>’</a:t>
            </a:r>
            <a:r>
              <a:rPr lang="en-US" altLang="en-US" sz="3100" b="1" dirty="0">
                <a:solidFill>
                  <a:srgbClr val="FF0000"/>
                </a:solidFill>
              </a:rPr>
              <a:t>s good friends. Dogs are smart, so they can help people to do many things. Second, dogs are friendly to people. Many families like to have dogs as pets. In western countries, the dog is one of the family members. Dogs are really kind animals. I hope to have a dog when I grow up</a:t>
            </a:r>
            <a:r>
              <a:rPr lang="en-US" altLang="en-US" sz="3100" b="1" dirty="0" smtClean="0">
                <a:solidFill>
                  <a:srgbClr val="FF0000"/>
                </a:solidFill>
              </a:rPr>
              <a:t>. </a:t>
            </a:r>
            <a:endParaRPr lang="en-US" altLang="en-US" sz="31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3187"/>
                                        </p:tgtEl>
                                        <p:attrNameLst>
                                          <p:attrName>style.visibility</p:attrName>
                                        </p:attrNameLst>
                                      </p:cBhvr>
                                      <p:to>
                                        <p:strVal val="visible"/>
                                      </p:to>
                                    </p:set>
                                    <p:animEffect transition="in" filter="blinds(horizontal)">
                                      <p:cBhvr>
                                        <p:cTn id="7" dur="500"/>
                                        <p:tgtEl>
                                          <p:spTgt spid="931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4754" name="矩形 1"/>
          <p:cNvSpPr>
            <a:spLocks noChangeArrowheads="1"/>
          </p:cNvSpPr>
          <p:nvPr/>
        </p:nvSpPr>
        <p:spPr bwMode="auto">
          <a:xfrm>
            <a:off x="0" y="551557"/>
            <a:ext cx="9072563"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dirty="0"/>
              <a:t>(    ) 3. --- </a:t>
            </a:r>
            <a:r>
              <a:rPr lang="en-US" altLang="zh-CN" sz="3200" dirty="0" smtClean="0"/>
              <a:t>____ </a:t>
            </a:r>
            <a:r>
              <a:rPr lang="en-US" altLang="zh-CN" sz="3200" dirty="0"/>
              <a:t>does Mrs. Lin go to Canada?    </a:t>
            </a:r>
            <a:endParaRPr lang="en-US" altLang="zh-CN" sz="3200" dirty="0" smtClean="0"/>
          </a:p>
          <a:p>
            <a:pPr algn="l">
              <a:buFont typeface="Arial" panose="020B0604020202020204" pitchFamily="34" charset="0"/>
              <a:buNone/>
            </a:pPr>
            <a:r>
              <a:rPr lang="en-US" altLang="zh-CN" sz="3200" dirty="0" smtClean="0"/>
              <a:t>---</a:t>
            </a:r>
            <a:r>
              <a:rPr lang="en-US" altLang="zh-CN" sz="3200" dirty="0"/>
              <a:t>Because she wants to see her daughter there. </a:t>
            </a:r>
            <a:r>
              <a:rPr lang="en-US" altLang="zh-CN" sz="3200" dirty="0" smtClean="0"/>
              <a:t>A</a:t>
            </a:r>
            <a:r>
              <a:rPr lang="en-US" altLang="zh-CN" sz="3200" dirty="0"/>
              <a:t>. Why 	B. How	C. What time	D. Where</a:t>
            </a:r>
          </a:p>
          <a:p>
            <a:pPr algn="l">
              <a:buFont typeface="Arial" panose="020B0604020202020204" pitchFamily="34" charset="0"/>
              <a:buNone/>
            </a:pPr>
            <a:endParaRPr lang="en-US" altLang="zh-CN" sz="3200" dirty="0"/>
          </a:p>
          <a:p>
            <a:pPr algn="l">
              <a:buFont typeface="Arial" panose="020B0604020202020204" pitchFamily="34" charset="0"/>
              <a:buNone/>
            </a:pPr>
            <a:r>
              <a:rPr lang="en-US" altLang="zh-CN" sz="3200" dirty="0"/>
              <a:t>(    ) 4. ---Let</a:t>
            </a:r>
            <a:r>
              <a:rPr lang="en-US" altLang="zh-CN" sz="3200" dirty="0">
                <a:latin typeface="Calibri" panose="020F0502020204030204"/>
              </a:rPr>
              <a:t>’</a:t>
            </a:r>
            <a:r>
              <a:rPr lang="en-US" altLang="zh-CN" sz="3200" dirty="0"/>
              <a:t>s see the pandas first. (2013</a:t>
            </a:r>
            <a:r>
              <a:rPr lang="en-US" altLang="zh-CN" sz="3200" dirty="0">
                <a:latin typeface="Calibri" panose="020F0502020204030204"/>
              </a:rPr>
              <a:t>·</a:t>
            </a:r>
            <a:r>
              <a:rPr lang="zh-CN" altLang="en-US" sz="3200" dirty="0"/>
              <a:t>成都中考模拟</a:t>
            </a:r>
            <a:r>
              <a:rPr lang="en-US" altLang="zh-CN" sz="3200" dirty="0"/>
              <a:t>)    </a:t>
            </a:r>
            <a:r>
              <a:rPr lang="en-US" altLang="zh-CN" sz="3200" dirty="0" smtClean="0"/>
              <a:t> </a:t>
            </a:r>
            <a:r>
              <a:rPr lang="en-US" altLang="zh-CN" sz="3200" dirty="0"/>
              <a:t>--- </a:t>
            </a:r>
            <a:r>
              <a:rPr lang="en-US" altLang="zh-CN" sz="3200" dirty="0" smtClean="0"/>
              <a:t>_____.</a:t>
            </a:r>
            <a:endParaRPr lang="en-US" altLang="zh-CN" sz="3200" dirty="0"/>
          </a:p>
          <a:p>
            <a:pPr algn="l">
              <a:buFont typeface="Arial" panose="020B0604020202020204" pitchFamily="34" charset="0"/>
              <a:buNone/>
            </a:pPr>
            <a:r>
              <a:rPr lang="en-US" altLang="zh-CN" sz="3200" dirty="0"/>
              <a:t> A. Lucky	    B. Fine	      C. OK		D. Well</a:t>
            </a:r>
          </a:p>
          <a:p>
            <a:pPr algn="l">
              <a:buFont typeface="Arial" panose="020B0604020202020204" pitchFamily="34" charset="0"/>
              <a:buNone/>
            </a:pPr>
            <a:endParaRPr lang="en-US" altLang="zh-CN" sz="3200" dirty="0"/>
          </a:p>
          <a:p>
            <a:pPr algn="l">
              <a:buFont typeface="Arial" panose="020B0604020202020204" pitchFamily="34" charset="0"/>
              <a:buNone/>
            </a:pPr>
            <a:r>
              <a:rPr lang="en-US" altLang="zh-CN" sz="3200" dirty="0"/>
              <a:t>(    ) 5. I hate traveling by </a:t>
            </a:r>
            <a:r>
              <a:rPr lang="en-US" altLang="zh-CN" sz="3200" dirty="0" smtClean="0"/>
              <a:t>air_____ </a:t>
            </a:r>
            <a:r>
              <a:rPr lang="en-US" altLang="zh-CN" sz="3200" dirty="0"/>
              <a:t>you usually have to wait for hours before the plane takes off. (</a:t>
            </a:r>
            <a:r>
              <a:rPr lang="zh-CN" altLang="en-US" sz="3200" dirty="0"/>
              <a:t>上海</a:t>
            </a:r>
            <a:r>
              <a:rPr lang="en-US" altLang="zh-CN" sz="3200" dirty="0"/>
              <a:t>)</a:t>
            </a:r>
          </a:p>
          <a:p>
            <a:pPr algn="l">
              <a:buFont typeface="Arial" panose="020B0604020202020204" pitchFamily="34" charset="0"/>
              <a:buNone/>
            </a:pPr>
            <a:r>
              <a:rPr lang="en-US" altLang="zh-CN" sz="3200" dirty="0"/>
              <a:t> A. </a:t>
            </a:r>
            <a:r>
              <a:rPr lang="en-US" altLang="zh-CN" sz="3200" dirty="0" smtClean="0"/>
              <a:t>because    B</a:t>
            </a:r>
            <a:r>
              <a:rPr lang="en-US" altLang="zh-CN" sz="3200" dirty="0"/>
              <a:t>. </a:t>
            </a:r>
            <a:r>
              <a:rPr lang="en-US" altLang="zh-CN" sz="3200" dirty="0" smtClean="0"/>
              <a:t>but     C</a:t>
            </a:r>
            <a:r>
              <a:rPr lang="en-US" altLang="zh-CN" sz="3200" dirty="0"/>
              <a:t>. </a:t>
            </a:r>
            <a:r>
              <a:rPr lang="en-US" altLang="zh-CN" sz="3200" dirty="0" smtClean="0"/>
              <a:t>until     D</a:t>
            </a:r>
            <a:r>
              <a:rPr lang="en-US" altLang="zh-CN" sz="3200" dirty="0"/>
              <a:t>. so</a:t>
            </a:r>
          </a:p>
        </p:txBody>
      </p:sp>
      <p:sp>
        <p:nvSpPr>
          <p:cNvPr id="74755" name="TextBox 13"/>
          <p:cNvSpPr txBox="1">
            <a:spLocks noChangeArrowheads="1"/>
          </p:cNvSpPr>
          <p:nvPr/>
        </p:nvSpPr>
        <p:spPr bwMode="auto">
          <a:xfrm>
            <a:off x="179388" y="554732"/>
            <a:ext cx="7381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a:t>
            </a:r>
          </a:p>
        </p:txBody>
      </p:sp>
      <p:sp>
        <p:nvSpPr>
          <p:cNvPr id="74756" name="TextBox 14"/>
          <p:cNvSpPr txBox="1">
            <a:spLocks noChangeArrowheads="1"/>
          </p:cNvSpPr>
          <p:nvPr/>
        </p:nvSpPr>
        <p:spPr bwMode="auto">
          <a:xfrm>
            <a:off x="179388" y="2491482"/>
            <a:ext cx="7207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C</a:t>
            </a:r>
          </a:p>
        </p:txBody>
      </p:sp>
      <p:sp>
        <p:nvSpPr>
          <p:cNvPr id="74757" name="TextBox 14"/>
          <p:cNvSpPr txBox="1">
            <a:spLocks noChangeArrowheads="1"/>
          </p:cNvSpPr>
          <p:nvPr/>
        </p:nvSpPr>
        <p:spPr bwMode="auto">
          <a:xfrm>
            <a:off x="196850" y="4429821"/>
            <a:ext cx="7207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4755"/>
                                        </p:tgtEl>
                                        <p:attrNameLst>
                                          <p:attrName>style.visibility</p:attrName>
                                        </p:attrNameLst>
                                      </p:cBhvr>
                                      <p:to>
                                        <p:strVal val="visible"/>
                                      </p:to>
                                    </p:set>
                                    <p:animEffect transition="in" filter="blinds(horizontal)">
                                      <p:cBhvr>
                                        <p:cTn id="7" dur="500"/>
                                        <p:tgtEl>
                                          <p:spTgt spid="7475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4756"/>
                                        </p:tgtEl>
                                        <p:attrNameLst>
                                          <p:attrName>style.visibility</p:attrName>
                                        </p:attrNameLst>
                                      </p:cBhvr>
                                      <p:to>
                                        <p:strVal val="visible"/>
                                      </p:to>
                                    </p:set>
                                    <p:animEffect transition="in" filter="blinds(horizontal)">
                                      <p:cBhvr>
                                        <p:cTn id="12" dur="500"/>
                                        <p:tgtEl>
                                          <p:spTgt spid="7475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4757"/>
                                        </p:tgtEl>
                                        <p:attrNameLst>
                                          <p:attrName>style.visibility</p:attrName>
                                        </p:attrNameLst>
                                      </p:cBhvr>
                                      <p:to>
                                        <p:strVal val="visible"/>
                                      </p:to>
                                    </p:set>
                                    <p:animEffect transition="in" filter="blinds(horizontal)">
                                      <p:cBhvr>
                                        <p:cTn id="17" dur="500"/>
                                        <p:tgtEl>
                                          <p:spTgt spid="747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p:bldP spid="74756" grpId="0"/>
      <p:bldP spid="74757"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5778" name="矩形 1"/>
          <p:cNvSpPr>
            <a:spLocks noChangeArrowheads="1"/>
          </p:cNvSpPr>
          <p:nvPr/>
        </p:nvSpPr>
        <p:spPr bwMode="auto">
          <a:xfrm>
            <a:off x="0" y="355600"/>
            <a:ext cx="9072563" cy="6430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a:t>(    ) 6. He likes his work, but it</a:t>
            </a:r>
            <a:r>
              <a:rPr lang="en-US" altLang="zh-CN" sz="3200">
                <a:latin typeface="Calibri" panose="020F0502020204030204"/>
              </a:rPr>
              <a:t>’</a:t>
            </a:r>
            <a:r>
              <a:rPr lang="en-US" altLang="zh-CN" sz="3200"/>
              <a:t>s _____________ dangerous.</a:t>
            </a:r>
          </a:p>
          <a:p>
            <a:pPr algn="l">
              <a:buFont typeface="Arial" panose="020B0604020202020204" pitchFamily="34" charset="0"/>
              <a:buNone/>
            </a:pPr>
            <a:r>
              <a:rPr lang="en-US" altLang="zh-CN" sz="3200"/>
              <a:t> A. a kind of       	B. kinds of         	</a:t>
            </a:r>
          </a:p>
          <a:p>
            <a:pPr algn="l">
              <a:buFont typeface="Arial" panose="020B0604020202020204" pitchFamily="34" charset="0"/>
              <a:buNone/>
            </a:pPr>
            <a:r>
              <a:rPr lang="en-US" altLang="zh-CN" sz="3200"/>
              <a:t>C. a kind       		D. kind of </a:t>
            </a:r>
          </a:p>
          <a:p>
            <a:pPr algn="l">
              <a:buFont typeface="Arial" panose="020B0604020202020204" pitchFamily="34" charset="0"/>
              <a:buNone/>
            </a:pPr>
            <a:endParaRPr lang="en-US" altLang="zh-CN" sz="3200"/>
          </a:p>
          <a:p>
            <a:pPr algn="l">
              <a:buFont typeface="Arial" panose="020B0604020202020204" pitchFamily="34" charset="0"/>
              <a:buNone/>
            </a:pPr>
            <a:r>
              <a:rPr lang="en-US" altLang="zh-CN" sz="3200"/>
              <a:t>(    ) 7. The trees are green. Don</a:t>
            </a:r>
            <a:r>
              <a:rPr lang="en-US" altLang="zh-CN" sz="3200">
                <a:latin typeface="Calibri" panose="020F0502020204030204"/>
              </a:rPr>
              <a:t>’</a:t>
            </a:r>
            <a:r>
              <a:rPr lang="en-US" altLang="zh-CN" sz="3200"/>
              <a:t>t _____________.</a:t>
            </a:r>
          </a:p>
          <a:p>
            <a:pPr algn="l">
              <a:buFont typeface="Arial" panose="020B0604020202020204" pitchFamily="34" charset="0"/>
              <a:buNone/>
            </a:pPr>
            <a:r>
              <a:rPr lang="en-US" altLang="zh-CN" sz="3200"/>
              <a:t>A. cut down them		B. cut them up		</a:t>
            </a:r>
          </a:p>
          <a:p>
            <a:pPr algn="l">
              <a:buFont typeface="Arial" panose="020B0604020202020204" pitchFamily="34" charset="0"/>
              <a:buNone/>
            </a:pPr>
            <a:r>
              <a:rPr lang="en-US" altLang="zh-CN" sz="3200"/>
              <a:t>C. cut them down		D. cut up them</a:t>
            </a:r>
          </a:p>
          <a:p>
            <a:pPr algn="l">
              <a:buFont typeface="Arial" panose="020B0604020202020204" pitchFamily="34" charset="0"/>
              <a:buNone/>
            </a:pPr>
            <a:endParaRPr lang="en-US" altLang="zh-CN" sz="3200"/>
          </a:p>
          <a:p>
            <a:pPr algn="l">
              <a:buFont typeface="Arial" panose="020B0604020202020204" pitchFamily="34" charset="0"/>
              <a:buNone/>
            </a:pPr>
            <a:r>
              <a:rPr lang="en-US" altLang="zh-CN" sz="3200"/>
              <a:t>(    ) 8. The tigers are _________ great danger now.</a:t>
            </a:r>
          </a:p>
          <a:p>
            <a:pPr algn="l">
              <a:buFont typeface="Arial" panose="020B0604020202020204" pitchFamily="34" charset="0"/>
              <a:buNone/>
            </a:pPr>
            <a:r>
              <a:rPr lang="en-US" altLang="zh-CN" sz="3200"/>
              <a:t> A. of	B. to		C. with		D. in</a:t>
            </a:r>
          </a:p>
        </p:txBody>
      </p:sp>
      <p:sp>
        <p:nvSpPr>
          <p:cNvPr id="75779" name="TextBox 13"/>
          <p:cNvSpPr txBox="1">
            <a:spLocks noChangeArrowheads="1"/>
          </p:cNvSpPr>
          <p:nvPr/>
        </p:nvSpPr>
        <p:spPr bwMode="auto">
          <a:xfrm>
            <a:off x="107950" y="476250"/>
            <a:ext cx="736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D</a:t>
            </a:r>
          </a:p>
        </p:txBody>
      </p:sp>
      <p:sp>
        <p:nvSpPr>
          <p:cNvPr id="75780" name="TextBox 14"/>
          <p:cNvSpPr txBox="1">
            <a:spLocks noChangeArrowheads="1"/>
          </p:cNvSpPr>
          <p:nvPr/>
        </p:nvSpPr>
        <p:spPr bwMode="auto">
          <a:xfrm>
            <a:off x="179388" y="2852738"/>
            <a:ext cx="7191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C</a:t>
            </a:r>
          </a:p>
        </p:txBody>
      </p:sp>
      <p:sp>
        <p:nvSpPr>
          <p:cNvPr id="75781" name="TextBox 14"/>
          <p:cNvSpPr txBox="1">
            <a:spLocks noChangeArrowheads="1"/>
          </p:cNvSpPr>
          <p:nvPr/>
        </p:nvSpPr>
        <p:spPr bwMode="auto">
          <a:xfrm>
            <a:off x="250825" y="5229225"/>
            <a:ext cx="7191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5779"/>
                                        </p:tgtEl>
                                        <p:attrNameLst>
                                          <p:attrName>style.visibility</p:attrName>
                                        </p:attrNameLst>
                                      </p:cBhvr>
                                      <p:to>
                                        <p:strVal val="visible"/>
                                      </p:to>
                                    </p:set>
                                    <p:animEffect transition="in" filter="blinds(horizontal)">
                                      <p:cBhvr>
                                        <p:cTn id="7" dur="500"/>
                                        <p:tgtEl>
                                          <p:spTgt spid="7577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5780"/>
                                        </p:tgtEl>
                                        <p:attrNameLst>
                                          <p:attrName>style.visibility</p:attrName>
                                        </p:attrNameLst>
                                      </p:cBhvr>
                                      <p:to>
                                        <p:strVal val="visible"/>
                                      </p:to>
                                    </p:set>
                                    <p:animEffect transition="in" filter="blinds(horizontal)">
                                      <p:cBhvr>
                                        <p:cTn id="12" dur="500"/>
                                        <p:tgtEl>
                                          <p:spTgt spid="7578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5781"/>
                                        </p:tgtEl>
                                        <p:attrNameLst>
                                          <p:attrName>style.visibility</p:attrName>
                                        </p:attrNameLst>
                                      </p:cBhvr>
                                      <p:to>
                                        <p:strVal val="visible"/>
                                      </p:to>
                                    </p:set>
                                    <p:animEffect transition="in" filter="blinds(horizontal)">
                                      <p:cBhvr>
                                        <p:cTn id="17" dur="500"/>
                                        <p:tgtEl>
                                          <p:spTgt spid="757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p:bldP spid="75780" grpId="0"/>
      <p:bldP spid="75781"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6802" name="矩形 1"/>
          <p:cNvSpPr>
            <a:spLocks noChangeArrowheads="1"/>
          </p:cNvSpPr>
          <p:nvPr/>
        </p:nvSpPr>
        <p:spPr bwMode="auto">
          <a:xfrm>
            <a:off x="-71438" y="355600"/>
            <a:ext cx="9244013"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a:sym typeface="Arial" panose="020B0604020202020204" pitchFamily="34" charset="0"/>
              </a:rPr>
              <a:t>(    ) 9. Don</a:t>
            </a:r>
            <a:r>
              <a:rPr lang="en-US" altLang="zh-CN" sz="3200">
                <a:latin typeface="Calibri" panose="020F0502020204030204"/>
                <a:sym typeface="Arial" panose="020B0604020202020204" pitchFamily="34" charset="0"/>
              </a:rPr>
              <a:t>’</a:t>
            </a:r>
            <a:r>
              <a:rPr lang="en-US" altLang="zh-CN" sz="3200">
                <a:sym typeface="Arial" panose="020B0604020202020204" pitchFamily="34" charset="0"/>
              </a:rPr>
              <a:t>t forget __________ your mother tonight.</a:t>
            </a:r>
          </a:p>
          <a:p>
            <a:pPr algn="l">
              <a:buFont typeface="Arial" panose="020B0604020202020204" pitchFamily="34" charset="0"/>
              <a:buNone/>
            </a:pPr>
            <a:r>
              <a:rPr lang="en-US" altLang="zh-CN" sz="3200">
                <a:sym typeface="Arial" panose="020B0604020202020204" pitchFamily="34" charset="0"/>
              </a:rPr>
              <a:t> A. call	B. to call		C. called		D. calling</a:t>
            </a:r>
          </a:p>
          <a:p>
            <a:pPr algn="l">
              <a:buFont typeface="Arial" panose="020B0604020202020204" pitchFamily="34" charset="0"/>
              <a:buNone/>
            </a:pPr>
            <a:endParaRPr lang="en-US" altLang="zh-CN" sz="3200">
              <a:sym typeface="Arial" panose="020B0604020202020204" pitchFamily="34" charset="0"/>
            </a:endParaRPr>
          </a:p>
          <a:p>
            <a:pPr algn="l">
              <a:buFont typeface="Arial" panose="020B0604020202020204" pitchFamily="34" charset="0"/>
              <a:buNone/>
            </a:pPr>
            <a:r>
              <a:rPr lang="en-US" altLang="zh-CN" sz="3200">
                <a:sym typeface="Arial" panose="020B0604020202020204" pitchFamily="34" charset="0"/>
              </a:rPr>
              <a:t>(    ) 10. --- ____________ the lions from?   </a:t>
            </a:r>
          </a:p>
          <a:p>
            <a:pPr algn="l">
              <a:buFont typeface="Arial" panose="020B0604020202020204" pitchFamily="34" charset="0"/>
              <a:buNone/>
            </a:pPr>
            <a:r>
              <a:rPr lang="en-US" altLang="zh-CN" sz="3200">
                <a:sym typeface="Arial" panose="020B0604020202020204" pitchFamily="34" charset="0"/>
              </a:rPr>
              <a:t>             --- They come from South Africa.</a:t>
            </a:r>
          </a:p>
          <a:p>
            <a:pPr algn="l">
              <a:buFont typeface="Arial" panose="020B0604020202020204" pitchFamily="34" charset="0"/>
              <a:buNone/>
            </a:pPr>
            <a:r>
              <a:rPr lang="en-US" altLang="zh-CN" sz="3200">
                <a:sym typeface="Arial" panose="020B0604020202020204" pitchFamily="34" charset="0"/>
              </a:rPr>
              <a:t>   A. Where do    		B. Where are       	</a:t>
            </a:r>
          </a:p>
          <a:p>
            <a:pPr algn="l">
              <a:buFont typeface="Arial" panose="020B0604020202020204" pitchFamily="34" charset="0"/>
              <a:buNone/>
            </a:pPr>
            <a:r>
              <a:rPr lang="en-US" altLang="zh-CN" sz="3200">
                <a:sym typeface="Arial" panose="020B0604020202020204" pitchFamily="34" charset="0"/>
              </a:rPr>
              <a:t>  C. Where is     		D. Where </a:t>
            </a:r>
          </a:p>
          <a:p>
            <a:pPr algn="l">
              <a:buFont typeface="Arial" panose="020B0604020202020204" pitchFamily="34" charset="0"/>
              <a:buNone/>
            </a:pPr>
            <a:endParaRPr lang="en-US" altLang="zh-CN" sz="3200">
              <a:sym typeface="Arial" panose="020B0604020202020204" pitchFamily="34" charset="0"/>
            </a:endParaRPr>
          </a:p>
          <a:p>
            <a:pPr algn="l">
              <a:buFont typeface="Arial" panose="020B0604020202020204" pitchFamily="34" charset="0"/>
              <a:buNone/>
            </a:pPr>
            <a:r>
              <a:rPr lang="en-US" altLang="zh-CN" sz="3200">
                <a:sym typeface="Arial" panose="020B0604020202020204" pitchFamily="34" charset="0"/>
              </a:rPr>
              <a:t>(    ) 11. The boy is so ____________ that he always hides (</a:t>
            </a:r>
            <a:r>
              <a:rPr lang="zh-CN" altLang="en-US" sz="3200">
                <a:sym typeface="Arial" panose="020B0604020202020204" pitchFamily="34" charset="0"/>
              </a:rPr>
              <a:t>躲</a:t>
            </a:r>
            <a:r>
              <a:rPr lang="en-US" altLang="zh-CN" sz="3200">
                <a:sym typeface="Arial" panose="020B0604020202020204" pitchFamily="34" charset="0"/>
              </a:rPr>
              <a:t>) behind his mother. </a:t>
            </a:r>
          </a:p>
          <a:p>
            <a:pPr algn="l">
              <a:buFont typeface="Arial" panose="020B0604020202020204" pitchFamily="34" charset="0"/>
              <a:buNone/>
            </a:pPr>
            <a:r>
              <a:rPr lang="en-US" altLang="zh-CN" sz="3200">
                <a:sym typeface="Arial" panose="020B0604020202020204" pitchFamily="34" charset="0"/>
              </a:rPr>
              <a:t> A. shy	B. cute	C. smart		D. friendly</a:t>
            </a:r>
          </a:p>
        </p:txBody>
      </p:sp>
      <p:sp>
        <p:nvSpPr>
          <p:cNvPr id="76803" name="TextBox 13"/>
          <p:cNvSpPr txBox="1">
            <a:spLocks noChangeArrowheads="1"/>
          </p:cNvSpPr>
          <p:nvPr/>
        </p:nvSpPr>
        <p:spPr bwMode="auto">
          <a:xfrm>
            <a:off x="179388" y="404813"/>
            <a:ext cx="7381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a:t>
            </a:r>
          </a:p>
        </p:txBody>
      </p:sp>
      <p:sp>
        <p:nvSpPr>
          <p:cNvPr id="76804" name="TextBox 14"/>
          <p:cNvSpPr txBox="1">
            <a:spLocks noChangeArrowheads="1"/>
          </p:cNvSpPr>
          <p:nvPr/>
        </p:nvSpPr>
        <p:spPr bwMode="auto">
          <a:xfrm>
            <a:off x="107950" y="2349500"/>
            <a:ext cx="7207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a:t>
            </a:r>
          </a:p>
        </p:txBody>
      </p:sp>
      <p:sp>
        <p:nvSpPr>
          <p:cNvPr id="76805" name="TextBox 14"/>
          <p:cNvSpPr txBox="1">
            <a:spLocks noChangeArrowheads="1"/>
          </p:cNvSpPr>
          <p:nvPr/>
        </p:nvSpPr>
        <p:spPr bwMode="auto">
          <a:xfrm>
            <a:off x="179388" y="4797425"/>
            <a:ext cx="7207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6803"/>
                                        </p:tgtEl>
                                        <p:attrNameLst>
                                          <p:attrName>style.visibility</p:attrName>
                                        </p:attrNameLst>
                                      </p:cBhvr>
                                      <p:to>
                                        <p:strVal val="visible"/>
                                      </p:to>
                                    </p:set>
                                    <p:animEffect transition="in" filter="blinds(horizontal)">
                                      <p:cBhvr>
                                        <p:cTn id="7" dur="500"/>
                                        <p:tgtEl>
                                          <p:spTgt spid="7680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6804"/>
                                        </p:tgtEl>
                                        <p:attrNameLst>
                                          <p:attrName>style.visibility</p:attrName>
                                        </p:attrNameLst>
                                      </p:cBhvr>
                                      <p:to>
                                        <p:strVal val="visible"/>
                                      </p:to>
                                    </p:set>
                                    <p:animEffect transition="in" filter="blinds(horizontal)">
                                      <p:cBhvr>
                                        <p:cTn id="12" dur="500"/>
                                        <p:tgtEl>
                                          <p:spTgt spid="7680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6805"/>
                                        </p:tgtEl>
                                        <p:attrNameLst>
                                          <p:attrName>style.visibility</p:attrName>
                                        </p:attrNameLst>
                                      </p:cBhvr>
                                      <p:to>
                                        <p:strVal val="visible"/>
                                      </p:to>
                                    </p:set>
                                    <p:animEffect transition="in" filter="blinds(horizontal)">
                                      <p:cBhvr>
                                        <p:cTn id="17" dur="500"/>
                                        <p:tgtEl>
                                          <p:spTgt spid="768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p:bldP spid="76804" grpId="0"/>
      <p:bldP spid="76805"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7826" name="矩形 1"/>
          <p:cNvSpPr>
            <a:spLocks noChangeArrowheads="1"/>
          </p:cNvSpPr>
          <p:nvPr/>
        </p:nvSpPr>
        <p:spPr bwMode="auto">
          <a:xfrm>
            <a:off x="0" y="355600"/>
            <a:ext cx="9072563"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a:t>(    ) 12. The little boy is crying. I think he ______________. </a:t>
            </a:r>
          </a:p>
          <a:p>
            <a:pPr algn="l">
              <a:buFont typeface="Arial" panose="020B0604020202020204" pitchFamily="34" charset="0"/>
              <a:buNone/>
            </a:pPr>
            <a:r>
              <a:rPr lang="en-US" altLang="zh-CN" sz="3200"/>
              <a:t>        A. get lost			B. get lose			C. gets lost		D. gets lose</a:t>
            </a:r>
          </a:p>
          <a:p>
            <a:pPr algn="l">
              <a:buFont typeface="Arial" panose="020B0604020202020204" pitchFamily="34" charset="0"/>
              <a:buNone/>
            </a:pPr>
            <a:endParaRPr lang="en-US" altLang="zh-CN" sz="3200"/>
          </a:p>
          <a:p>
            <a:pPr algn="l">
              <a:buFont typeface="Arial" panose="020B0604020202020204" pitchFamily="34" charset="0"/>
              <a:buNone/>
            </a:pPr>
            <a:r>
              <a:rPr lang="en-US" altLang="zh-CN" sz="3200"/>
              <a:t>(    ) 13. The dog can walk ____________ two legs. </a:t>
            </a:r>
          </a:p>
          <a:p>
            <a:pPr algn="l">
              <a:buFont typeface="Arial" panose="020B0604020202020204" pitchFamily="34" charset="0"/>
              <a:buNone/>
            </a:pPr>
            <a:r>
              <a:rPr lang="en-US" altLang="zh-CN" sz="3200"/>
              <a:t>     	A. in	      B. on	      C. for		D. at   </a:t>
            </a:r>
          </a:p>
          <a:p>
            <a:pPr algn="l">
              <a:buFont typeface="Arial" panose="020B0604020202020204" pitchFamily="34" charset="0"/>
              <a:buNone/>
            </a:pPr>
            <a:r>
              <a:rPr lang="en-US" altLang="zh-CN" sz="3200"/>
              <a:t>    </a:t>
            </a:r>
          </a:p>
          <a:p>
            <a:pPr algn="l">
              <a:buFont typeface="Arial" panose="020B0604020202020204" pitchFamily="34" charset="0"/>
              <a:buNone/>
            </a:pPr>
            <a:r>
              <a:rPr lang="en-US" altLang="zh-CN" sz="3200"/>
              <a:t>(    ) 14. One of the boys ________ a pet. The pet is really cute.</a:t>
            </a:r>
          </a:p>
          <a:p>
            <a:pPr algn="l">
              <a:buFont typeface="Arial" panose="020B0604020202020204" pitchFamily="34" charset="0"/>
              <a:buNone/>
            </a:pPr>
            <a:r>
              <a:rPr lang="en-US" altLang="zh-CN" sz="3200"/>
              <a:t>     	A. have	B. has	C. keep	D. save</a:t>
            </a:r>
          </a:p>
        </p:txBody>
      </p:sp>
      <p:sp>
        <p:nvSpPr>
          <p:cNvPr id="77827" name="TextBox 13"/>
          <p:cNvSpPr txBox="1">
            <a:spLocks noChangeArrowheads="1"/>
          </p:cNvSpPr>
          <p:nvPr/>
        </p:nvSpPr>
        <p:spPr bwMode="auto">
          <a:xfrm>
            <a:off x="179388" y="404813"/>
            <a:ext cx="7381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C</a:t>
            </a:r>
          </a:p>
        </p:txBody>
      </p:sp>
      <p:sp>
        <p:nvSpPr>
          <p:cNvPr id="77828" name="TextBox 14"/>
          <p:cNvSpPr txBox="1">
            <a:spLocks noChangeArrowheads="1"/>
          </p:cNvSpPr>
          <p:nvPr/>
        </p:nvSpPr>
        <p:spPr bwMode="auto">
          <a:xfrm>
            <a:off x="179388" y="2781300"/>
            <a:ext cx="719137"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a:t>
            </a:r>
          </a:p>
        </p:txBody>
      </p:sp>
      <p:sp>
        <p:nvSpPr>
          <p:cNvPr id="77829" name="TextBox 14"/>
          <p:cNvSpPr txBox="1">
            <a:spLocks noChangeArrowheads="1"/>
          </p:cNvSpPr>
          <p:nvPr/>
        </p:nvSpPr>
        <p:spPr bwMode="auto">
          <a:xfrm>
            <a:off x="179388" y="4724400"/>
            <a:ext cx="7207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7827"/>
                                        </p:tgtEl>
                                        <p:attrNameLst>
                                          <p:attrName>style.visibility</p:attrName>
                                        </p:attrNameLst>
                                      </p:cBhvr>
                                      <p:to>
                                        <p:strVal val="visible"/>
                                      </p:to>
                                    </p:set>
                                    <p:animEffect transition="in" filter="blinds(horizontal)">
                                      <p:cBhvr>
                                        <p:cTn id="7" dur="500"/>
                                        <p:tgtEl>
                                          <p:spTgt spid="7782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7828"/>
                                        </p:tgtEl>
                                        <p:attrNameLst>
                                          <p:attrName>style.visibility</p:attrName>
                                        </p:attrNameLst>
                                      </p:cBhvr>
                                      <p:to>
                                        <p:strVal val="visible"/>
                                      </p:to>
                                    </p:set>
                                    <p:animEffect transition="in" filter="blinds(horizontal)">
                                      <p:cBhvr>
                                        <p:cTn id="12" dur="500"/>
                                        <p:tgtEl>
                                          <p:spTgt spid="7782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7829"/>
                                        </p:tgtEl>
                                        <p:attrNameLst>
                                          <p:attrName>style.visibility</p:attrName>
                                        </p:attrNameLst>
                                      </p:cBhvr>
                                      <p:to>
                                        <p:strVal val="visible"/>
                                      </p:to>
                                    </p:set>
                                    <p:animEffect transition="in" filter="blinds(horizontal)">
                                      <p:cBhvr>
                                        <p:cTn id="17" dur="500"/>
                                        <p:tgtEl>
                                          <p:spTgt spid="778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p:bldP spid="77828" grpId="0"/>
      <p:bldP spid="77829"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8850" name="矩形 1"/>
          <p:cNvSpPr>
            <a:spLocks noChangeArrowheads="1"/>
          </p:cNvSpPr>
          <p:nvPr/>
        </p:nvSpPr>
        <p:spPr bwMode="auto">
          <a:xfrm>
            <a:off x="0" y="355600"/>
            <a:ext cx="9072563" cy="6430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a:t>(    ) 15. Molly is a panda. She is __________.</a:t>
            </a:r>
          </a:p>
          <a:p>
            <a:pPr algn="l">
              <a:buFont typeface="Arial" panose="020B0604020202020204" pitchFamily="34" charset="0"/>
              <a:buNone/>
            </a:pPr>
            <a:r>
              <a:rPr lang="en-US" altLang="zh-CN" sz="3200"/>
              <a:t>        A. eight years old  	B. eight-year-old   	</a:t>
            </a:r>
          </a:p>
          <a:p>
            <a:pPr algn="l">
              <a:buFont typeface="Arial" panose="020B0604020202020204" pitchFamily="34" charset="0"/>
              <a:buNone/>
            </a:pPr>
            <a:r>
              <a:rPr lang="en-US" altLang="zh-CN" sz="3200"/>
              <a:t>        C. eight-years-old   	D. eight-years-olds</a:t>
            </a:r>
          </a:p>
          <a:p>
            <a:pPr algn="l">
              <a:buFont typeface="Arial" panose="020B0604020202020204" pitchFamily="34" charset="0"/>
              <a:buNone/>
            </a:pPr>
            <a:endParaRPr lang="en-US" altLang="zh-CN" sz="3200"/>
          </a:p>
          <a:p>
            <a:pPr algn="l">
              <a:buFont typeface="Arial" panose="020B0604020202020204" pitchFamily="34" charset="0"/>
              <a:buNone/>
            </a:pPr>
            <a:r>
              <a:rPr lang="en-US" altLang="zh-CN" sz="3200"/>
              <a:t>(    ) 16. We must __________ the elephants and not __________ them. </a:t>
            </a:r>
          </a:p>
          <a:p>
            <a:pPr algn="l">
              <a:buFont typeface="Arial" panose="020B0604020202020204" pitchFamily="34" charset="0"/>
              <a:buNone/>
            </a:pPr>
            <a:r>
              <a:rPr lang="en-US" altLang="zh-CN" sz="3200"/>
              <a:t>        A. kill, save 			B. save, kill</a:t>
            </a:r>
          </a:p>
          <a:p>
            <a:pPr algn="l">
              <a:buFont typeface="Arial" panose="020B0604020202020204" pitchFamily="34" charset="0"/>
              <a:buNone/>
            </a:pPr>
            <a:r>
              <a:rPr lang="en-US" altLang="zh-CN" sz="3200"/>
              <a:t>	C. kills; saves			D. saves; kills</a:t>
            </a:r>
          </a:p>
          <a:p>
            <a:pPr algn="l">
              <a:buFont typeface="Arial" panose="020B0604020202020204" pitchFamily="34" charset="0"/>
              <a:buNone/>
            </a:pPr>
            <a:endParaRPr lang="en-US" altLang="zh-CN" sz="3200"/>
          </a:p>
          <a:p>
            <a:pPr algn="l">
              <a:buFont typeface="Arial" panose="020B0604020202020204" pitchFamily="34" charset="0"/>
              <a:buNone/>
            </a:pPr>
            <a:r>
              <a:rPr lang="en-US" altLang="zh-CN" sz="3200"/>
              <a:t>(    ) 17. Elephants can remember places ______ food and water. This helps them _______.</a:t>
            </a:r>
          </a:p>
          <a:p>
            <a:pPr algn="l">
              <a:buFont typeface="Arial" panose="020B0604020202020204" pitchFamily="34" charset="0"/>
              <a:buNone/>
            </a:pPr>
            <a:r>
              <a:rPr lang="en-US" altLang="zh-CN" sz="3200"/>
              <a:t>        A. with, living       	B. with, to live        </a:t>
            </a:r>
          </a:p>
          <a:p>
            <a:pPr algn="l">
              <a:buFont typeface="Arial" panose="020B0604020202020204" pitchFamily="34" charset="0"/>
              <a:buNone/>
            </a:pPr>
            <a:r>
              <a:rPr lang="en-US" altLang="zh-CN" sz="3200"/>
              <a:t>        C. in, to live              D. in, live</a:t>
            </a:r>
          </a:p>
        </p:txBody>
      </p:sp>
      <p:sp>
        <p:nvSpPr>
          <p:cNvPr id="78851" name="TextBox 13"/>
          <p:cNvSpPr txBox="1">
            <a:spLocks noChangeArrowheads="1"/>
          </p:cNvSpPr>
          <p:nvPr/>
        </p:nvSpPr>
        <p:spPr bwMode="auto">
          <a:xfrm>
            <a:off x="250825" y="404813"/>
            <a:ext cx="7381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a:t>
            </a:r>
          </a:p>
        </p:txBody>
      </p:sp>
      <p:sp>
        <p:nvSpPr>
          <p:cNvPr id="78852" name="TextBox 14"/>
          <p:cNvSpPr txBox="1">
            <a:spLocks noChangeArrowheads="1"/>
          </p:cNvSpPr>
          <p:nvPr/>
        </p:nvSpPr>
        <p:spPr bwMode="auto">
          <a:xfrm>
            <a:off x="179388" y="2349500"/>
            <a:ext cx="7191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a:t>
            </a:r>
          </a:p>
        </p:txBody>
      </p:sp>
      <p:sp>
        <p:nvSpPr>
          <p:cNvPr id="78853" name="TextBox 14"/>
          <p:cNvSpPr txBox="1">
            <a:spLocks noChangeArrowheads="1"/>
          </p:cNvSpPr>
          <p:nvPr/>
        </p:nvSpPr>
        <p:spPr bwMode="auto">
          <a:xfrm>
            <a:off x="179388" y="4795838"/>
            <a:ext cx="719137"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8851"/>
                                        </p:tgtEl>
                                        <p:attrNameLst>
                                          <p:attrName>style.visibility</p:attrName>
                                        </p:attrNameLst>
                                      </p:cBhvr>
                                      <p:to>
                                        <p:strVal val="visible"/>
                                      </p:to>
                                    </p:set>
                                    <p:animEffect transition="in" filter="blinds(horizontal)">
                                      <p:cBhvr>
                                        <p:cTn id="7" dur="500"/>
                                        <p:tgtEl>
                                          <p:spTgt spid="7885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8852"/>
                                        </p:tgtEl>
                                        <p:attrNameLst>
                                          <p:attrName>style.visibility</p:attrName>
                                        </p:attrNameLst>
                                      </p:cBhvr>
                                      <p:to>
                                        <p:strVal val="visible"/>
                                      </p:to>
                                    </p:set>
                                    <p:animEffect transition="in" filter="blinds(horizontal)">
                                      <p:cBhvr>
                                        <p:cTn id="12" dur="500"/>
                                        <p:tgtEl>
                                          <p:spTgt spid="7885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8853"/>
                                        </p:tgtEl>
                                        <p:attrNameLst>
                                          <p:attrName>style.visibility</p:attrName>
                                        </p:attrNameLst>
                                      </p:cBhvr>
                                      <p:to>
                                        <p:strVal val="visible"/>
                                      </p:to>
                                    </p:set>
                                    <p:animEffect transition="in" filter="blinds(horizontal)">
                                      <p:cBhvr>
                                        <p:cTn id="17" dur="500"/>
                                        <p:tgtEl>
                                          <p:spTgt spid="788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p:bldP spid="78852" grpId="0"/>
      <p:bldP spid="78853"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9874" name="矩形 1"/>
          <p:cNvSpPr>
            <a:spLocks noChangeArrowheads="1"/>
          </p:cNvSpPr>
          <p:nvPr/>
        </p:nvSpPr>
        <p:spPr bwMode="auto">
          <a:xfrm>
            <a:off x="0" y="-3175"/>
            <a:ext cx="9072563" cy="564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2800">
                <a:sym typeface="Arial" panose="020B0604020202020204" pitchFamily="34" charset="0"/>
              </a:rPr>
              <a:t>(    ) 18. ---The cat sleeps ________________________.</a:t>
            </a:r>
          </a:p>
          <a:p>
            <a:pPr algn="l">
              <a:buFont typeface="Arial" panose="020B0604020202020204" pitchFamily="34" charset="0"/>
              <a:buNone/>
            </a:pPr>
            <a:r>
              <a:rPr lang="en-US" altLang="zh-CN" sz="2800">
                <a:sym typeface="Arial" panose="020B0604020202020204" pitchFamily="34" charset="0"/>
              </a:rPr>
              <a:t>        A. the all day			B. all day			C. whole the day		D. whole day</a:t>
            </a:r>
          </a:p>
          <a:p>
            <a:pPr algn="l">
              <a:buFont typeface="Arial" panose="020B0604020202020204" pitchFamily="34" charset="0"/>
              <a:buNone/>
            </a:pPr>
            <a:endParaRPr lang="en-US" altLang="zh-CN" sz="2800">
              <a:sym typeface="Arial" panose="020B0604020202020204" pitchFamily="34" charset="0"/>
            </a:endParaRPr>
          </a:p>
          <a:p>
            <a:pPr algn="l">
              <a:buFont typeface="Arial" panose="020B0604020202020204" pitchFamily="34" charset="0"/>
              <a:buNone/>
            </a:pPr>
            <a:r>
              <a:rPr lang="en-US" altLang="zh-CN" sz="2800">
                <a:sym typeface="Arial" panose="020B0604020202020204" pitchFamily="34" charset="0"/>
              </a:rPr>
              <a:t>(    ) 19. They are good____________. They are very ______________.</a:t>
            </a:r>
          </a:p>
          <a:p>
            <a:pPr algn="l">
              <a:buFont typeface="Arial" panose="020B0604020202020204" pitchFamily="34" charset="0"/>
              <a:buNone/>
            </a:pPr>
            <a:r>
              <a:rPr lang="en-US" altLang="zh-CN" sz="2800">
                <a:sym typeface="Arial" panose="020B0604020202020204" pitchFamily="34" charset="0"/>
              </a:rPr>
              <a:t>        A. friends, friends     	B. friends, friendly   	C. friendly, friends            D. friendly, friendly</a:t>
            </a:r>
          </a:p>
          <a:p>
            <a:pPr algn="l">
              <a:buFont typeface="Arial" panose="020B0604020202020204" pitchFamily="34" charset="0"/>
              <a:buNone/>
            </a:pPr>
            <a:endParaRPr lang="en-US" altLang="zh-CN" sz="2800">
              <a:sym typeface="Arial" panose="020B0604020202020204" pitchFamily="34" charset="0"/>
            </a:endParaRPr>
          </a:p>
          <a:p>
            <a:pPr algn="l">
              <a:buFont typeface="Arial" panose="020B0604020202020204" pitchFamily="34" charset="0"/>
              <a:buNone/>
            </a:pPr>
            <a:r>
              <a:rPr lang="en-US" altLang="zh-CN" sz="2800">
                <a:sym typeface="Arial" panose="020B0604020202020204" pitchFamily="34" charset="0"/>
              </a:rPr>
              <a:t>(    ) 20. ---Why not go to the zoo this weekend?         </a:t>
            </a:r>
          </a:p>
          <a:p>
            <a:pPr algn="l">
              <a:buFont typeface="Arial" panose="020B0604020202020204" pitchFamily="34" charset="0"/>
              <a:buNone/>
            </a:pPr>
            <a:r>
              <a:rPr lang="en-US" altLang="zh-CN" sz="2800">
                <a:sym typeface="Arial" panose="020B0604020202020204" pitchFamily="34" charset="0"/>
              </a:rPr>
              <a:t>             --- ___________________. </a:t>
            </a:r>
          </a:p>
          <a:p>
            <a:pPr algn="l">
              <a:buFont typeface="Arial" panose="020B0604020202020204" pitchFamily="34" charset="0"/>
              <a:buNone/>
            </a:pPr>
            <a:r>
              <a:rPr lang="en-US" altLang="zh-CN" sz="2800">
                <a:sym typeface="Arial" panose="020B0604020202020204" pitchFamily="34" charset="0"/>
              </a:rPr>
              <a:t>        A. Of course    			B. I</a:t>
            </a:r>
            <a:r>
              <a:rPr lang="en-US" altLang="zh-CN" sz="2800">
                <a:latin typeface="Calibri" panose="020F0502020204030204"/>
                <a:sym typeface="Arial" panose="020B0604020202020204" pitchFamily="34" charset="0"/>
              </a:rPr>
              <a:t>’</a:t>
            </a:r>
            <a:r>
              <a:rPr lang="en-US" altLang="zh-CN" sz="2800">
                <a:sym typeface="Arial" panose="020B0604020202020204" pitchFamily="34" charset="0"/>
              </a:rPr>
              <a:t>m busy    		C. I don</a:t>
            </a:r>
            <a:r>
              <a:rPr lang="en-US" altLang="zh-CN" sz="2800">
                <a:latin typeface="Calibri" panose="020F0502020204030204"/>
                <a:sym typeface="Arial" panose="020B0604020202020204" pitchFamily="34" charset="0"/>
              </a:rPr>
              <a:t>’</a:t>
            </a:r>
            <a:r>
              <a:rPr lang="en-US" altLang="zh-CN" sz="2800">
                <a:sym typeface="Arial" panose="020B0604020202020204" pitchFamily="34" charset="0"/>
              </a:rPr>
              <a:t>t want to 		D. Good idea</a:t>
            </a:r>
          </a:p>
        </p:txBody>
      </p:sp>
      <p:sp>
        <p:nvSpPr>
          <p:cNvPr id="79875" name="TextBox 13"/>
          <p:cNvSpPr txBox="1">
            <a:spLocks noChangeArrowheads="1"/>
          </p:cNvSpPr>
          <p:nvPr/>
        </p:nvSpPr>
        <p:spPr bwMode="auto">
          <a:xfrm>
            <a:off x="250825" y="117475"/>
            <a:ext cx="7381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2800" b="1">
                <a:solidFill>
                  <a:srgbClr val="FF0000"/>
                </a:solidFill>
              </a:rPr>
              <a:t>B</a:t>
            </a:r>
          </a:p>
        </p:txBody>
      </p:sp>
      <p:sp>
        <p:nvSpPr>
          <p:cNvPr id="79876" name="TextBox 14"/>
          <p:cNvSpPr txBox="1">
            <a:spLocks noChangeArrowheads="1"/>
          </p:cNvSpPr>
          <p:nvPr/>
        </p:nvSpPr>
        <p:spPr bwMode="auto">
          <a:xfrm>
            <a:off x="179388" y="1676400"/>
            <a:ext cx="7191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2800" b="1">
                <a:solidFill>
                  <a:srgbClr val="FF0000"/>
                </a:solidFill>
              </a:rPr>
              <a:t>B</a:t>
            </a:r>
          </a:p>
        </p:txBody>
      </p:sp>
      <p:sp>
        <p:nvSpPr>
          <p:cNvPr id="79877" name="TextBox 14"/>
          <p:cNvSpPr txBox="1">
            <a:spLocks noChangeArrowheads="1"/>
          </p:cNvSpPr>
          <p:nvPr/>
        </p:nvSpPr>
        <p:spPr bwMode="auto">
          <a:xfrm>
            <a:off x="179388" y="3962400"/>
            <a:ext cx="7191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2800" b="1">
                <a:solidFill>
                  <a:srgbClr val="FF0000"/>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9875"/>
                                        </p:tgtEl>
                                        <p:attrNameLst>
                                          <p:attrName>style.visibility</p:attrName>
                                        </p:attrNameLst>
                                      </p:cBhvr>
                                      <p:to>
                                        <p:strVal val="visible"/>
                                      </p:to>
                                    </p:set>
                                    <p:animEffect transition="in" filter="blinds(horizontal)">
                                      <p:cBhvr>
                                        <p:cTn id="7" dur="500"/>
                                        <p:tgtEl>
                                          <p:spTgt spid="7987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9876"/>
                                        </p:tgtEl>
                                        <p:attrNameLst>
                                          <p:attrName>style.visibility</p:attrName>
                                        </p:attrNameLst>
                                      </p:cBhvr>
                                      <p:to>
                                        <p:strVal val="visible"/>
                                      </p:to>
                                    </p:set>
                                    <p:animEffect transition="in" filter="blinds(horizontal)">
                                      <p:cBhvr>
                                        <p:cTn id="12" dur="500"/>
                                        <p:tgtEl>
                                          <p:spTgt spid="7987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9877"/>
                                        </p:tgtEl>
                                        <p:attrNameLst>
                                          <p:attrName>style.visibility</p:attrName>
                                        </p:attrNameLst>
                                      </p:cBhvr>
                                      <p:to>
                                        <p:strVal val="visible"/>
                                      </p:to>
                                    </p:set>
                                    <p:animEffect transition="in" filter="blinds(horizontal)">
                                      <p:cBhvr>
                                        <p:cTn id="17" dur="500"/>
                                        <p:tgtEl>
                                          <p:spTgt spid="798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p:bldP spid="79876" grpId="0"/>
      <p:bldP spid="79877"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文本框 99"/>
          <p:cNvSpPr txBox="1">
            <a:spLocks noChangeArrowheads="1"/>
          </p:cNvSpPr>
          <p:nvPr/>
        </p:nvSpPr>
        <p:spPr bwMode="auto">
          <a:xfrm>
            <a:off x="323850" y="-26988"/>
            <a:ext cx="8624888" cy="6430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b="1" dirty="0">
                <a:solidFill>
                  <a:srgbClr val="000000"/>
                </a:solidFill>
                <a:latin typeface="Times New Roman" panose="02020603050405020304" pitchFamily="18" charset="0"/>
                <a:cs typeface="Times New Roman" panose="02020603050405020304" pitchFamily="18" charset="0"/>
              </a:rPr>
              <a:t>二、完形填空</a:t>
            </a:r>
            <a:r>
              <a:rPr lang="en-US" altLang="zh-CN" sz="3200" b="1" dirty="0">
                <a:solidFill>
                  <a:srgbClr val="000000"/>
                </a:solidFill>
                <a:latin typeface="Times New Roman" panose="02020603050405020304" pitchFamily="18" charset="0"/>
                <a:cs typeface="Times New Roman" panose="02020603050405020304" pitchFamily="18" charset="0"/>
              </a:rPr>
              <a:t>(10</a:t>
            </a:r>
            <a:r>
              <a:rPr lang="zh-CN" altLang="en-US" sz="3200" b="1" dirty="0">
                <a:solidFill>
                  <a:srgbClr val="000000"/>
                </a:solidFill>
                <a:latin typeface="宋体" panose="02010600030101010101" pitchFamily="2" charset="-122"/>
              </a:rPr>
              <a:t>小题，共</a:t>
            </a:r>
            <a:r>
              <a:rPr lang="en-US" altLang="zh-CN" sz="3200" b="1" dirty="0">
                <a:solidFill>
                  <a:srgbClr val="000000"/>
                </a:solidFill>
                <a:latin typeface="Times New Roman" panose="02020603050405020304" pitchFamily="18" charset="0"/>
                <a:cs typeface="Times New Roman" panose="02020603050405020304" pitchFamily="18" charset="0"/>
              </a:rPr>
              <a:t>15</a:t>
            </a:r>
            <a:r>
              <a:rPr lang="zh-CN" altLang="en-US" sz="3200" b="1" dirty="0">
                <a:solidFill>
                  <a:srgbClr val="000000"/>
                </a:solidFill>
                <a:latin typeface="宋体" panose="02010600030101010101" pitchFamily="2" charset="-122"/>
              </a:rPr>
              <a:t>分</a:t>
            </a:r>
            <a:r>
              <a:rPr lang="en-US" altLang="zh-CN" sz="3200" b="1" dirty="0">
                <a:solidFill>
                  <a:srgbClr val="000000"/>
                </a:solidFill>
                <a:latin typeface="Times New Roman" panose="02020603050405020304" pitchFamily="18" charset="0"/>
                <a:cs typeface="Times New Roman" panose="02020603050405020304" pitchFamily="18" charset="0"/>
              </a:rPr>
              <a:t>)</a:t>
            </a:r>
          </a:p>
          <a:p>
            <a:pPr algn="l">
              <a:buFont typeface="Arial" panose="020B0604020202020204" pitchFamily="34" charset="0"/>
              <a:buNone/>
            </a:pPr>
            <a:r>
              <a:rPr lang="en-US" altLang="zh-CN" sz="3200" dirty="0">
                <a:solidFill>
                  <a:srgbClr val="000000"/>
                </a:solidFill>
              </a:rPr>
              <a:t>          There is a zoo in our city. My parents often take me there on </a:t>
            </a:r>
            <a:r>
              <a:rPr lang="en-US" altLang="zh-CN" sz="3200" u="sng" dirty="0">
                <a:solidFill>
                  <a:srgbClr val="000000"/>
                </a:solidFill>
              </a:rPr>
              <a:t>  21  </a:t>
            </a:r>
            <a:r>
              <a:rPr lang="en-US" altLang="zh-CN" sz="3200" dirty="0">
                <a:solidFill>
                  <a:srgbClr val="000000"/>
                </a:solidFill>
              </a:rPr>
              <a:t>. I like animals. I have</a:t>
            </a:r>
            <a:r>
              <a:rPr lang="en-US" altLang="zh-CN" sz="3200" u="sng" dirty="0">
                <a:solidFill>
                  <a:srgbClr val="000000"/>
                </a:solidFill>
              </a:rPr>
              <a:t>   22   </a:t>
            </a:r>
            <a:r>
              <a:rPr lang="en-US" altLang="zh-CN" sz="3200" dirty="0">
                <a:solidFill>
                  <a:srgbClr val="000000"/>
                </a:solidFill>
              </a:rPr>
              <a:t>toy animals in my room. In the </a:t>
            </a:r>
            <a:r>
              <a:rPr lang="en-US" altLang="zh-CN" sz="3200" u="sng" dirty="0">
                <a:solidFill>
                  <a:srgbClr val="000000"/>
                </a:solidFill>
              </a:rPr>
              <a:t> 23  </a:t>
            </a:r>
            <a:r>
              <a:rPr lang="en-US" altLang="zh-CN" sz="3200" dirty="0">
                <a:solidFill>
                  <a:srgbClr val="000000"/>
                </a:solidFill>
              </a:rPr>
              <a:t>, I can see the tigers, elephants, monkeys, pandas, bears, snakes, and many other</a:t>
            </a:r>
            <a:r>
              <a:rPr lang="en-US" altLang="zh-CN" sz="3200" u="sng" dirty="0">
                <a:solidFill>
                  <a:srgbClr val="000000"/>
                </a:solidFill>
              </a:rPr>
              <a:t>   24  </a:t>
            </a:r>
            <a:r>
              <a:rPr lang="en-US" altLang="zh-CN" sz="3200" dirty="0">
                <a:solidFill>
                  <a:srgbClr val="000000"/>
                </a:solidFill>
              </a:rPr>
              <a:t>. Some animals are friendly, but some are not. Tigers, bears and some snakes are </a:t>
            </a:r>
            <a:r>
              <a:rPr lang="en-US" altLang="zh-CN" sz="3200" u="sng" dirty="0">
                <a:solidFill>
                  <a:srgbClr val="000000"/>
                </a:solidFill>
              </a:rPr>
              <a:t> 25  </a:t>
            </a:r>
            <a:r>
              <a:rPr lang="en-US" altLang="zh-CN" sz="3200" dirty="0">
                <a:solidFill>
                  <a:srgbClr val="000000"/>
                </a:solidFill>
              </a:rPr>
              <a:t>, that is why they have to stay in</a:t>
            </a:r>
            <a:r>
              <a:rPr lang="en-US" altLang="zh-CN" sz="3200" u="sng" dirty="0">
                <a:solidFill>
                  <a:srgbClr val="000000"/>
                </a:solidFill>
              </a:rPr>
              <a:t>  26  </a:t>
            </a:r>
            <a:r>
              <a:rPr lang="en-US" altLang="zh-CN" sz="3200" dirty="0">
                <a:solidFill>
                  <a:srgbClr val="000000"/>
                </a:solidFill>
              </a:rPr>
              <a:t>. But I do not think it is good for animals to stay in cages</a:t>
            </a:r>
            <a:r>
              <a:rPr lang="zh-CN" altLang="en-US" sz="3200" dirty="0">
                <a:solidFill>
                  <a:srgbClr val="000000"/>
                </a:solidFill>
              </a:rPr>
              <a:t>（笼子）</a:t>
            </a:r>
            <a:r>
              <a:rPr lang="en-US" altLang="zh-CN" sz="3200" dirty="0">
                <a:solidFill>
                  <a:srgbClr val="000000"/>
                </a:solidFill>
              </a:rPr>
              <a:t>. They should be free. The animals in cages can</a:t>
            </a:r>
            <a:r>
              <a:rPr lang="en-US" altLang="zh-CN" sz="3200" dirty="0">
                <a:solidFill>
                  <a:srgbClr val="000000"/>
                </a:solidFill>
                <a:latin typeface="Calibri" panose="020F0502020204030204"/>
              </a:rPr>
              <a:t>’</a:t>
            </a:r>
            <a:r>
              <a:rPr lang="en-US" altLang="zh-CN" sz="3200" dirty="0">
                <a:solidFill>
                  <a:srgbClr val="000000"/>
                </a:solidFill>
              </a:rPr>
              <a:t>t</a:t>
            </a:r>
            <a:r>
              <a:rPr lang="en-US" altLang="zh-CN" sz="3200" u="sng" dirty="0">
                <a:solidFill>
                  <a:srgbClr val="000000"/>
                </a:solidFill>
              </a:rPr>
              <a:t>   27    </a:t>
            </a:r>
            <a:r>
              <a:rPr lang="en-US" altLang="zh-CN" sz="3200" dirty="0">
                <a:solidFill>
                  <a:srgbClr val="000000"/>
                </a:solidFill>
              </a:rPr>
              <a:t>happy. I think the most interesting animals in the zoo are the dolphins. </a:t>
            </a:r>
          </a:p>
        </p:txBody>
      </p:sp>
    </p:spTree>
  </p:cSld>
  <p:clrMapOvr>
    <a:masterClrMapping/>
  </p:clrMapOvr>
</p:sld>
</file>

<file path=ppt/theme/theme1.xml><?xml version="1.0" encoding="utf-8"?>
<a:theme xmlns:a="http://schemas.openxmlformats.org/drawingml/2006/main" name="WWW.2PPT.COM&#10;">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1655</Words>
  <Application>Microsoft Office PowerPoint</Application>
  <PresentationFormat>全屏显示(4:3)</PresentationFormat>
  <Paragraphs>214</Paragraphs>
  <Slides>21</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21</vt:i4>
      </vt:variant>
    </vt:vector>
  </HeadingPairs>
  <TitlesOfParts>
    <vt:vector size="27" baseType="lpstr">
      <vt:lpstr>宋体</vt:lpstr>
      <vt:lpstr>微软雅黑</vt:lpstr>
      <vt:lpstr>Arial</vt:lpstr>
      <vt:lpstr>Calibri</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2113-01-01T00:00:00Z</dcterms:created>
  <dcterms:modified xsi:type="dcterms:W3CDTF">2023-01-16T19:05:27Z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A58029FB0F6E413284691BD47DC31E6E</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