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11" r:id="rId2"/>
    <p:sldId id="305" r:id="rId3"/>
    <p:sldId id="258" r:id="rId4"/>
    <p:sldId id="302" r:id="rId5"/>
    <p:sldId id="260" r:id="rId6"/>
    <p:sldId id="306" r:id="rId7"/>
    <p:sldId id="261" r:id="rId8"/>
    <p:sldId id="307" r:id="rId9"/>
    <p:sldId id="269" r:id="rId10"/>
    <p:sldId id="308" r:id="rId11"/>
    <p:sldId id="272" r:id="rId12"/>
    <p:sldId id="299" r:id="rId13"/>
    <p:sldId id="283" r:id="rId14"/>
    <p:sldId id="303" r:id="rId15"/>
    <p:sldId id="304" r:id="rId16"/>
    <p:sldId id="284" r:id="rId17"/>
    <p:sldId id="276" r:id="rId18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9249" autoAdjust="0"/>
  </p:normalViewPr>
  <p:slideViewPr>
    <p:cSldViewPr snapToGrid="0" snapToObjects="1">
      <p:cViewPr>
        <p:scale>
          <a:sx n="100" d="100"/>
          <a:sy n="100" d="100"/>
        </p:scale>
        <p:origin x="-330" y="-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9E05F-BA2D-41AA-AF7B-CCE6E6DCF6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69E3-1D0E-4CFD-9454-9C8BC4332D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69E3-1D0E-4CFD-9454-9C8BC4332D3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6EE5-3EA3-433B-A58E-48DF371A05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9E9D-76B0-41A3-82FC-B6D192FF4C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79B0-2C27-4646-B7A3-24B5B9CE116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34E5-3E6A-4E66-B2EF-1213472CBA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45A5-4FD3-419D-90C4-1F90816E68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760D-ED6F-4C76-BD39-9D038395EF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9FF8-32F8-4739-80FF-8276F63294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9DFB-8A39-4985-A435-C44C0FC849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8D16-3D3D-429D-AE89-366272869E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AF58-0BBE-40AD-805E-9BD4680A9F0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C84F-2549-46F9-9523-9A9B8D0109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77EC-6DCF-4440-BB08-D74AC2DF8D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B783-4992-40C5-B72B-FD9EB98ED6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FB38-5922-4C24-91D0-23276B7377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4B18-D677-47EB-BAD2-E326BFE975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AE3B-3A66-4216-B296-A6489CEFD8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4408-222D-4319-A8B4-AA55163169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FDBE-4457-4D66-B998-E0079E7705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7835-EAC9-464C-927B-B384CE3A30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159F-CCC8-4DF5-87BC-12437CADF3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AFD5-5813-4374-B85E-806F9171694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B544-2D2F-4DE0-9AD1-E16FF6A772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081235-1917-46EC-9D0C-F1EBC5FCAA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C7DA52-D1FA-46C8-871B-99B74343EE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8.png"/><Relationship Id="rId10" Type="http://schemas.openxmlformats.org/officeDocument/2006/relationships/image" Target="../media/image39.e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1.png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0" Type="http://schemas.openxmlformats.org/officeDocument/2006/relationships/image" Target="../media/image18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444381" y="2118780"/>
            <a:ext cx="480131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平行线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分线段成比例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170935" y="3006330"/>
            <a:ext cx="650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  <a:endParaRPr kumimoji="1"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4" name="文本框 5"/>
          <p:cNvSpPr txBox="1">
            <a:spLocks noChangeArrowheads="1"/>
          </p:cNvSpPr>
          <p:nvPr/>
        </p:nvSpPr>
        <p:spPr bwMode="auto">
          <a:xfrm>
            <a:off x="0" y="8382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第四章  图形的相似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5043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73125" y="1064419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8" name="内容占位符 7"/>
          <p:cNvSpPr txBox="1">
            <a:spLocks noChangeArrowheads="1"/>
          </p:cNvSpPr>
          <p:nvPr/>
        </p:nvSpPr>
        <p:spPr bwMode="auto">
          <a:xfrm>
            <a:off x="1328739" y="969170"/>
            <a:ext cx="70707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乐山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，两条直线与这三条平行线分别交于点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          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0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文本框 26"/>
          <p:cNvSpPr txBox="1">
            <a:spLocks noChangeArrowheads="1"/>
          </p:cNvSpPr>
          <p:nvPr/>
        </p:nvSpPr>
        <p:spPr bwMode="auto">
          <a:xfrm>
            <a:off x="5983291" y="4439841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1277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19538" y="1978820"/>
            <a:ext cx="3092450" cy="20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9" name="Object 20"/>
          <p:cNvGraphicFramePr>
            <a:graphicFrameLocks noChangeAspect="1"/>
          </p:cNvGraphicFramePr>
          <p:nvPr/>
        </p:nvGraphicFramePr>
        <p:xfrm>
          <a:off x="6503991" y="1351361"/>
          <a:ext cx="1978025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7" imgW="1040765" imgH="406400" progId="Equation.DSMT4">
                  <p:embed/>
                </p:oleObj>
              </mc:Choice>
              <mc:Fallback>
                <p:oleObj name="Equation" r:id="rId7" imgW="1040765" imgH="40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91" y="1351361"/>
                        <a:ext cx="1978025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对象 3"/>
          <p:cNvGraphicFramePr>
            <a:graphicFrameLocks noChangeAspect="1"/>
          </p:cNvGraphicFramePr>
          <p:nvPr/>
        </p:nvGraphicFramePr>
        <p:xfrm>
          <a:off x="1863728" y="2328863"/>
          <a:ext cx="28892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9" imgW="152400" imgH="393700" progId="Equation.DSMT4">
                  <p:embed/>
                </p:oleObj>
              </mc:Choice>
              <mc:Fallback>
                <p:oleObj name="Equation" r:id="rId9" imgW="1524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8" y="2328863"/>
                        <a:ext cx="288925" cy="56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对象 4"/>
          <p:cNvGraphicFramePr>
            <a:graphicFrameLocks noChangeAspect="1"/>
          </p:cNvGraphicFramePr>
          <p:nvPr/>
        </p:nvGraphicFramePr>
        <p:xfrm>
          <a:off x="1843091" y="2858691"/>
          <a:ext cx="288925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11" imgW="152400" imgH="393700" progId="Equation.DSMT4">
                  <p:embed/>
                </p:oleObj>
              </mc:Choice>
              <mc:Fallback>
                <p:oleObj name="Equation" r:id="rId11" imgW="1524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91" y="2858691"/>
                        <a:ext cx="288925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对象 7"/>
          <p:cNvGraphicFramePr>
            <a:graphicFrameLocks noChangeAspect="1"/>
          </p:cNvGraphicFramePr>
          <p:nvPr/>
        </p:nvGraphicFramePr>
        <p:xfrm>
          <a:off x="1843091" y="3409951"/>
          <a:ext cx="288925" cy="56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13" imgW="152400" imgH="393700" progId="Equation.DSMT4">
                  <p:embed/>
                </p:oleObj>
              </mc:Choice>
              <mc:Fallback>
                <p:oleObj name="Equation" r:id="rId13" imgW="152400" imgH="3937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91" y="3409951"/>
                        <a:ext cx="288925" cy="56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对象 8"/>
          <p:cNvGraphicFramePr>
            <a:graphicFrameLocks noChangeAspect="1"/>
          </p:cNvGraphicFramePr>
          <p:nvPr/>
        </p:nvGraphicFramePr>
        <p:xfrm>
          <a:off x="1852616" y="3973116"/>
          <a:ext cx="288925" cy="56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15" imgW="152400" imgH="393700" progId="Equation.DSMT4">
                  <p:embed/>
                </p:oleObj>
              </mc:Choice>
              <mc:Fallback>
                <p:oleObj name="Equation" r:id="rId15" imgW="152400" imgH="3937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6" y="3973116"/>
                        <a:ext cx="288925" cy="560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603408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2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2294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2295" name="文本框 40"/>
          <p:cNvSpPr txBox="1">
            <a:spLocks noChangeArrowheads="1"/>
          </p:cNvSpPr>
          <p:nvPr/>
        </p:nvSpPr>
        <p:spPr bwMode="auto">
          <a:xfrm>
            <a:off x="2863851" y="994173"/>
            <a:ext cx="5599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平行线分线段成比例的基本事实的推论 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300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301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Box 33"/>
          <p:cNvSpPr txBox="1">
            <a:spLocks noChangeArrowheads="1"/>
          </p:cNvSpPr>
          <p:nvPr/>
        </p:nvSpPr>
        <p:spPr bwMode="auto">
          <a:xfrm>
            <a:off x="949325" y="1625203"/>
            <a:ext cx="71961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做一做</a:t>
            </a:r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如左图，直线</a:t>
            </a:r>
            <a:r>
              <a:rPr lang="en-US" altLang="zh-C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分别交直线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，过点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作直线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的平行线，分别交直线</a:t>
            </a:r>
            <a:r>
              <a:rPr lang="en-US" altLang="zh-CN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如右图）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右图中有哪些成比例线段？</a:t>
            </a:r>
          </a:p>
        </p:txBody>
      </p:sp>
      <p:pic>
        <p:nvPicPr>
          <p:cNvPr id="12304" name="图片 4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053" y="3024188"/>
            <a:ext cx="6634163" cy="14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0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21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877890" y="1002506"/>
            <a:ext cx="7634287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推论：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平行于三角形一边的直线与其他两边相交，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截得的对应线段成比例．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数学表达式：如图，∵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∴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本推论实质是平行线分线段成比例的基本事实中一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组平行线中的一条过三角形一顶点，一条过三角形</a:t>
            </a:r>
          </a:p>
          <a:p>
            <a:pPr>
              <a:lnSpc>
                <a:spcPct val="13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一边的一种特殊情况．</a:t>
            </a:r>
          </a:p>
          <a:p>
            <a:pPr>
              <a:lnSpc>
                <a:spcPct val="13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成比例线段不涉及平行线所过的边上的线段．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25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1372792"/>
            <a:ext cx="1454150" cy="14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6" name="Object 15"/>
          <p:cNvGraphicFramePr>
            <a:graphicFrameLocks noChangeAspect="1"/>
          </p:cNvGraphicFramePr>
          <p:nvPr/>
        </p:nvGraphicFramePr>
        <p:xfrm>
          <a:off x="1666875" y="2072879"/>
          <a:ext cx="34861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7" imgW="2233930" imgH="406400" progId="Equation.DSMT4">
                  <p:embed/>
                </p:oleObj>
              </mc:Choice>
              <mc:Fallback>
                <p:oleObj name="Equation" r:id="rId7" imgW="2233930" imgH="40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072879"/>
                        <a:ext cx="34861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39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4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24"/>
          <p:cNvSpPr txBox="1">
            <a:spLocks noChangeArrowheads="1"/>
          </p:cNvSpPr>
          <p:nvPr/>
        </p:nvSpPr>
        <p:spPr bwMode="auto">
          <a:xfrm>
            <a:off x="1651000" y="1062038"/>
            <a:ext cx="67913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分别是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上的点，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的长是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多少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    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AF=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是多少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14348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1900" y="3134917"/>
            <a:ext cx="2979738" cy="12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矩形 2"/>
          <p:cNvSpPr>
            <a:spLocks noChangeArrowheads="1"/>
          </p:cNvSpPr>
          <p:nvPr/>
        </p:nvSpPr>
        <p:spPr bwMode="auto">
          <a:xfrm>
            <a:off x="1073150" y="1128714"/>
            <a:ext cx="72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7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8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62053" y="978694"/>
            <a:ext cx="554196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5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∴</a:t>
            </a:r>
          </a:p>
          <a:p>
            <a:pPr>
              <a:lnSpc>
                <a:spcPct val="17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EB=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FC=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7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</a:p>
          <a:p>
            <a:pPr>
              <a:lnSpc>
                <a:spcPct val="17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(2)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 ∴</a:t>
            </a:r>
          </a:p>
          <a:p>
            <a:pPr>
              <a:lnSpc>
                <a:spcPct val="17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，</a:t>
            </a:r>
          </a:p>
          <a:p>
            <a:pPr>
              <a:lnSpc>
                <a:spcPct val="17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</a:p>
          <a:p>
            <a:pPr>
              <a:lnSpc>
                <a:spcPct val="17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FC=AC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4067176" y="990600"/>
          <a:ext cx="1431925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5" imgW="1016000" imgH="533400" progId="Equation.DSMT4">
                  <p:embed/>
                </p:oleObj>
              </mc:Choice>
              <mc:Fallback>
                <p:oleObj name="Equation" r:id="rId5" imgW="1016000" imgH="533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6" y="990600"/>
                        <a:ext cx="1431925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3028950" y="1976437"/>
          <a:ext cx="2654300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7" imgW="1905000" imgH="533400" progId="Equation.DSMT4">
                  <p:embed/>
                </p:oleObj>
              </mc:Choice>
              <mc:Fallback>
                <p:oleObj name="Equation" r:id="rId7" imgW="1905000" imgH="533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1976437"/>
                        <a:ext cx="2654300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4187827" y="2475310"/>
          <a:ext cx="1431925" cy="56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9" imgW="1016000" imgH="533400" progId="Equation.DSMT4">
                  <p:embed/>
                </p:oleObj>
              </mc:Choice>
              <mc:Fallback>
                <p:oleObj name="Equation" r:id="rId9" imgW="1016000" imgH="533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7" y="2475310"/>
                        <a:ext cx="1431925" cy="564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3044825" y="3389711"/>
          <a:ext cx="2795588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11" imgW="2006600" imgH="533400" progId="Equation.DSMT4">
                  <p:embed/>
                </p:oleObj>
              </mc:Choice>
              <mc:Fallback>
                <p:oleObj name="Equation" r:id="rId11" imgW="2006600" imgH="533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3389711"/>
                        <a:ext cx="2795588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4306888" y="3885011"/>
          <a:ext cx="1503362" cy="56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13" imgW="1066800" imgH="533400" progId="Equation.DSMT4">
                  <p:embed/>
                </p:oleObj>
              </mc:Choice>
              <mc:Fallback>
                <p:oleObj name="Equation" r:id="rId13" imgW="1066800" imgH="533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3885011"/>
                        <a:ext cx="1503362" cy="56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文本框 46"/>
          <p:cNvSpPr txBox="1">
            <a:spLocks noChangeArrowheads="1"/>
          </p:cNvSpPr>
          <p:nvPr/>
        </p:nvSpPr>
        <p:spPr bwMode="auto">
          <a:xfrm>
            <a:off x="6764338" y="4346972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pic>
        <p:nvPicPr>
          <p:cNvPr id="15377" name="图片 4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0" name="文本框 34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组 7"/>
          <p:cNvGrpSpPr/>
          <p:nvPr/>
        </p:nvGrpSpPr>
        <p:grpSpPr bwMode="auto">
          <a:xfrm>
            <a:off x="3654425" y="1056084"/>
            <a:ext cx="1791726" cy="553998"/>
            <a:chOff x="3437515" y="1408557"/>
            <a:chExt cx="1792714" cy="738611"/>
          </a:xfrm>
        </p:grpSpPr>
        <p:sp>
          <p:nvSpPr>
            <p:cNvPr id="16401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6261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纳</a:t>
              </a:r>
            </a:p>
          </p:txBody>
        </p:sp>
        <p:pic>
          <p:nvPicPr>
            <p:cNvPr id="16402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5" name="组 38"/>
          <p:cNvGrpSpPr/>
          <p:nvPr/>
        </p:nvGrpSpPr>
        <p:grpSpPr bwMode="auto">
          <a:xfrm>
            <a:off x="984250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8" name="Rectangle 3"/>
          <p:cNvSpPr>
            <a:spLocks noChangeArrowheads="1"/>
          </p:cNvSpPr>
          <p:nvPr/>
        </p:nvSpPr>
        <p:spPr bwMode="auto">
          <a:xfrm>
            <a:off x="1042988" y="1636664"/>
            <a:ext cx="7350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利用平行线分线段成比例的基本事实求线段长的方法：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        </a:t>
            </a:r>
            <a:r>
              <a:rPr lang="zh-CN" altLang="en-US" sz="2400" b="1" dirty="0"/>
              <a:t>先确定图中的平行线，由此联想到线段间的比例</a:t>
            </a:r>
            <a:endParaRPr lang="en-US" altLang="zh-CN" sz="2400" b="1" dirty="0"/>
          </a:p>
          <a:p>
            <a:pPr defTabSz="914400">
              <a:lnSpc>
                <a:spcPct val="150000"/>
              </a:lnSpc>
            </a:pPr>
            <a:r>
              <a:rPr lang="zh-CN" altLang="en-US" sz="2400" b="1" dirty="0"/>
              <a:t>关系，结合待求线段和已知线段写出一个含有它们的</a:t>
            </a:r>
            <a:endParaRPr lang="en-US" altLang="zh-CN" sz="2400" b="1" dirty="0"/>
          </a:p>
          <a:p>
            <a:pPr defTabSz="914400">
              <a:lnSpc>
                <a:spcPct val="150000"/>
              </a:lnSpc>
            </a:pPr>
            <a:r>
              <a:rPr lang="zh-CN" altLang="en-US" sz="2400" b="1" dirty="0"/>
              <a:t>比例式，构造出方程，解方程求出待求线段长．</a:t>
            </a:r>
            <a:endParaRPr lang="en-US" altLang="zh-CN" sz="2400" dirty="0"/>
          </a:p>
        </p:txBody>
      </p:sp>
      <p:sp>
        <p:nvSpPr>
          <p:cNvPr id="16397" name="文本框 46"/>
          <p:cNvSpPr txBox="1">
            <a:spLocks noChangeArrowheads="1"/>
          </p:cNvSpPr>
          <p:nvPr/>
        </p:nvSpPr>
        <p:spPr bwMode="auto">
          <a:xfrm>
            <a:off x="5307015" y="4266010"/>
            <a:ext cx="2973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（此讲解来源于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6398" name="图片 3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2664" y="1208486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412" name="内容占位符 7"/>
          <p:cNvSpPr txBox="1">
            <a:spLocks noChangeArrowheads="1"/>
          </p:cNvSpPr>
          <p:nvPr/>
        </p:nvSpPr>
        <p:spPr bwMode="auto">
          <a:xfrm>
            <a:off x="1439863" y="1102519"/>
            <a:ext cx="690562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河南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分别在边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7415" name="文本框 36"/>
          <p:cNvSpPr txBox="1">
            <a:spLocks noChangeArrowheads="1"/>
          </p:cNvSpPr>
          <p:nvPr/>
        </p:nvSpPr>
        <p:spPr bwMode="auto">
          <a:xfrm>
            <a:off x="6072191" y="437792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03441" y="2808686"/>
            <a:ext cx="3633787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Box 72"/>
          <p:cNvSpPr txBox="1">
            <a:spLocks noChangeArrowheads="1"/>
          </p:cNvSpPr>
          <p:nvPr/>
        </p:nvSpPr>
        <p:spPr bwMode="auto">
          <a:xfrm>
            <a:off x="1209678" y="1447800"/>
            <a:ext cx="663892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平行线除了具备造成“三线八角”相等或互补的功能外，还可以分线段成比例，而利用平行线得线段成比例的基本思路是：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善于从较复杂的几何图形中分离出基本图形：  </a:t>
            </a:r>
          </a:p>
          <a:p>
            <a:pPr>
              <a:lnSpc>
                <a:spcPct val="14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“      型”或“     型”，得到相应的比例式；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平行是前提条件，没有平行线可以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添加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辅助</a:t>
            </a:r>
          </a:p>
          <a:p>
            <a:pPr>
              <a:lnSpc>
                <a:spcPct val="14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线，一般从分点或中点出发作平行线．</a:t>
            </a:r>
          </a:p>
        </p:txBody>
      </p:sp>
      <p:pic>
        <p:nvPicPr>
          <p:cNvPr id="19466" name="图片 3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837510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16104" y="2796779"/>
            <a:ext cx="193675" cy="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2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9263" y="2794994"/>
            <a:ext cx="182562" cy="1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5537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2" y="14144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49899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51216" y="1524001"/>
            <a:ext cx="4986337" cy="15881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35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平行线分线段成比例的基本事实</a:t>
            </a:r>
          </a:p>
          <a:p>
            <a:pPr marL="342900" indent="-342900">
              <a:lnSpc>
                <a:spcPct val="135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平行线分线段成比例的基本事实的推论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2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6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26"/>
          <p:cNvSpPr txBox="1">
            <a:spLocks noChangeArrowheads="1"/>
          </p:cNvSpPr>
          <p:nvPr/>
        </p:nvSpPr>
        <p:spPr bwMode="auto">
          <a:xfrm>
            <a:off x="1116013" y="1543051"/>
            <a:ext cx="7258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在图中，小方格的边长均为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，直线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∥</a:t>
            </a:r>
            <a:r>
              <a:rPr lang="en-US" altLang="zh-CN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分别交直线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于格点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A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7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1" y="2833689"/>
            <a:ext cx="5059363" cy="1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26"/>
          <p:cNvSpPr txBox="1">
            <a:spLocks noChangeArrowheads="1"/>
          </p:cNvSpPr>
          <p:nvPr/>
        </p:nvSpPr>
        <p:spPr bwMode="auto">
          <a:xfrm>
            <a:off x="792163" y="964407"/>
            <a:ext cx="78152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计算                                                              的值，你有什么发现？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向下平移到如图的位置，直线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m,n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的交点分别为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，你在问题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中发现的结论还成立吗？如果将</a:t>
            </a:r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平移到其他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位置呢？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在平面上任意作三条平行线，用它们截两条直线，截得的线段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成比例吗？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9" name="Object 11"/>
          <p:cNvGraphicFramePr>
            <a:graphicFrameLocks noChangeAspect="1"/>
          </p:cNvGraphicFramePr>
          <p:nvPr/>
        </p:nvGraphicFramePr>
        <p:xfrm>
          <a:off x="1709741" y="964408"/>
          <a:ext cx="3883025" cy="46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6" imgW="2781300" imgH="444500" progId="Equation.DSMT4">
                  <p:embed/>
                </p:oleObj>
              </mc:Choice>
              <mc:Fallback>
                <p:oleObj name="Equation" r:id="rId6" imgW="2781300" imgH="444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41" y="964408"/>
                        <a:ext cx="3883025" cy="465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5388" y="3270648"/>
            <a:ext cx="4470400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511810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47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9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6151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6152" name="文本框 28"/>
          <p:cNvSpPr txBox="1">
            <a:spLocks noChangeArrowheads="1"/>
          </p:cNvSpPr>
          <p:nvPr/>
        </p:nvSpPr>
        <p:spPr bwMode="auto">
          <a:xfrm>
            <a:off x="2851151" y="1376364"/>
            <a:ext cx="451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平行线分线段成比例的基本事实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26"/>
          <p:cNvSpPr txBox="1">
            <a:spLocks noChangeArrowheads="1"/>
          </p:cNvSpPr>
          <p:nvPr/>
        </p:nvSpPr>
        <p:spPr bwMode="auto">
          <a:xfrm>
            <a:off x="965202" y="1834754"/>
            <a:ext cx="71405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平行线分线段成比例的基本事实：两条直线被一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组平行线所截，  所得的对应线段成比例．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数学表达式：如图，∵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∴</a:t>
            </a: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可简记为：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60" name="文本框 22"/>
          <p:cNvSpPr txBox="1">
            <a:spLocks noChangeArrowheads="1"/>
          </p:cNvSpPr>
          <p:nvPr/>
        </p:nvSpPr>
        <p:spPr bwMode="auto">
          <a:xfrm>
            <a:off x="7669215" y="117752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161" name="Object 24"/>
          <p:cNvGraphicFramePr>
            <a:graphicFrameLocks noChangeAspect="1"/>
          </p:cNvGraphicFramePr>
          <p:nvPr/>
        </p:nvGraphicFramePr>
        <p:xfrm>
          <a:off x="1619250" y="3049191"/>
          <a:ext cx="4295775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6" imgW="2260600" imgH="406400" progId="Equation.DSMT4">
                  <p:embed/>
                </p:oleObj>
              </mc:Choice>
              <mc:Fallback>
                <p:oleObj name="Equation" r:id="rId6" imgW="2260600" imgH="406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49191"/>
                        <a:ext cx="4295775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25"/>
          <p:cNvGraphicFramePr>
            <a:graphicFrameLocks noChangeAspect="1"/>
          </p:cNvGraphicFramePr>
          <p:nvPr/>
        </p:nvGraphicFramePr>
        <p:xfrm>
          <a:off x="1670050" y="4086225"/>
          <a:ext cx="3330575" cy="59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8" imgW="1752600" imgH="419100" progId="Equation.DSMT4">
                  <p:embed/>
                </p:oleObj>
              </mc:Choice>
              <mc:Fallback>
                <p:oleObj name="Equation" r:id="rId8" imgW="1752600" imgH="4191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4086225"/>
                        <a:ext cx="3330575" cy="59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3" name="Picture 2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03938" y="2870597"/>
            <a:ext cx="2314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6"/>
          <p:cNvSpPr txBox="1">
            <a:spLocks noChangeArrowheads="1"/>
          </p:cNvSpPr>
          <p:nvPr/>
        </p:nvSpPr>
        <p:spPr bwMode="auto">
          <a:xfrm>
            <a:off x="1042988" y="1254920"/>
            <a:ext cx="7234237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一组平行线两两平行，被截直线不一定平行；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所有的成比例线段是指被截直线上的线段，与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这组平行线上的线段无关；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当上比下的值为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时，说明这组平行线间的距离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相等．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6" y="76319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8" name="文本框 22"/>
          <p:cNvSpPr txBox="1">
            <a:spLocks noChangeArrowheads="1"/>
          </p:cNvSpPr>
          <p:nvPr/>
        </p:nvSpPr>
        <p:spPr bwMode="auto">
          <a:xfrm>
            <a:off x="7669215" y="76319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5"/>
          <p:cNvSpPr txBox="1">
            <a:spLocks noChangeArrowheads="1"/>
          </p:cNvSpPr>
          <p:nvPr/>
        </p:nvSpPr>
        <p:spPr bwMode="auto">
          <a:xfrm>
            <a:off x="690563" y="870348"/>
            <a:ext cx="7242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如图，已知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交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，下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列结论中错误的是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9153" y="2031208"/>
            <a:ext cx="2549525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4" name="Object 22"/>
          <p:cNvGraphicFramePr>
            <a:graphicFrameLocks noChangeAspect="1"/>
          </p:cNvGraphicFramePr>
          <p:nvPr/>
        </p:nvGraphicFramePr>
        <p:xfrm>
          <a:off x="1476375" y="1881188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6" imgW="913765" imgH="406400" progId="Equation.DSMT4">
                  <p:embed/>
                </p:oleObj>
              </mc:Choice>
              <mc:Fallback>
                <p:oleObj name="Equation" r:id="rId6" imgW="913765" imgH="406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881188"/>
                        <a:ext cx="1828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4203700" y="1407320"/>
            <a:ext cx="425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206" name="文本框 26"/>
          <p:cNvSpPr txBox="1">
            <a:spLocks noChangeArrowheads="1"/>
          </p:cNvSpPr>
          <p:nvPr/>
        </p:nvSpPr>
        <p:spPr bwMode="auto">
          <a:xfrm>
            <a:off x="6078540" y="431601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8207" name="图片 2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8" name="对象 2"/>
          <p:cNvGraphicFramePr>
            <a:graphicFrameLocks noChangeAspect="1"/>
          </p:cNvGraphicFramePr>
          <p:nvPr/>
        </p:nvGraphicFramePr>
        <p:xfrm>
          <a:off x="1441450" y="3199210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9" imgW="888365" imgH="406400" progId="Equation.DSMT4">
                  <p:embed/>
                </p:oleObj>
              </mc:Choice>
              <mc:Fallback>
                <p:oleObj name="Equation" r:id="rId9" imgW="888365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99210"/>
                        <a:ext cx="177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对象 3"/>
          <p:cNvGraphicFramePr>
            <a:graphicFrameLocks noChangeAspect="1"/>
          </p:cNvGraphicFramePr>
          <p:nvPr/>
        </p:nvGraphicFramePr>
        <p:xfrm>
          <a:off x="1444625" y="2533650"/>
          <a:ext cx="172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11" imgW="862965" imgH="406400" progId="Equation.DSMT4">
                  <p:embed/>
                </p:oleObj>
              </mc:Choice>
              <mc:Fallback>
                <p:oleObj name="Equation" r:id="rId11" imgW="862965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2533650"/>
                        <a:ext cx="172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对象 4"/>
          <p:cNvGraphicFramePr>
            <a:graphicFrameLocks noChangeAspect="1"/>
          </p:cNvGraphicFramePr>
          <p:nvPr/>
        </p:nvGraphicFramePr>
        <p:xfrm>
          <a:off x="1419225" y="3882628"/>
          <a:ext cx="175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3" imgW="875665" imgH="406400" progId="Equation.DSMT4">
                  <p:embed/>
                </p:oleObj>
              </mc:Choice>
              <mc:Fallback>
                <p:oleObj name="Equation" r:id="rId13" imgW="875665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882628"/>
                        <a:ext cx="1752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36675" y="976314"/>
            <a:ext cx="71088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平行线分线段成比例的基本事实除基本图形外，主要还有“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A”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型和“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X”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型两种类型的图形，图包含这三种图形，从每种图形中找出比例线段即可判断出错误的选 项．∵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                                                          故选项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正确；∵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                      故选项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错误．</a:t>
            </a:r>
          </a:p>
        </p:txBody>
      </p:sp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1808165" y="2484836"/>
          <a:ext cx="3468687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5" imgW="2946400" imgH="533400" progId="Equation.DSMT4">
                  <p:embed/>
                </p:oleObj>
              </mc:Choice>
              <mc:Fallback>
                <p:oleObj name="Equation" r:id="rId5" imgW="2946400" imgH="533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5" y="2484836"/>
                        <a:ext cx="3468687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3108327" y="3063480"/>
          <a:ext cx="1349375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7" imgW="1054100" imgH="533400" progId="Equation.DSMT4">
                  <p:embed/>
                </p:oleObj>
              </mc:Choice>
              <mc:Fallback>
                <p:oleObj name="Equation" r:id="rId7" imgW="1054100" imgH="533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7" y="3063480"/>
                        <a:ext cx="1349375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文本框 26"/>
          <p:cNvSpPr txBox="1">
            <a:spLocks noChangeArrowheads="1"/>
          </p:cNvSpPr>
          <p:nvPr/>
        </p:nvSpPr>
        <p:spPr bwMode="auto">
          <a:xfrm>
            <a:off x="6078540" y="431601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9230" name="图片 2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矩形 2"/>
          <p:cNvSpPr>
            <a:spLocks noChangeArrowheads="1"/>
          </p:cNvSpPr>
          <p:nvPr/>
        </p:nvSpPr>
        <p:spPr bwMode="auto">
          <a:xfrm>
            <a:off x="520702" y="1081089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1375" y="1128713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1287463" y="1026319"/>
            <a:ext cx="72199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眉山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，直线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与这三条平行线分别交于点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，已知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的长为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  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 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文本框 26"/>
          <p:cNvSpPr txBox="1">
            <a:spLocks noChangeArrowheads="1"/>
          </p:cNvSpPr>
          <p:nvPr/>
        </p:nvSpPr>
        <p:spPr bwMode="auto">
          <a:xfrm>
            <a:off x="5683252" y="432077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0253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7266" y="2515792"/>
            <a:ext cx="29241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全屏显示(16:9)</PresentationFormat>
  <Paragraphs>115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22BF4F7DD0D043AF84A7177C42B3E869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