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2"/>
  </p:notesMasterIdLst>
  <p:handoutMasterIdLst>
    <p:handoutMasterId r:id="rId23"/>
  </p:handoutMasterIdLst>
  <p:sldIdLst>
    <p:sldId id="256" r:id="rId2"/>
    <p:sldId id="258" r:id="rId3"/>
    <p:sldId id="260" r:id="rId4"/>
    <p:sldId id="295" r:id="rId5"/>
    <p:sldId id="296" r:id="rId6"/>
    <p:sldId id="261" r:id="rId7"/>
    <p:sldId id="262" r:id="rId8"/>
    <p:sldId id="263" r:id="rId9"/>
    <p:sldId id="270" r:id="rId10"/>
    <p:sldId id="264" r:id="rId11"/>
    <p:sldId id="290" r:id="rId12"/>
    <p:sldId id="291" r:id="rId13"/>
    <p:sldId id="292" r:id="rId14"/>
    <p:sldId id="289" r:id="rId15"/>
    <p:sldId id="276" r:id="rId16"/>
    <p:sldId id="297" r:id="rId17"/>
    <p:sldId id="283" r:id="rId18"/>
    <p:sldId id="282" r:id="rId19"/>
    <p:sldId id="298" r:id="rId20"/>
    <p:sldId id="279" r:id="rId21"/>
  </p:sldIdLst>
  <p:sldSz cx="9144000" cy="5143500" type="screen16x9"/>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10" d="100"/>
          <a:sy n="110" d="100"/>
        </p:scale>
        <p:origin x="-1644" y="-666"/>
      </p:cViewPr>
      <p:guideLst>
        <p:guide orient="horz" pos="162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首页">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课堂导入">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知识讲解">
    <p:spTree>
      <p:nvGrpSpPr>
        <p:cNvPr id="1" name=""/>
        <p:cNvGrpSpPr/>
        <p:nvPr/>
      </p:nvGrpSpPr>
      <p:grpSpPr>
        <a:xfrm>
          <a:off x="0" y="0"/>
          <a:ext cx="0" cy="0"/>
          <a:chOff x="0" y="0"/>
          <a:chExt cx="0" cy="0"/>
        </a:xfrm>
      </p:grpSpPr>
      <p:pic>
        <p:nvPicPr>
          <p:cNvPr id="2" name="图片 3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课堂小结">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课后作业">
    <p:spTree>
      <p:nvGrpSpPr>
        <p:cNvPr id="1" name=""/>
        <p:cNvGrpSpPr/>
        <p:nvPr/>
      </p:nvGrpSpPr>
      <p:grpSpPr>
        <a:xfrm>
          <a:off x="0" y="0"/>
          <a:ext cx="0" cy="0"/>
          <a:chOff x="0" y="0"/>
          <a:chExt cx="0" cy="0"/>
        </a:xfrm>
      </p:grpSpPr>
      <p:pic>
        <p:nvPicPr>
          <p:cNvPr id="2" name="图片 20" descr="课后作业（A）.png"/>
          <p:cNvPicPr>
            <a:picLocks noChangeAspect="1" noChangeArrowheads="1"/>
          </p:cNvPicPr>
          <p:nvPr userDrawn="1"/>
        </p:nvPicPr>
        <p:blipFill>
          <a:blip r:embed="rId2" cstate="email">
            <a:duotone>
              <a:prstClr val="black"/>
              <a:schemeClr val="accent2">
                <a:tint val="45000"/>
                <a:satMod val="400000"/>
              </a:schemeClr>
            </a:duotone>
          </a:blip>
          <a:srcRect r="33147"/>
          <a:stretch>
            <a:fillRect/>
          </a:stretch>
        </p:blipFill>
        <p:spPr bwMode="auto">
          <a:xfrm>
            <a:off x="3286125" y="9525"/>
            <a:ext cx="26638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3" name="Picture 2" descr="C:\Users\Administrator\Desktop\图片\08582ba9e289685.jpg"/>
          <p:cNvPicPr>
            <a:picLocks noChangeAspect="1" noChangeArrowheads="1"/>
          </p:cNvPicPr>
          <p:nvPr userDrawn="1"/>
        </p:nvPicPr>
        <p:blipFill>
          <a:blip r:embed="rId2" cstate="email">
            <a:clrChange>
              <a:clrFrom>
                <a:srgbClr val="F5F5F5"/>
              </a:clrFrom>
              <a:clrTo>
                <a:srgbClr val="F5F5F5">
                  <a:alpha val="0"/>
                </a:srgbClr>
              </a:clrTo>
            </a:clrChange>
          </a:blip>
          <a:srcRect/>
          <a:stretch>
            <a:fillRect/>
          </a:stretch>
        </p:blipFill>
        <p:spPr bwMode="auto">
          <a:xfrm>
            <a:off x="7013575" y="-12700"/>
            <a:ext cx="2130425"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U5%20Reading%20&#35838;&#25991;&#26391;&#35835;.mp4" TargetMode="External"/><Relationship Id="rId2" Type="http://schemas.openxmlformats.org/officeDocument/2006/relationships/image" Target="../media/image13.png"/><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a:spLocks noChangeArrowheads="1"/>
          </p:cNvSpPr>
          <p:nvPr/>
        </p:nvSpPr>
        <p:spPr bwMode="auto">
          <a:xfrm>
            <a:off x="0" y="971592"/>
            <a:ext cx="9144000" cy="183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buFontTx/>
              <a:buNone/>
              <a:defRPr/>
            </a:pPr>
            <a:r>
              <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Unit 5</a:t>
            </a:r>
            <a:r>
              <a:rPr lang="zh-CN" altLang="en-US" sz="4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a:t>
            </a:r>
            <a:r>
              <a:rPr lang="zh-CN" altLang="en-US" sz="4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a:t>
            </a:r>
            <a:r>
              <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Wild animals</a:t>
            </a:r>
          </a:p>
          <a:p>
            <a:pPr algn="ctr">
              <a:lnSpc>
                <a:spcPct val="150000"/>
              </a:lnSpc>
              <a:buFontTx/>
              <a:buNone/>
              <a:defRPr/>
            </a:pPr>
            <a:r>
              <a:rPr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第</a:t>
            </a:r>
            <a:r>
              <a:rPr lang="en-US" altLang="zh-CN"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2</a:t>
            </a: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课时</a:t>
            </a:r>
            <a:endPar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p:txBody>
      </p:sp>
      <p:sp>
        <p:nvSpPr>
          <p:cNvPr id="3" name="矩形 2"/>
          <p:cNvSpPr/>
          <p:nvPr/>
        </p:nvSpPr>
        <p:spPr>
          <a:xfrm>
            <a:off x="0" y="3943314"/>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0"/>
          <p:cNvSpPr>
            <a:spLocks noChangeArrowheads="1"/>
          </p:cNvSpPr>
          <p:nvPr/>
        </p:nvSpPr>
        <p:spPr bwMode="auto">
          <a:xfrm>
            <a:off x="1362075" y="825500"/>
            <a:ext cx="5486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a:solidFill>
                  <a:srgbClr val="000000"/>
                </a:solidFill>
                <a:latin typeface="Times New Roman" panose="02020603050405020304" pitchFamily="18" charset="0"/>
                <a:ea typeface="黑体" panose="02010609060101010101" pitchFamily="49" charset="-122"/>
              </a:rPr>
              <a:t>辨析：</a:t>
            </a:r>
            <a:r>
              <a:rPr lang="en-US" altLang="zh-CN" sz="2400" b="1">
                <a:solidFill>
                  <a:srgbClr val="000000"/>
                </a:solidFill>
                <a:latin typeface="Times New Roman" panose="02020603050405020304" pitchFamily="18" charset="0"/>
                <a:ea typeface="黑体" panose="02010609060101010101" pitchFamily="49" charset="-122"/>
              </a:rPr>
              <a:t>not...any more</a:t>
            </a:r>
            <a:r>
              <a:rPr lang="zh-CN" altLang="en-US" sz="2400" b="1">
                <a:solidFill>
                  <a:srgbClr val="000000"/>
                </a:solidFill>
                <a:latin typeface="Times New Roman" panose="02020603050405020304" pitchFamily="18" charset="0"/>
                <a:ea typeface="黑体" panose="02010609060101010101" pitchFamily="49" charset="-122"/>
              </a:rPr>
              <a:t>与</a:t>
            </a:r>
            <a:r>
              <a:rPr lang="en-US" altLang="zh-CN" sz="2400" b="1">
                <a:solidFill>
                  <a:srgbClr val="000000"/>
                </a:solidFill>
                <a:latin typeface="Times New Roman" panose="02020603050405020304" pitchFamily="18" charset="0"/>
                <a:ea typeface="黑体" panose="02010609060101010101" pitchFamily="49" charset="-122"/>
              </a:rPr>
              <a:t>not...any longer</a:t>
            </a:r>
            <a:endParaRPr lang="zh-CN" altLang="en-US" sz="2400" b="1">
              <a:solidFill>
                <a:srgbClr val="000000"/>
              </a:solidFill>
              <a:latin typeface="Times New Roman" panose="02020603050405020304" pitchFamily="18" charset="0"/>
              <a:ea typeface="黑体" panose="02010609060101010101" pitchFamily="49" charset="-122"/>
            </a:endParaRPr>
          </a:p>
        </p:txBody>
      </p:sp>
      <p:sp>
        <p:nvSpPr>
          <p:cNvPr id="19458" name="TextBox 39"/>
          <p:cNvSpPr txBox="1">
            <a:spLocks noChangeArrowheads="1"/>
          </p:cNvSpPr>
          <p:nvPr/>
        </p:nvSpPr>
        <p:spPr bwMode="auto">
          <a:xfrm>
            <a:off x="685800" y="887413"/>
            <a:ext cx="8382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graphicFrame>
        <p:nvGraphicFramePr>
          <p:cNvPr id="3" name="表格 2"/>
          <p:cNvGraphicFramePr>
            <a:graphicFrameLocks noGrp="1"/>
          </p:cNvGraphicFramePr>
          <p:nvPr/>
        </p:nvGraphicFramePr>
        <p:xfrm>
          <a:off x="990600" y="1473200"/>
          <a:ext cx="7543800" cy="3049587"/>
        </p:xfrm>
        <a:graphic>
          <a:graphicData uri="http://schemas.openxmlformats.org/drawingml/2006/table">
            <a:tbl>
              <a:tblPr/>
              <a:tblGrid>
                <a:gridCol w="1981200">
                  <a:extLst>
                    <a:ext uri="{9D8B030D-6E8A-4147-A177-3AD203B41FA5}">
                      <a16:colId xmlns:a16="http://schemas.microsoft.com/office/drawing/2014/main" val="20000"/>
                    </a:ext>
                  </a:extLst>
                </a:gridCol>
                <a:gridCol w="1989222">
                  <a:extLst>
                    <a:ext uri="{9D8B030D-6E8A-4147-A177-3AD203B41FA5}">
                      <a16:colId xmlns:a16="http://schemas.microsoft.com/office/drawing/2014/main" val="20001"/>
                    </a:ext>
                  </a:extLst>
                </a:gridCol>
                <a:gridCol w="3573378">
                  <a:extLst>
                    <a:ext uri="{9D8B030D-6E8A-4147-A177-3AD203B41FA5}">
                      <a16:colId xmlns:a16="http://schemas.microsoft.com/office/drawing/2014/main" val="20002"/>
                    </a:ext>
                  </a:extLst>
                </a:gridCol>
              </a:tblGrid>
              <a:tr h="435655">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含义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例句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1306966">
                <a:tc>
                  <a:txBody>
                    <a:bodyPr/>
                    <a:lstStyle/>
                    <a:p>
                      <a:pPr algn="ctr">
                        <a:lnSpc>
                          <a:spcPct val="130000"/>
                        </a:lnSpc>
                        <a:spcAft>
                          <a:spcPts val="0"/>
                        </a:spcAft>
                      </a:pP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not...any more</a:t>
                      </a:r>
                      <a:r>
                        <a:rPr lang="zh-CN" sz="22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no more</a:t>
                      </a:r>
                      <a:endParaRPr lang="zh-CN" sz="22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表示次数上或程度上</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不再</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增加。</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You ca</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n't</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eat meat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any more</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You can eat meat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no more</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你不能再吃肉了。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06966">
                <a:tc>
                  <a:txBody>
                    <a:bodyPr/>
                    <a:lstStyle/>
                    <a:p>
                      <a:pPr algn="ctr">
                        <a:lnSpc>
                          <a:spcPct val="130000"/>
                        </a:lnSpc>
                        <a:spcAft>
                          <a:spcPts val="0"/>
                        </a:spcAft>
                      </a:pP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not...any longer</a:t>
                      </a:r>
                      <a:r>
                        <a:rPr lang="zh-CN" sz="22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no longer</a:t>
                      </a:r>
                      <a:endParaRPr lang="zh-CN" sz="22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表示在时间上</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不再</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延长。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He is</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n't</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young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any longer</a:t>
                      </a:r>
                      <a:r>
                        <a:rPr lang="en-US"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He is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no longer</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young</a:t>
                      </a:r>
                      <a:r>
                        <a:rPr lang="en-US"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他</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不再年轻了。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900" y="900113"/>
            <a:ext cx="7531100" cy="565150"/>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0482" name="TextBox 39"/>
          <p:cNvSpPr txBox="1">
            <a:spLocks noChangeArrowheads="1"/>
          </p:cNvSpPr>
          <p:nvPr/>
        </p:nvSpPr>
        <p:spPr bwMode="auto">
          <a:xfrm>
            <a:off x="2638425" y="895350"/>
            <a:ext cx="57324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beginning /bɪ'ɡɪnɪŋ/ n</a:t>
            </a:r>
            <a:r>
              <a:rPr lang="zh-CN" altLang="en-US" sz="2400" b="1">
                <a:latin typeface="Times New Roman" panose="02020603050405020304" pitchFamily="18" charset="0"/>
                <a:ea typeface="黑体" panose="02010609060101010101" pitchFamily="49" charset="-122"/>
              </a:rPr>
              <a:t>．开始，起初</a:t>
            </a:r>
          </a:p>
        </p:txBody>
      </p:sp>
      <p:sp>
        <p:nvSpPr>
          <p:cNvPr id="20483" name="AutoShape 2"/>
          <p:cNvSpPr>
            <a:spLocks noChangeArrowheads="1"/>
          </p:cNvSpPr>
          <p:nvPr/>
        </p:nvSpPr>
        <p:spPr bwMode="auto">
          <a:xfrm flipH="1">
            <a:off x="839788" y="1004888"/>
            <a:ext cx="1450975" cy="379412"/>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0484" name="文本框 24"/>
          <p:cNvSpPr txBox="1">
            <a:spLocks noChangeArrowheads="1"/>
          </p:cNvSpPr>
          <p:nvPr/>
        </p:nvSpPr>
        <p:spPr bwMode="auto">
          <a:xfrm>
            <a:off x="1052513" y="950913"/>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03438" y="1014413"/>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4</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649413" y="1670050"/>
            <a:ext cx="6656387"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He has made a good beginning.</a:t>
            </a:r>
          </a:p>
          <a:p>
            <a:pPr marL="4508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他已经开了个好头。</a:t>
            </a:r>
          </a:p>
        </p:txBody>
      </p:sp>
      <p:sp>
        <p:nvSpPr>
          <p:cNvPr id="8" name="矩形 7"/>
          <p:cNvSpPr>
            <a:spLocks noChangeArrowheads="1"/>
          </p:cNvSpPr>
          <p:nvPr/>
        </p:nvSpPr>
        <p:spPr bwMode="auto">
          <a:xfrm>
            <a:off x="1828800" y="2792413"/>
            <a:ext cx="6611938"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in the beginning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一开始</a:t>
            </a:r>
          </a:p>
          <a:p>
            <a:pPr marL="535305" indent="-535305">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They were cheerful in the beginning.</a:t>
            </a:r>
          </a:p>
          <a:p>
            <a:pPr marL="535305" indent="-8445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一开始，他们情绪很高。</a:t>
            </a:r>
          </a:p>
        </p:txBody>
      </p:sp>
      <p:sp>
        <p:nvSpPr>
          <p:cNvPr id="20488" name="TextBox 39"/>
          <p:cNvSpPr txBox="1">
            <a:spLocks noChangeArrowheads="1"/>
          </p:cNvSpPr>
          <p:nvPr/>
        </p:nvSpPr>
        <p:spPr bwMode="auto">
          <a:xfrm>
            <a:off x="990600" y="2854325"/>
            <a:ext cx="9556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pic>
        <p:nvPicPr>
          <p:cNvPr id="20489"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9"/>
          <p:cNvSpPr txBox="1">
            <a:spLocks noChangeArrowheads="1"/>
          </p:cNvSpPr>
          <p:nvPr/>
        </p:nvSpPr>
        <p:spPr bwMode="auto">
          <a:xfrm>
            <a:off x="1828800" y="971550"/>
            <a:ext cx="624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400" b="1">
                <a:latin typeface="Times New Roman" panose="02020603050405020304" pitchFamily="18" charset="0"/>
                <a:ea typeface="黑体" panose="02010609060101010101" pitchFamily="49" charset="-122"/>
              </a:rPr>
              <a:t>beginning</a:t>
            </a:r>
            <a:r>
              <a:rPr lang="zh-CN" altLang="en-US" sz="2400" b="1">
                <a:latin typeface="Times New Roman" panose="02020603050405020304" pitchFamily="18" charset="0"/>
                <a:ea typeface="黑体" panose="02010609060101010101" pitchFamily="49" charset="-122"/>
              </a:rPr>
              <a:t>的动词形式为</a:t>
            </a:r>
            <a:r>
              <a:rPr lang="en-US" altLang="zh-CN" sz="2400" b="1">
                <a:latin typeface="Times New Roman" panose="02020603050405020304" pitchFamily="18" charset="0"/>
                <a:ea typeface="黑体" panose="02010609060101010101" pitchFamily="49" charset="-122"/>
              </a:rPr>
              <a:t>begin</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beginner</a:t>
            </a:r>
            <a:r>
              <a:rPr lang="zh-CN" altLang="en-US" sz="2400" b="1">
                <a:latin typeface="Times New Roman" panose="02020603050405020304" pitchFamily="18" charset="0"/>
                <a:ea typeface="黑体" panose="02010609060101010101" pitchFamily="49" charset="-122"/>
              </a:rPr>
              <a:t>为名词，意为“初学者”。</a:t>
            </a:r>
          </a:p>
        </p:txBody>
      </p:sp>
      <p:sp>
        <p:nvSpPr>
          <p:cNvPr id="21506" name="矩形 14"/>
          <p:cNvSpPr>
            <a:spLocks noChangeArrowheads="1"/>
          </p:cNvSpPr>
          <p:nvPr/>
        </p:nvSpPr>
        <p:spPr bwMode="auto">
          <a:xfrm>
            <a:off x="457200" y="2490788"/>
            <a:ext cx="14224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一语巧记</a:t>
            </a:r>
          </a:p>
        </p:txBody>
      </p:sp>
      <p:sp>
        <p:nvSpPr>
          <p:cNvPr id="9" name="TextBox 17"/>
          <p:cNvSpPr txBox="1">
            <a:spLocks noChangeArrowheads="1"/>
          </p:cNvSpPr>
          <p:nvPr/>
        </p:nvSpPr>
        <p:spPr bwMode="auto">
          <a:xfrm>
            <a:off x="1900238" y="2411413"/>
            <a:ext cx="63055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400" b="1">
                <a:latin typeface="Times New Roman" panose="02020603050405020304" pitchFamily="18" charset="0"/>
                <a:ea typeface="黑体" panose="02010609060101010101" pitchFamily="49" charset="-122"/>
              </a:rPr>
              <a:t>At the beginning of the term</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some beginners began to recite the words.</a:t>
            </a:r>
          </a:p>
          <a:p>
            <a:pPr>
              <a:lnSpc>
                <a:spcPct val="150000"/>
              </a:lnSpc>
            </a:pPr>
            <a:r>
              <a:rPr lang="zh-CN" altLang="en-US" sz="2400" b="1">
                <a:latin typeface="Times New Roman" panose="02020603050405020304" pitchFamily="18" charset="0"/>
                <a:ea typeface="黑体" panose="02010609060101010101" pitchFamily="49" charset="-122"/>
              </a:rPr>
              <a:t>在学期开始时，一些初学者就开始背单词了。</a:t>
            </a:r>
            <a:endParaRPr lang="en-US" altLang="zh-CN" sz="2400" b="1">
              <a:latin typeface="Times New Roman" panose="02020603050405020304" pitchFamily="18" charset="0"/>
              <a:ea typeface="黑体" panose="02010609060101010101" pitchFamily="49" charset="-122"/>
            </a:endParaRPr>
          </a:p>
        </p:txBody>
      </p:sp>
      <p:sp>
        <p:nvSpPr>
          <p:cNvPr id="21508" name="矩形 21"/>
          <p:cNvSpPr>
            <a:spLocks noChangeArrowheads="1"/>
          </p:cNvSpPr>
          <p:nvPr/>
        </p:nvSpPr>
        <p:spPr bwMode="auto">
          <a:xfrm>
            <a:off x="1084263" y="1047750"/>
            <a:ext cx="80327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拓展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900" y="900113"/>
            <a:ext cx="7531100" cy="565150"/>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2530" name="TextBox 39"/>
          <p:cNvSpPr txBox="1">
            <a:spLocks noChangeArrowheads="1"/>
          </p:cNvSpPr>
          <p:nvPr/>
        </p:nvSpPr>
        <p:spPr bwMode="auto">
          <a:xfrm>
            <a:off x="2638425" y="895350"/>
            <a:ext cx="57324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learn [lɜːn] </a:t>
            </a:r>
            <a:r>
              <a:rPr lang="en-US" altLang="zh-CN" sz="2400" b="1" i="1">
                <a:latin typeface="Times New Roman" panose="02020603050405020304" pitchFamily="18" charset="0"/>
                <a:ea typeface="黑体" panose="02010609060101010101" pitchFamily="49" charset="-122"/>
              </a:rPr>
              <a:t>v. </a:t>
            </a:r>
            <a:r>
              <a:rPr lang="zh-CN" altLang="en-US" sz="2400" b="1">
                <a:latin typeface="Times New Roman" panose="02020603050405020304" pitchFamily="18" charset="0"/>
                <a:ea typeface="黑体" panose="02010609060101010101" pitchFamily="49" charset="-122"/>
              </a:rPr>
              <a:t>学习，了解</a:t>
            </a:r>
          </a:p>
        </p:txBody>
      </p:sp>
      <p:sp>
        <p:nvSpPr>
          <p:cNvPr id="22531" name="AutoShape 2"/>
          <p:cNvSpPr>
            <a:spLocks noChangeArrowheads="1"/>
          </p:cNvSpPr>
          <p:nvPr/>
        </p:nvSpPr>
        <p:spPr bwMode="auto">
          <a:xfrm flipH="1">
            <a:off x="839788" y="1004888"/>
            <a:ext cx="1450975" cy="379412"/>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2532" name="文本框 24"/>
          <p:cNvSpPr txBox="1">
            <a:spLocks noChangeArrowheads="1"/>
          </p:cNvSpPr>
          <p:nvPr/>
        </p:nvSpPr>
        <p:spPr bwMode="auto">
          <a:xfrm>
            <a:off x="1052513" y="950913"/>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03438" y="1027113"/>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5</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2462213" y="1658938"/>
            <a:ext cx="492918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0000"/>
              </a:lnSpc>
            </a:pPr>
            <a:r>
              <a:rPr lang="en-US" altLang="zh-CN" sz="2400" b="1">
                <a:latin typeface="Times New Roman" panose="02020603050405020304" pitchFamily="18" charset="0"/>
                <a:ea typeface="黑体" panose="02010609060101010101" pitchFamily="49" charset="-122"/>
              </a:rPr>
              <a:t>learn to do sth. </a:t>
            </a:r>
            <a:r>
              <a:rPr lang="zh-CN" altLang="en-US" sz="2400" b="1">
                <a:latin typeface="Times New Roman" panose="02020603050405020304" pitchFamily="18" charset="0"/>
                <a:ea typeface="黑体" panose="02010609060101010101" pitchFamily="49" charset="-122"/>
              </a:rPr>
              <a:t>学习做某事</a:t>
            </a:r>
          </a:p>
        </p:txBody>
      </p:sp>
      <p:sp>
        <p:nvSpPr>
          <p:cNvPr id="8" name="矩形 7"/>
          <p:cNvSpPr>
            <a:spLocks noChangeArrowheads="1"/>
          </p:cNvSpPr>
          <p:nvPr/>
        </p:nvSpPr>
        <p:spPr bwMode="auto">
          <a:xfrm>
            <a:off x="2439988" y="2424113"/>
            <a:ext cx="5942012"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0000"/>
              </a:lnSpc>
            </a:pPr>
            <a:r>
              <a:rPr lang="en-US" altLang="zh-CN" sz="2400" b="1">
                <a:latin typeface="Times New Roman" panose="02020603050405020304" pitchFamily="18" charset="0"/>
                <a:ea typeface="黑体" panose="02010609060101010101" pitchFamily="49" charset="-122"/>
              </a:rPr>
              <a:t>earn about </a:t>
            </a:r>
            <a:r>
              <a:rPr lang="zh-CN" altLang="en-US" sz="2400" b="1">
                <a:latin typeface="Times New Roman" panose="02020603050405020304" pitchFamily="18" charset="0"/>
                <a:ea typeface="黑体" panose="02010609060101010101" pitchFamily="49" charset="-122"/>
              </a:rPr>
              <a:t>得知，获悉 </a:t>
            </a:r>
            <a:endParaRPr lang="en-US" altLang="zh-CN" sz="2400" b="1">
              <a:latin typeface="Times New Roman" panose="02020603050405020304" pitchFamily="18" charset="0"/>
              <a:ea typeface="黑体" panose="02010609060101010101" pitchFamily="49" charset="-122"/>
            </a:endParaRPr>
          </a:p>
          <a:p>
            <a:pPr>
              <a:lnSpc>
                <a:spcPct val="170000"/>
              </a:lnSpc>
            </a:pPr>
            <a:r>
              <a:rPr lang="en-US" altLang="zh-CN" sz="2400" b="1">
                <a:latin typeface="Times New Roman" panose="02020603050405020304" pitchFamily="18" charset="0"/>
                <a:ea typeface="黑体" panose="02010609060101010101" pitchFamily="49" charset="-122"/>
              </a:rPr>
              <a:t>learn from… </a:t>
            </a:r>
            <a:r>
              <a:rPr lang="zh-CN" altLang="en-US" sz="2400" b="1">
                <a:latin typeface="Times New Roman" panose="02020603050405020304" pitchFamily="18" charset="0"/>
                <a:ea typeface="黑体" panose="02010609060101010101" pitchFamily="49" charset="-122"/>
              </a:rPr>
              <a:t>向</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学习 </a:t>
            </a:r>
            <a:endParaRPr lang="en-US" altLang="zh-CN" sz="2400" b="1">
              <a:latin typeface="Times New Roman" panose="02020603050405020304" pitchFamily="18" charset="0"/>
              <a:ea typeface="黑体" panose="02010609060101010101" pitchFamily="49" charset="-122"/>
            </a:endParaRPr>
          </a:p>
          <a:p>
            <a:pPr>
              <a:lnSpc>
                <a:spcPct val="170000"/>
              </a:lnSpc>
            </a:pPr>
            <a:r>
              <a:rPr lang="en-US" altLang="zh-CN" sz="2400" b="1">
                <a:latin typeface="Times New Roman" panose="02020603050405020304" pitchFamily="18" charset="0"/>
                <a:ea typeface="黑体" panose="02010609060101010101" pitchFamily="49" charset="-122"/>
              </a:rPr>
              <a:t>learn… by heart </a:t>
            </a:r>
            <a:r>
              <a:rPr lang="zh-CN" altLang="en-US" sz="2400" b="1">
                <a:latin typeface="Times New Roman" panose="02020603050405020304" pitchFamily="18" charset="0"/>
                <a:ea typeface="黑体" panose="02010609060101010101" pitchFamily="49" charset="-122"/>
              </a:rPr>
              <a:t>用心记</a:t>
            </a:r>
          </a:p>
        </p:txBody>
      </p:sp>
      <p:sp>
        <p:nvSpPr>
          <p:cNvPr id="22536" name="矩形 21"/>
          <p:cNvSpPr>
            <a:spLocks noChangeArrowheads="1"/>
          </p:cNvSpPr>
          <p:nvPr/>
        </p:nvSpPr>
        <p:spPr bwMode="auto">
          <a:xfrm>
            <a:off x="1577975" y="2579688"/>
            <a:ext cx="8032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拓展</a:t>
            </a:r>
          </a:p>
        </p:txBody>
      </p:sp>
      <p:sp>
        <p:nvSpPr>
          <p:cNvPr id="22537" name="TextBox 39"/>
          <p:cNvSpPr txBox="1">
            <a:spLocks noChangeArrowheads="1"/>
          </p:cNvSpPr>
          <p:nvPr/>
        </p:nvSpPr>
        <p:spPr bwMode="auto">
          <a:xfrm>
            <a:off x="1600200" y="1778000"/>
            <a:ext cx="9556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pic>
        <p:nvPicPr>
          <p:cNvPr id="22538"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4700" y="895350"/>
            <a:ext cx="7531100" cy="5127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3554" name="TextBox 39"/>
          <p:cNvSpPr txBox="1">
            <a:spLocks noChangeArrowheads="1"/>
          </p:cNvSpPr>
          <p:nvPr/>
        </p:nvSpPr>
        <p:spPr bwMode="auto">
          <a:xfrm>
            <a:off x="2562225" y="876300"/>
            <a:ext cx="5732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It is ...for ...  </a:t>
            </a:r>
            <a:r>
              <a:rPr lang="zh-CN" altLang="en-US" sz="2400" b="1">
                <a:latin typeface="Times New Roman" panose="02020603050405020304" pitchFamily="18" charset="0"/>
                <a:ea typeface="黑体" panose="02010609060101010101" pitchFamily="49" charset="-122"/>
              </a:rPr>
              <a:t>对</a:t>
            </a:r>
            <a:r>
              <a:rPr lang="en-US" altLang="zh-CN" sz="2400" b="1">
                <a:latin typeface="Times New Roman" panose="02020603050405020304" pitchFamily="18" charset="0"/>
                <a:ea typeface="黑体" panose="02010609060101010101" pitchFamily="49" charset="-122"/>
              </a:rPr>
              <a:t>...</a:t>
            </a:r>
            <a:r>
              <a:rPr lang="zh-CN" altLang="en-US" sz="2400" b="1">
                <a:latin typeface="Times New Roman" panose="02020603050405020304" pitchFamily="18" charset="0"/>
                <a:ea typeface="黑体" panose="02010609060101010101" pitchFamily="49" charset="-122"/>
              </a:rPr>
              <a:t>来说</a:t>
            </a:r>
            <a:r>
              <a:rPr lang="en-US" altLang="zh-CN" sz="2400" b="1">
                <a:latin typeface="Times New Roman" panose="02020603050405020304" pitchFamily="18" charset="0"/>
                <a:ea typeface="黑体" panose="02010609060101010101" pitchFamily="49" charset="-122"/>
              </a:rPr>
              <a:t>... </a:t>
            </a:r>
            <a:endParaRPr lang="zh-CN" altLang="en-US" sz="2400" b="1">
              <a:latin typeface="Times New Roman" panose="02020603050405020304" pitchFamily="18" charset="0"/>
              <a:ea typeface="黑体" panose="02010609060101010101" pitchFamily="49" charset="-122"/>
            </a:endParaRPr>
          </a:p>
        </p:txBody>
      </p:sp>
      <p:sp>
        <p:nvSpPr>
          <p:cNvPr id="23555" name="AutoShape 2"/>
          <p:cNvSpPr>
            <a:spLocks noChangeArrowheads="1"/>
          </p:cNvSpPr>
          <p:nvPr/>
        </p:nvSpPr>
        <p:spPr bwMode="auto">
          <a:xfrm flipH="1">
            <a:off x="763588" y="97948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3556" name="文本框 24"/>
          <p:cNvSpPr txBox="1">
            <a:spLocks noChangeArrowheads="1"/>
          </p:cNvSpPr>
          <p:nvPr/>
        </p:nvSpPr>
        <p:spPr bwMode="auto">
          <a:xfrm>
            <a:off x="887413" y="92075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27238" y="97155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6</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600200" y="1581150"/>
            <a:ext cx="69342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a:latin typeface="Times New Roman" panose="02020603050405020304" pitchFamily="18" charset="0"/>
                <a:ea typeface="黑体" panose="02010609060101010101" pitchFamily="49" charset="-122"/>
              </a:rPr>
              <a:t>这是“</a:t>
            </a:r>
            <a:r>
              <a:rPr lang="en-US" altLang="zh-CN" sz="2400" b="1">
                <a:latin typeface="Times New Roman" panose="02020603050405020304" pitchFamily="18" charset="0"/>
                <a:ea typeface="黑体" panose="02010609060101010101" pitchFamily="49" charset="-122"/>
              </a:rPr>
              <a:t>It is </a:t>
            </a:r>
            <a:r>
              <a:rPr lang="zh-CN" altLang="en-US" sz="2400" b="1">
                <a:latin typeface="Times New Roman" panose="02020603050405020304" pitchFamily="18" charset="0"/>
                <a:ea typeface="黑体" panose="02010609060101010101" pitchFamily="49" charset="-122"/>
              </a:rPr>
              <a:t>＋形容词＋</a:t>
            </a:r>
            <a:r>
              <a:rPr lang="en-US" altLang="zh-CN" sz="2400" b="1">
                <a:latin typeface="Times New Roman" panose="02020603050405020304" pitchFamily="18" charset="0"/>
                <a:ea typeface="黑体" panose="02010609060101010101" pitchFamily="49" charset="-122"/>
              </a:rPr>
              <a:t>for sb. to do sth.”</a:t>
            </a:r>
            <a:r>
              <a:rPr lang="zh-CN" altLang="en-US" sz="2400" b="1">
                <a:latin typeface="Times New Roman" panose="02020603050405020304" pitchFamily="18" charset="0"/>
                <a:ea typeface="黑体" panose="02010609060101010101" pitchFamily="49" charset="-122"/>
              </a:rPr>
              <a:t>句式，句型中的形容词是用来说明不定式的性质的。在此句型中，</a:t>
            </a:r>
            <a:r>
              <a:rPr lang="en-US" altLang="zh-CN" sz="2400" b="1">
                <a:latin typeface="Times New Roman" panose="02020603050405020304" pitchFamily="18" charset="0"/>
                <a:ea typeface="黑体" panose="02010609060101010101" pitchFamily="49" charset="-122"/>
              </a:rPr>
              <a:t>it</a:t>
            </a:r>
            <a:r>
              <a:rPr lang="zh-CN" altLang="en-US" sz="2400" b="1">
                <a:latin typeface="Times New Roman" panose="02020603050405020304" pitchFamily="18" charset="0"/>
                <a:ea typeface="黑体" panose="02010609060101010101" pitchFamily="49" charset="-122"/>
              </a:rPr>
              <a:t>作形式主语，真正的主语是</a:t>
            </a:r>
            <a:r>
              <a:rPr lang="en-US" altLang="zh-CN" sz="2400" b="1">
                <a:latin typeface="Times New Roman" panose="02020603050405020304" pitchFamily="18" charset="0"/>
                <a:ea typeface="黑体" panose="02010609060101010101" pitchFamily="49" charset="-122"/>
              </a:rPr>
              <a:t>to do sth.</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It is </a:t>
            </a:r>
            <a:r>
              <a:rPr lang="zh-CN" altLang="en-US" sz="2400" b="1">
                <a:latin typeface="Times New Roman" panose="02020603050405020304" pitchFamily="18" charset="0"/>
                <a:ea typeface="黑体" panose="02010609060101010101" pitchFamily="49" charset="-122"/>
              </a:rPr>
              <a:t>＋形容词＋</a:t>
            </a:r>
            <a:r>
              <a:rPr lang="en-US" altLang="zh-CN" sz="2400" b="1">
                <a:latin typeface="Times New Roman" panose="02020603050405020304" pitchFamily="18" charset="0"/>
                <a:ea typeface="黑体" panose="02010609060101010101" pitchFamily="49" charset="-122"/>
              </a:rPr>
              <a:t>of sb. to do sth.”</a:t>
            </a:r>
            <a:r>
              <a:rPr lang="zh-CN" altLang="en-US" sz="2400" b="1">
                <a:latin typeface="Times New Roman" panose="02020603050405020304" pitchFamily="18" charset="0"/>
                <a:ea typeface="黑体" panose="02010609060101010101" pitchFamily="49" charset="-122"/>
              </a:rPr>
              <a:t>句型中的形容词用来描述人的特征。</a:t>
            </a:r>
          </a:p>
        </p:txBody>
      </p:sp>
      <p:sp>
        <p:nvSpPr>
          <p:cNvPr id="23559" name="矩形 11"/>
          <p:cNvSpPr>
            <a:spLocks noChangeArrowheads="1"/>
          </p:cNvSpPr>
          <p:nvPr/>
        </p:nvSpPr>
        <p:spPr bwMode="auto">
          <a:xfrm>
            <a:off x="457200" y="1692275"/>
            <a:ext cx="142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重点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矩形 14"/>
          <p:cNvSpPr>
            <a:spLocks noChangeArrowheads="1"/>
          </p:cNvSpPr>
          <p:nvPr/>
        </p:nvSpPr>
        <p:spPr bwMode="auto">
          <a:xfrm>
            <a:off x="633413" y="2890838"/>
            <a:ext cx="8032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24579" name="TextBox 17"/>
          <p:cNvSpPr txBox="1">
            <a:spLocks noChangeArrowheads="1"/>
          </p:cNvSpPr>
          <p:nvPr/>
        </p:nvSpPr>
        <p:spPr bwMode="auto">
          <a:xfrm>
            <a:off x="1390650" y="2741613"/>
            <a:ext cx="7296150"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70000"/>
              </a:lnSpc>
            </a:pPr>
            <a:r>
              <a:rPr lang="en-US" altLang="zh-CN" sz="2400">
                <a:latin typeface="Times New Roman" panose="02020603050405020304" pitchFamily="18" charset="0"/>
                <a:ea typeface="黑体" panose="02010609060101010101" pitchFamily="49" charset="-122"/>
              </a:rPr>
              <a:t> It's necessary for us ________ to our parents when we have problems.</a:t>
            </a:r>
          </a:p>
          <a:p>
            <a:pPr>
              <a:lnSpc>
                <a:spcPct val="170000"/>
              </a:lnSpc>
            </a:pPr>
            <a:r>
              <a:rPr lang="en-US" altLang="zh-CN" sz="2400">
                <a:latin typeface="Times New Roman" panose="02020603050405020304" pitchFamily="18" charset="0"/>
                <a:ea typeface="黑体" panose="02010609060101010101" pitchFamily="49" charset="-122"/>
              </a:rPr>
              <a:t>A. to talk</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B. talking</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C. talk</a:t>
            </a:r>
          </a:p>
        </p:txBody>
      </p:sp>
      <p:sp>
        <p:nvSpPr>
          <p:cNvPr id="4" name="Text Box 44"/>
          <p:cNvSpPr txBox="1">
            <a:spLocks noChangeArrowheads="1"/>
          </p:cNvSpPr>
          <p:nvPr/>
        </p:nvSpPr>
        <p:spPr bwMode="auto">
          <a:xfrm>
            <a:off x="4430713" y="2941638"/>
            <a:ext cx="4079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A</a:t>
            </a:r>
            <a:endParaRPr lang="zh-CN" altLang="en-US" sz="2400" b="1">
              <a:solidFill>
                <a:srgbClr val="FF0000"/>
              </a:solidFill>
              <a:latin typeface="Times New Roman" panose="02020603050405020304" pitchFamily="18" charset="0"/>
            </a:endParaRPr>
          </a:p>
        </p:txBody>
      </p:sp>
      <p:sp>
        <p:nvSpPr>
          <p:cNvPr id="8" name="矩形 7"/>
          <p:cNvSpPr>
            <a:spLocks noChangeArrowheads="1"/>
          </p:cNvSpPr>
          <p:nvPr/>
        </p:nvSpPr>
        <p:spPr bwMode="auto">
          <a:xfrm>
            <a:off x="1084263" y="590550"/>
            <a:ext cx="6840537"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520825" indent="-1520825">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It's easy for him to finish the work.</a:t>
            </a:r>
          </a:p>
          <a:p>
            <a:pPr marL="1520825" indent="-106997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对他来说完成这项工作很容易。</a:t>
            </a:r>
          </a:p>
          <a:p>
            <a:pPr marL="1520825" indent="-1069975">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It's very kind of you to help me.</a:t>
            </a:r>
          </a:p>
          <a:p>
            <a:pPr marL="1520825" indent="-106997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你帮助我，你真是太好了。</a:t>
            </a:r>
          </a:p>
        </p:txBody>
      </p:sp>
      <p:pic>
        <p:nvPicPr>
          <p:cNvPr id="24581"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barn(inVertical)">
                                      <p:cBhvr>
                                        <p:cTn id="12" dur="500"/>
                                        <p:tgtEl>
                                          <p:spTgt spid="2457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4700" y="895350"/>
            <a:ext cx="7531100" cy="5127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5602" name="TextBox 39"/>
          <p:cNvSpPr txBox="1">
            <a:spLocks noChangeArrowheads="1"/>
          </p:cNvSpPr>
          <p:nvPr/>
        </p:nvSpPr>
        <p:spPr bwMode="auto">
          <a:xfrm>
            <a:off x="2562225" y="876300"/>
            <a:ext cx="5732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as a result   </a:t>
            </a:r>
            <a:r>
              <a:rPr lang="zh-CN" altLang="en-US" sz="2400" b="1">
                <a:latin typeface="Times New Roman" panose="02020603050405020304" pitchFamily="18" charset="0"/>
                <a:ea typeface="黑体" panose="02010609060101010101" pitchFamily="49" charset="-122"/>
              </a:rPr>
              <a:t>因此</a:t>
            </a:r>
          </a:p>
        </p:txBody>
      </p:sp>
      <p:sp>
        <p:nvSpPr>
          <p:cNvPr id="25603" name="AutoShape 2"/>
          <p:cNvSpPr>
            <a:spLocks noChangeArrowheads="1"/>
          </p:cNvSpPr>
          <p:nvPr/>
        </p:nvSpPr>
        <p:spPr bwMode="auto">
          <a:xfrm flipH="1">
            <a:off x="763588" y="97948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5604" name="文本框 24"/>
          <p:cNvSpPr txBox="1">
            <a:spLocks noChangeArrowheads="1"/>
          </p:cNvSpPr>
          <p:nvPr/>
        </p:nvSpPr>
        <p:spPr bwMode="auto">
          <a:xfrm>
            <a:off x="887413" y="92075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27238" y="97155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7</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914400" y="1733550"/>
            <a:ext cx="7467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50000"/>
              </a:lnSpc>
            </a:pPr>
            <a:r>
              <a:rPr lang="en-US" altLang="zh-CN" sz="2400" b="1">
                <a:latin typeface="Times New Roman" panose="02020603050405020304" pitchFamily="18" charset="0"/>
                <a:ea typeface="黑体" panose="02010609060101010101" pitchFamily="49" charset="-122"/>
              </a:rPr>
              <a:t>eg: He made a big mistake. As a result, he lost his job.</a:t>
            </a:r>
          </a:p>
          <a:p>
            <a:pPr marL="450850" indent="-450850">
              <a:lnSpc>
                <a:spcPct val="200000"/>
              </a:lnSpc>
            </a:pPr>
            <a:r>
              <a:rPr lang="en-US" altLang="zh-CN" sz="2400" b="1">
                <a:latin typeface="Times New Roman" panose="02020603050405020304" pitchFamily="18" charset="0"/>
                <a:ea typeface="黑体" panose="02010609060101010101" pitchFamily="49" charset="-122"/>
              </a:rPr>
              <a:t>      </a:t>
            </a:r>
            <a:r>
              <a:rPr lang="zh-CN" altLang="en-US" sz="2400" b="1">
                <a:latin typeface="Times New Roman" panose="02020603050405020304" pitchFamily="18" charset="0"/>
                <a:ea typeface="黑体" panose="02010609060101010101" pitchFamily="49" charset="-122"/>
              </a:rPr>
              <a:t>他犯了一个大错误，因此丢了工作。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738" y="666750"/>
            <a:ext cx="8043862" cy="3970338"/>
          </a:xfrm>
          <a:prstGeom prst="rect">
            <a:avLst/>
          </a:prstGeom>
        </p:spPr>
        <p:txBody>
          <a:bodyPr>
            <a:spAutoFit/>
          </a:bodyPr>
          <a:lstStyle/>
          <a:p>
            <a:pPr marL="265430" indent="-265430">
              <a:lnSpc>
                <a:spcPct val="15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一、根据句意及汉语提示填写单词</a:t>
            </a:r>
          </a:p>
          <a:p>
            <a:pPr marL="450850" indent="-45085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Take it easy. It's just a cold. There is nothing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严重的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p>
          <a:p>
            <a:pPr marL="265430" indent="-26543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What does this word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意思是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marL="265430" indent="-26543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He is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主要地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interested in butterflies.</a:t>
            </a:r>
          </a:p>
          <a:p>
            <a:pPr marL="265430" indent="-26543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He always got the same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结果</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p>
          <a:p>
            <a:pPr marL="450850" indent="-45085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We should make 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法律</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to protect the wild animals.</a:t>
            </a:r>
          </a:p>
        </p:txBody>
      </p:sp>
      <p:sp>
        <p:nvSpPr>
          <p:cNvPr id="7" name="矩形 6"/>
          <p:cNvSpPr>
            <a:spLocks noChangeArrowheads="1"/>
          </p:cNvSpPr>
          <p:nvPr/>
        </p:nvSpPr>
        <p:spPr bwMode="auto">
          <a:xfrm>
            <a:off x="6629400" y="1352550"/>
            <a:ext cx="110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serious</a:t>
            </a:r>
            <a:endParaRPr lang="zh-CN" altLang="en-US"/>
          </a:p>
        </p:txBody>
      </p:sp>
      <p:sp>
        <p:nvSpPr>
          <p:cNvPr id="8" name="矩形 7"/>
          <p:cNvSpPr>
            <a:spLocks noChangeArrowheads="1"/>
          </p:cNvSpPr>
          <p:nvPr/>
        </p:nvSpPr>
        <p:spPr bwMode="auto">
          <a:xfrm>
            <a:off x="3851275" y="2433638"/>
            <a:ext cx="903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mean</a:t>
            </a:r>
            <a:endParaRPr lang="zh-CN" altLang="en-US"/>
          </a:p>
        </p:txBody>
      </p:sp>
      <p:sp>
        <p:nvSpPr>
          <p:cNvPr id="9" name="矩形 8"/>
          <p:cNvSpPr>
            <a:spLocks noChangeArrowheads="1"/>
          </p:cNvSpPr>
          <p:nvPr/>
        </p:nvSpPr>
        <p:spPr bwMode="auto">
          <a:xfrm>
            <a:off x="1844675" y="2994025"/>
            <a:ext cx="10906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mainly</a:t>
            </a:r>
            <a:endParaRPr lang="zh-CN" altLang="en-US"/>
          </a:p>
        </p:txBody>
      </p:sp>
      <p:sp>
        <p:nvSpPr>
          <p:cNvPr id="10" name="矩形 9"/>
          <p:cNvSpPr>
            <a:spLocks noChangeArrowheads="1"/>
          </p:cNvSpPr>
          <p:nvPr/>
        </p:nvSpPr>
        <p:spPr bwMode="auto">
          <a:xfrm>
            <a:off x="4302125" y="3535363"/>
            <a:ext cx="931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result</a:t>
            </a:r>
            <a:endParaRPr lang="zh-CN" altLang="en-US"/>
          </a:p>
        </p:txBody>
      </p:sp>
      <p:sp>
        <p:nvSpPr>
          <p:cNvPr id="11" name="矩形 10"/>
          <p:cNvSpPr>
            <a:spLocks noChangeArrowheads="1"/>
          </p:cNvSpPr>
          <p:nvPr/>
        </p:nvSpPr>
        <p:spPr bwMode="auto">
          <a:xfrm>
            <a:off x="3276600" y="4090988"/>
            <a:ext cx="766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laws</a:t>
            </a:r>
            <a:endParaRPr lang="zh-CN" altLang="en-US"/>
          </a:p>
        </p:txBody>
      </p:sp>
      <p:pic>
        <p:nvPicPr>
          <p:cNvPr id="26631" name="图片 1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603250"/>
            <a:ext cx="7848600" cy="4227513"/>
          </a:xfrm>
          <a:prstGeom prst="rect">
            <a:avLst/>
          </a:prstGeom>
        </p:spPr>
        <p:txBody>
          <a:bodyPr>
            <a:spAutoFit/>
          </a:bodyPr>
          <a:lstStyle/>
          <a:p>
            <a:pPr>
              <a:lnSpc>
                <a:spcPct val="14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二、根据句子意思，用方框中所给短语的适当形式填空</a:t>
            </a:r>
          </a:p>
          <a:p>
            <a:pPr>
              <a:lnSpc>
                <a:spcPct val="140000"/>
              </a:lnSpc>
              <a:buFontTx/>
              <a:buNone/>
              <a:defRPr/>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marL="628650" indent="-628650">
              <a:lnSpc>
                <a:spcPct val="14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baby panda is so young and weak. It _____________ a lovely cat.</a:t>
            </a:r>
          </a:p>
          <a:p>
            <a:pPr marL="628650" indent="-628650">
              <a:lnSpc>
                <a:spcPct val="14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Usually, a baby panda is weak and small __________. It needs special care.</a:t>
            </a:r>
          </a:p>
          <a:p>
            <a:pPr marL="628650" indent="-628650">
              <a:lnSpc>
                <a:spcPct val="14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tiger “ Hero” ___________ last year. It is almost one year old now.</a:t>
            </a:r>
          </a:p>
        </p:txBody>
      </p:sp>
      <p:sp>
        <p:nvSpPr>
          <p:cNvPr id="27650" name="矩形 2"/>
          <p:cNvSpPr>
            <a:spLocks noChangeArrowheads="1"/>
          </p:cNvSpPr>
          <p:nvPr/>
        </p:nvSpPr>
        <p:spPr bwMode="auto">
          <a:xfrm>
            <a:off x="1363663" y="1162050"/>
            <a:ext cx="6027737" cy="5238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30000"/>
              </a:lnSpc>
            </a:pPr>
            <a:r>
              <a:rPr lang="en-US" altLang="zh-CN" sz="2400">
                <a:solidFill>
                  <a:srgbClr val="000000"/>
                </a:solidFill>
                <a:latin typeface="Times New Roman" panose="02020603050405020304" pitchFamily="18" charset="0"/>
                <a:ea typeface="黑体" panose="02010609060101010101" pitchFamily="49" charset="-122"/>
              </a:rPr>
              <a:t>be born, look like, live on, right away, at birth</a:t>
            </a:r>
          </a:p>
        </p:txBody>
      </p:sp>
      <p:sp>
        <p:nvSpPr>
          <p:cNvPr id="7" name="矩形 6"/>
          <p:cNvSpPr>
            <a:spLocks noChangeArrowheads="1"/>
          </p:cNvSpPr>
          <p:nvPr/>
        </p:nvSpPr>
        <p:spPr bwMode="auto">
          <a:xfrm>
            <a:off x="6424613" y="1733550"/>
            <a:ext cx="1423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looks like</a:t>
            </a:r>
            <a:endParaRPr lang="zh-CN" altLang="en-US"/>
          </a:p>
        </p:txBody>
      </p:sp>
      <p:sp>
        <p:nvSpPr>
          <p:cNvPr id="8" name="矩形 7"/>
          <p:cNvSpPr>
            <a:spLocks noChangeArrowheads="1"/>
          </p:cNvSpPr>
          <p:nvPr/>
        </p:nvSpPr>
        <p:spPr bwMode="auto">
          <a:xfrm>
            <a:off x="6308725" y="2749550"/>
            <a:ext cx="1185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at birth</a:t>
            </a:r>
            <a:endParaRPr lang="zh-CN" altLang="en-US"/>
          </a:p>
        </p:txBody>
      </p:sp>
      <p:sp>
        <p:nvSpPr>
          <p:cNvPr id="9" name="矩形 8"/>
          <p:cNvSpPr>
            <a:spLocks noChangeArrowheads="1"/>
          </p:cNvSpPr>
          <p:nvPr/>
        </p:nvSpPr>
        <p:spPr bwMode="auto">
          <a:xfrm>
            <a:off x="3486150" y="3790950"/>
            <a:ext cx="1390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was born</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1"/>
          <p:cNvSpPr>
            <a:spLocks noChangeArrowheads="1"/>
          </p:cNvSpPr>
          <p:nvPr/>
        </p:nvSpPr>
        <p:spPr bwMode="auto">
          <a:xfrm>
            <a:off x="609600" y="1620838"/>
            <a:ext cx="78486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40000"/>
              </a:lnSpc>
            </a:pPr>
            <a:r>
              <a:rPr lang="en-US" altLang="zh-CN" sz="2400" dirty="0">
                <a:latin typeface="Times New Roman" panose="02020603050405020304" pitchFamily="18" charset="0"/>
                <a:ea typeface="黑体" panose="02010609060101010101" pitchFamily="49" charset="-122"/>
              </a:rPr>
              <a:t>9</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When Hero was young, he almost ____________ his mother's milk.</a:t>
            </a:r>
          </a:p>
          <a:p>
            <a:pPr marL="628650" indent="-628650">
              <a:lnSpc>
                <a:spcPct val="140000"/>
              </a:lnSpc>
            </a:pPr>
            <a:r>
              <a:rPr lang="en-US" altLang="zh-CN" sz="2400" dirty="0">
                <a:latin typeface="Times New Roman" panose="02020603050405020304" pitchFamily="18" charset="0"/>
                <a:ea typeface="黑体" panose="02010609060101010101" pitchFamily="49" charset="-122"/>
              </a:rPr>
              <a:t>10</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When Hero saw his mother, he ran to his mother ________________</a:t>
            </a:r>
            <a:r>
              <a:rPr lang="zh-CN" altLang="en-US" sz="2400" dirty="0">
                <a:latin typeface="Times New Roman" panose="02020603050405020304" pitchFamily="18" charset="0"/>
                <a:ea typeface="黑体" panose="02010609060101010101" pitchFamily="49" charset="-122"/>
              </a:rPr>
              <a:t>．</a:t>
            </a:r>
          </a:p>
        </p:txBody>
      </p:sp>
      <p:sp>
        <p:nvSpPr>
          <p:cNvPr id="28674" name="矩形 2"/>
          <p:cNvSpPr>
            <a:spLocks noChangeArrowheads="1"/>
          </p:cNvSpPr>
          <p:nvPr/>
        </p:nvSpPr>
        <p:spPr bwMode="auto">
          <a:xfrm>
            <a:off x="1363663" y="971550"/>
            <a:ext cx="6027737" cy="5238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30000"/>
              </a:lnSpc>
            </a:pPr>
            <a:r>
              <a:rPr lang="en-US" altLang="zh-CN" sz="2400" dirty="0">
                <a:solidFill>
                  <a:srgbClr val="000000"/>
                </a:solidFill>
                <a:latin typeface="Times New Roman" panose="02020603050405020304" pitchFamily="18" charset="0"/>
                <a:ea typeface="黑体" panose="02010609060101010101" pitchFamily="49" charset="-122"/>
              </a:rPr>
              <a:t>be born, look like, live on, right away, at birth</a:t>
            </a:r>
          </a:p>
        </p:txBody>
      </p:sp>
      <p:sp>
        <p:nvSpPr>
          <p:cNvPr id="6" name="矩形 5"/>
          <p:cNvSpPr>
            <a:spLocks noChangeArrowheads="1"/>
          </p:cNvSpPr>
          <p:nvPr/>
        </p:nvSpPr>
        <p:spPr bwMode="auto">
          <a:xfrm>
            <a:off x="5562600" y="1728788"/>
            <a:ext cx="121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lived on</a:t>
            </a:r>
            <a:endParaRPr lang="zh-CN" altLang="en-US"/>
          </a:p>
        </p:txBody>
      </p:sp>
      <p:sp>
        <p:nvSpPr>
          <p:cNvPr id="7" name="矩形 6"/>
          <p:cNvSpPr>
            <a:spLocks noChangeArrowheads="1"/>
          </p:cNvSpPr>
          <p:nvPr/>
        </p:nvSpPr>
        <p:spPr bwMode="auto">
          <a:xfrm>
            <a:off x="1703388" y="3228975"/>
            <a:ext cx="1595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right away</a:t>
            </a:r>
            <a:endParaRPr lang="zh-CN" altLang="en-US"/>
          </a:p>
        </p:txBody>
      </p:sp>
      <p:pic>
        <p:nvPicPr>
          <p:cNvPr id="28677" name="图片 7"/>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3048000" y="819150"/>
            <a:ext cx="312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Panda is so cute.</a:t>
            </a:r>
            <a:endParaRPr lang="zh-CN" altLang="en-US" sz="3200">
              <a:latin typeface="Times New Roman" panose="02020603050405020304" pitchFamily="18" charset="0"/>
              <a:cs typeface="Times New Roman" panose="02020603050405020304" pitchFamily="18" charset="0"/>
            </a:endParaRPr>
          </a:p>
        </p:txBody>
      </p:sp>
      <p:pic>
        <p:nvPicPr>
          <p:cNvPr id="11266" name="Picture 7"/>
          <p:cNvPicPr>
            <a:picLocks noChangeAspect="1" noChangeArrowheads="1"/>
          </p:cNvPicPr>
          <p:nvPr/>
        </p:nvPicPr>
        <p:blipFill>
          <a:blip r:embed="rId2" cstate="email"/>
          <a:srcRect/>
          <a:stretch>
            <a:fillRect/>
          </a:stretch>
        </p:blipFill>
        <p:spPr bwMode="auto">
          <a:xfrm>
            <a:off x="4876800" y="1962150"/>
            <a:ext cx="35052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8"/>
          <p:cNvPicPr>
            <a:picLocks noChangeAspect="1" noChangeArrowheads="1"/>
          </p:cNvPicPr>
          <p:nvPr/>
        </p:nvPicPr>
        <p:blipFill>
          <a:blip r:embed="rId3" cstate="email"/>
          <a:srcRect/>
          <a:stretch>
            <a:fillRect/>
          </a:stretch>
        </p:blipFill>
        <p:spPr bwMode="auto">
          <a:xfrm>
            <a:off x="1371600" y="3403600"/>
            <a:ext cx="2416175"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9"/>
          <p:cNvPicPr>
            <a:picLocks noChangeAspect="1" noChangeArrowheads="1"/>
          </p:cNvPicPr>
          <p:nvPr/>
        </p:nvPicPr>
        <p:blipFill>
          <a:blip r:embed="rId4" cstate="email"/>
          <a:srcRect/>
          <a:stretch>
            <a:fillRect/>
          </a:stretch>
        </p:blipFill>
        <p:spPr bwMode="auto">
          <a:xfrm>
            <a:off x="854075" y="1503363"/>
            <a:ext cx="1889125"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0"/>
          <p:cNvPicPr>
            <a:picLocks noChangeAspect="1" noChangeArrowheads="1"/>
          </p:cNvPicPr>
          <p:nvPr/>
        </p:nvPicPr>
        <p:blipFill>
          <a:blip r:embed="rId5" cstate="email"/>
          <a:srcRect/>
          <a:stretch>
            <a:fillRect/>
          </a:stretch>
        </p:blipFill>
        <p:spPr bwMode="auto">
          <a:xfrm>
            <a:off x="3157538" y="1757363"/>
            <a:ext cx="1490662"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971550"/>
            <a:ext cx="7162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mean, more, beginning, learn</a:t>
            </a: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for the first time, not ...any, as a result </a:t>
            </a: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It is ...for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TextBox 3"/>
          <p:cNvSpPr txBox="1">
            <a:spLocks noChangeArrowheads="1"/>
          </p:cNvSpPr>
          <p:nvPr/>
        </p:nvSpPr>
        <p:spPr bwMode="auto">
          <a:xfrm>
            <a:off x="533400" y="66675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0000"/>
                </a:solidFill>
                <a:latin typeface="Times New Roman" panose="02020603050405020304" pitchFamily="18" charset="0"/>
              </a:rPr>
              <a:t>A Giant pandas</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1271" name="矩形 12"/>
          <p:cNvSpPr>
            <a:spLocks noChangeArrowheads="1"/>
          </p:cNvSpPr>
          <p:nvPr/>
        </p:nvSpPr>
        <p:spPr bwMode="auto">
          <a:xfrm>
            <a:off x="457200" y="1287463"/>
            <a:ext cx="8153400" cy="334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20000"/>
              </a:lnSpc>
              <a:buFontTx/>
              <a:buNone/>
              <a:defRPr/>
            </a:pPr>
            <a:r>
              <a:rPr lang="en-US" altLang="zh-CN" sz="2200" b="1" dirty="0">
                <a:latin typeface="Times New Roman" panose="02020603050405020304" pitchFamily="18" charset="0"/>
                <a:cs typeface="Times New Roman" panose="02020603050405020304" pitchFamily="18" charset="0"/>
              </a:rPr>
              <a:t>The story of Xi Wang</a:t>
            </a:r>
          </a:p>
          <a:p>
            <a:pPr indent="535305" algn="just">
              <a:lnSpc>
                <a:spcPct val="120000"/>
              </a:lnSpc>
              <a:buFontTx/>
              <a:buNone/>
              <a:defRPr/>
            </a:pPr>
            <a:r>
              <a:rPr lang="en-US" altLang="zh-CN" sz="2200" dirty="0">
                <a:latin typeface="Times New Roman" panose="02020603050405020304" pitchFamily="18" charset="0"/>
                <a:cs typeface="Times New Roman" panose="02020603050405020304" pitchFamily="18" charset="0"/>
              </a:rPr>
              <a:t>I first saw the baby panda when she was only ten days old. We called her Xi Wang. This means “hope”</a:t>
            </a:r>
            <a:r>
              <a:rPr lang="zh-CN" altLang="en-US" sz="2200" dirty="0">
                <a:latin typeface="Times New Roman" panose="02020603050405020304" pitchFamily="18" charset="0"/>
                <a:cs typeface="Times New Roman" panose="02020603050405020304" pitchFamily="18" charset="0"/>
              </a:rPr>
              <a:t>．</a:t>
            </a:r>
          </a:p>
          <a:p>
            <a:pPr indent="535305" algn="just">
              <a:lnSpc>
                <a:spcPct val="120000"/>
              </a:lnSpc>
              <a:buFontTx/>
              <a:buNone/>
              <a:defRPr/>
            </a:pPr>
            <a:r>
              <a:rPr lang="en-US" altLang="zh-CN" sz="2200" dirty="0">
                <a:latin typeface="Times New Roman" panose="02020603050405020304" pitchFamily="18" charset="0"/>
                <a:cs typeface="Times New Roman" panose="02020603050405020304" pitchFamily="18" charset="0"/>
              </a:rPr>
              <a:t>When Xi Wang was born, she weighed just 100 grams and looked like a white mouse. At four months old, she weighed about eight kilograms and started to go outside for the first time. Eight months later, she was not a small baby any more and weighed over 35 kilograms.</a:t>
            </a:r>
          </a:p>
        </p:txBody>
      </p:sp>
      <p:pic>
        <p:nvPicPr>
          <p:cNvPr id="12292" name="Picture 2">
            <a:hlinkClick r:id="rId3" action="ppaction://hlinkfile"/>
          </p:cNvPr>
          <p:cNvPicPr>
            <a:picLocks noChangeAspect="1" noChangeArrowheads="1"/>
          </p:cNvPicPr>
          <p:nvPr/>
        </p:nvPicPr>
        <p:blipFill>
          <a:blip r:embed="rId4" cstate="email"/>
          <a:srcRect/>
          <a:stretch>
            <a:fillRect/>
          </a:stretch>
        </p:blipFill>
        <p:spPr bwMode="auto">
          <a:xfrm>
            <a:off x="2798763" y="728663"/>
            <a:ext cx="1468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图片 1"/>
          <p:cNvPicPr>
            <a:picLocks noChangeAspect="1" noChangeArrowheads="1"/>
          </p:cNvPicPr>
          <p:nvPr/>
        </p:nvPicPr>
        <p:blipFill>
          <a:blip r:embed="rId5"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矩形 12"/>
          <p:cNvSpPr>
            <a:spLocks noChangeArrowheads="1"/>
          </p:cNvSpPr>
          <p:nvPr/>
        </p:nvSpPr>
        <p:spPr bwMode="auto">
          <a:xfrm>
            <a:off x="457200" y="666750"/>
            <a:ext cx="8153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535305" algn="just">
              <a:lnSpc>
                <a:spcPct val="120000"/>
              </a:lnSpc>
            </a:pPr>
            <a:r>
              <a:rPr lang="en-US" altLang="zh-CN" sz="2200" dirty="0">
                <a:latin typeface="Times New Roman" panose="02020603050405020304" pitchFamily="18" charset="0"/>
              </a:rPr>
              <a:t>In the beginning</a:t>
            </a:r>
            <a:r>
              <a:rPr lang="zh-CN" altLang="en-US" sz="2200" dirty="0">
                <a:latin typeface="Times New Roman" panose="02020603050405020304" pitchFamily="18" charset="0"/>
              </a:rPr>
              <a:t>， </a:t>
            </a:r>
            <a:r>
              <a:rPr lang="en-US" altLang="zh-CN" sz="2200" dirty="0">
                <a:latin typeface="Times New Roman" panose="02020603050405020304" pitchFamily="18" charset="0"/>
              </a:rPr>
              <a:t>Xi Wang drank her mother's milk. When she was six months old, she began to eat bamboo. When she was 20 months old, she learnt to look after herself.</a:t>
            </a:r>
          </a:p>
          <a:p>
            <a:pPr indent="535305" algn="just">
              <a:lnSpc>
                <a:spcPct val="120000"/>
              </a:lnSpc>
            </a:pPr>
            <a:r>
              <a:rPr lang="en-US" altLang="zh-CN" sz="2200" dirty="0">
                <a:latin typeface="Times New Roman" panose="02020603050405020304" pitchFamily="18" charset="0"/>
              </a:rPr>
              <a:t>Sadly</a:t>
            </a:r>
            <a:r>
              <a:rPr lang="zh-CN" altLang="en-US" sz="2200" dirty="0">
                <a:latin typeface="Times New Roman" panose="02020603050405020304" pitchFamily="18" charset="0"/>
              </a:rPr>
              <a:t>， </a:t>
            </a:r>
            <a:r>
              <a:rPr lang="en-US" altLang="zh-CN" sz="2200" dirty="0">
                <a:latin typeface="Times New Roman" panose="02020603050405020304" pitchFamily="18" charset="0"/>
              </a:rPr>
              <a:t>giant pandas face serious problems in the wild. For example, it is very difficult for pandas to have babies</a:t>
            </a:r>
            <a:r>
              <a:rPr lang="zh-CN" altLang="en-US" sz="2200" dirty="0">
                <a:latin typeface="Times New Roman" panose="02020603050405020304" pitchFamily="18" charset="0"/>
              </a:rPr>
              <a:t>， </a:t>
            </a:r>
            <a:r>
              <a:rPr lang="en-US" altLang="zh-CN" sz="2200" dirty="0">
                <a:latin typeface="Times New Roman" panose="02020603050405020304" pitchFamily="18" charset="0"/>
              </a:rPr>
              <a:t>and many baby pandas die when they are very young. Also, giant pandas live mainly on a special kind of bamboo. However, the bamboo forests are becoming smaller and smaller. As a result</a:t>
            </a:r>
            <a:r>
              <a:rPr lang="zh-CN" altLang="en-US" sz="2200" dirty="0">
                <a:latin typeface="Times New Roman" panose="02020603050405020304" pitchFamily="18" charset="0"/>
              </a:rPr>
              <a:t>， </a:t>
            </a:r>
            <a:r>
              <a:rPr lang="en-US" altLang="zh-CN" sz="2200" dirty="0">
                <a:latin typeface="Times New Roman" panose="02020603050405020304" pitchFamily="18" charset="0"/>
              </a:rPr>
              <a:t>pandas may not have a place to live or food to eat.</a:t>
            </a:r>
          </a:p>
          <a:p>
            <a:pPr indent="535305" algn="just">
              <a:lnSpc>
                <a:spcPct val="120000"/>
              </a:lnSpc>
            </a:pPr>
            <a:r>
              <a:rPr lang="zh-CN" altLang="en-US" sz="2200" dirty="0">
                <a:latin typeface="Times New Roman" panose="02020603050405020304" pitchFamily="18" charset="0"/>
              </a:rPr>
              <a:t>　</a:t>
            </a:r>
            <a:endParaRPr lang="en-US" altLang="zh-C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矩形 12"/>
          <p:cNvSpPr>
            <a:spLocks noChangeArrowheads="1"/>
          </p:cNvSpPr>
          <p:nvPr/>
        </p:nvSpPr>
        <p:spPr bwMode="auto">
          <a:xfrm>
            <a:off x="457200" y="971550"/>
            <a:ext cx="8153400"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535305" algn="just">
              <a:lnSpc>
                <a:spcPct val="120000"/>
              </a:lnSpc>
            </a:pPr>
            <a:r>
              <a:rPr lang="en-US" altLang="zh-CN" sz="2200" dirty="0">
                <a:latin typeface="Times New Roman" panose="02020603050405020304" pitchFamily="18" charset="0"/>
              </a:rPr>
              <a:t>Giant pandas are now in danger. We should take action right away. Here are some ideas. </a:t>
            </a:r>
          </a:p>
          <a:p>
            <a:pPr indent="535305" algn="just">
              <a:lnSpc>
                <a:spcPct val="120000"/>
              </a:lnSpc>
            </a:pPr>
            <a:r>
              <a:rPr lang="en-US"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rPr>
              <a:t>help pandas have more babies</a:t>
            </a:r>
          </a:p>
          <a:p>
            <a:pPr indent="535305" algn="just">
              <a:lnSpc>
                <a:spcPct val="120000"/>
              </a:lnSpc>
            </a:pPr>
            <a:r>
              <a:rPr lang="en-US"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rPr>
              <a:t>build more panda reserves</a:t>
            </a:r>
          </a:p>
          <a:p>
            <a:pPr indent="535305" algn="just">
              <a:lnSpc>
                <a:spcPct val="120000"/>
              </a:lnSpc>
            </a:pPr>
            <a:r>
              <a:rPr lang="en-US"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rPr>
              <a:t>make laws to protect pandas</a:t>
            </a:r>
          </a:p>
          <a:p>
            <a:pPr indent="535305" algn="just">
              <a:lnSpc>
                <a:spcPct val="120000"/>
              </a:lnSpc>
            </a:pPr>
            <a:r>
              <a:rPr lang="en-US" altLang="zh-CN" sz="2200" dirty="0">
                <a:latin typeface="Times New Roman" panose="02020603050405020304" pitchFamily="18" charset="0"/>
              </a:rPr>
              <a:t>There are now only about 1, 600 pandas in the wild. If we do nothing, soon there may be none left! However, we do believe that where there is Xi Wang, there is hope.</a:t>
            </a:r>
            <a:endParaRPr lang="en-US" altLang="zh-CN" sz="2200" dirty="0">
              <a:latin typeface="Times New Roman" panose="02020603050405020304" pitchFamily="18" charset="0"/>
              <a:cs typeface="Times New Roman" panose="02020603050405020304" pitchFamily="18" charset="0"/>
            </a:endParaRPr>
          </a:p>
        </p:txBody>
      </p:sp>
      <p:pic>
        <p:nvPicPr>
          <p:cNvPr id="14339" name="图片 1"/>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973138"/>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5362" name="TextBox 39"/>
          <p:cNvSpPr txBox="1">
            <a:spLocks noChangeArrowheads="1"/>
          </p:cNvSpPr>
          <p:nvPr/>
        </p:nvSpPr>
        <p:spPr bwMode="auto">
          <a:xfrm>
            <a:off x="2638425" y="947738"/>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mean /</a:t>
            </a:r>
            <a:r>
              <a:rPr lang="en-US" altLang="zh-CN" sz="2400" b="1" dirty="0" err="1">
                <a:latin typeface="Times New Roman" panose="02020603050405020304" pitchFamily="18" charset="0"/>
                <a:ea typeface="黑体" panose="02010609060101010101" pitchFamily="49" charset="-122"/>
              </a:rPr>
              <a:t>miːn</a:t>
            </a:r>
            <a:r>
              <a:rPr lang="en-US" altLang="zh-CN" sz="2400" b="1" dirty="0">
                <a:latin typeface="Times New Roman" panose="02020603050405020304" pitchFamily="18" charset="0"/>
                <a:ea typeface="黑体" panose="02010609060101010101" pitchFamily="49" charset="-122"/>
              </a:rPr>
              <a:t>/ </a:t>
            </a:r>
            <a:r>
              <a:rPr lang="en-US" altLang="zh-CN" sz="2400" b="1" i="1" dirty="0" err="1">
                <a:latin typeface="Times New Roman" panose="02020603050405020304" pitchFamily="18" charset="0"/>
                <a:ea typeface="黑体" panose="02010609060101010101" pitchFamily="49" charset="-122"/>
              </a:rPr>
              <a:t>vt.</a:t>
            </a:r>
            <a:r>
              <a:rPr lang="zh-CN" altLang="en-US" sz="2400" b="1" dirty="0">
                <a:latin typeface="Times New Roman" panose="02020603050405020304" pitchFamily="18" charset="0"/>
                <a:ea typeface="黑体" panose="02010609060101010101" pitchFamily="49" charset="-122"/>
              </a:rPr>
              <a:t>意思是，意味着</a:t>
            </a:r>
          </a:p>
        </p:txBody>
      </p:sp>
      <p:sp>
        <p:nvSpPr>
          <p:cNvPr id="15363" name="AutoShape 2"/>
          <p:cNvSpPr>
            <a:spLocks noChangeArrowheads="1"/>
          </p:cNvSpPr>
          <p:nvPr/>
        </p:nvSpPr>
        <p:spPr bwMode="auto">
          <a:xfrm flipH="1">
            <a:off x="850900" y="1058863"/>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5364" name="文本框 24"/>
          <p:cNvSpPr txBox="1">
            <a:spLocks noChangeArrowheads="1"/>
          </p:cNvSpPr>
          <p:nvPr/>
        </p:nvSpPr>
        <p:spPr bwMode="auto">
          <a:xfrm>
            <a:off x="952500" y="996950"/>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10509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914400" y="1746250"/>
            <a:ext cx="69342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dirty="0">
                <a:latin typeface="Times New Roman" panose="02020603050405020304" pitchFamily="18" charset="0"/>
                <a:ea typeface="黑体" panose="02010609060101010101" pitchFamily="49" charset="-122"/>
              </a:rPr>
              <a:t>过去式</a:t>
            </a:r>
            <a:r>
              <a:rPr lang="en-US" altLang="zh-CN" sz="2400" b="1" dirty="0">
                <a:latin typeface="Times New Roman" panose="02020603050405020304" pitchFamily="18" charset="0"/>
                <a:ea typeface="黑体" panose="02010609060101010101" pitchFamily="49" charset="-122"/>
              </a:rPr>
              <a:t>/ </a:t>
            </a:r>
            <a:r>
              <a:rPr lang="zh-CN" altLang="en-US" sz="2400" b="1" dirty="0">
                <a:latin typeface="Times New Roman" panose="02020603050405020304" pitchFamily="18" charset="0"/>
                <a:ea typeface="黑体" panose="02010609060101010101" pitchFamily="49" charset="-122"/>
              </a:rPr>
              <a:t>过去分词为</a:t>
            </a:r>
            <a:r>
              <a:rPr lang="en-US" altLang="zh-CN" sz="2400" b="1" dirty="0">
                <a:latin typeface="Times New Roman" panose="02020603050405020304" pitchFamily="18" charset="0"/>
                <a:ea typeface="黑体" panose="02010609060101010101" pitchFamily="49" charset="-122"/>
              </a:rPr>
              <a:t>meant; </a:t>
            </a:r>
            <a:r>
              <a:rPr lang="zh-CN" altLang="en-US" sz="2400" b="1" dirty="0">
                <a:latin typeface="Times New Roman" panose="02020603050405020304" pitchFamily="18" charset="0"/>
                <a:ea typeface="黑体" panose="02010609060101010101" pitchFamily="49" charset="-122"/>
              </a:rPr>
              <a:t>名词为</a:t>
            </a:r>
            <a:r>
              <a:rPr lang="en-US" altLang="zh-CN" sz="2400" b="1" dirty="0">
                <a:latin typeface="Times New Roman" panose="02020603050405020304" pitchFamily="18" charset="0"/>
                <a:ea typeface="黑体" panose="02010609060101010101" pitchFamily="49" charset="-122"/>
              </a:rPr>
              <a:t>meaning</a:t>
            </a:r>
            <a:endParaRPr lang="zh-CN" altLang="en-US" sz="2400" b="1" dirty="0">
              <a:latin typeface="Times New Roman" panose="02020603050405020304" pitchFamily="18" charset="0"/>
              <a:ea typeface="黑体" panose="02010609060101010101" pitchFamily="49" charset="-122"/>
            </a:endParaRPr>
          </a:p>
        </p:txBody>
      </p:sp>
      <p:sp>
        <p:nvSpPr>
          <p:cNvPr id="11" name="矩形 9"/>
          <p:cNvSpPr>
            <a:spLocks noChangeArrowheads="1"/>
          </p:cNvSpPr>
          <p:nvPr/>
        </p:nvSpPr>
        <p:spPr bwMode="auto">
          <a:xfrm>
            <a:off x="950913" y="2495550"/>
            <a:ext cx="72850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What does the word “physics” mean?</a:t>
            </a:r>
          </a:p>
          <a:p>
            <a:pPr marL="628650" indent="-17780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What's the meaning of the word “physics”?</a:t>
            </a:r>
          </a:p>
          <a:p>
            <a:pPr marL="628650" indent="-17780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physics”</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这个单词是什么意思？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9"/>
          <p:cNvSpPr txBox="1">
            <a:spLocks noChangeArrowheads="1"/>
          </p:cNvSpPr>
          <p:nvPr/>
        </p:nvSpPr>
        <p:spPr bwMode="auto">
          <a:xfrm>
            <a:off x="1236663" y="742950"/>
            <a:ext cx="723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400" b="1" dirty="0">
                <a:latin typeface="Times New Roman" panose="02020603050405020304" pitchFamily="18" charset="0"/>
                <a:ea typeface="黑体" panose="02010609060101010101" pitchFamily="49" charset="-122"/>
              </a:rPr>
              <a:t>meaning</a:t>
            </a:r>
            <a:r>
              <a:rPr lang="zh-CN" altLang="en-US" sz="2400" b="1" dirty="0">
                <a:latin typeface="Times New Roman" panose="02020603050405020304" pitchFamily="18" charset="0"/>
                <a:ea typeface="黑体" panose="02010609060101010101" pitchFamily="49" charset="-122"/>
              </a:rPr>
              <a:t>的形容词形式为</a:t>
            </a:r>
            <a:r>
              <a:rPr lang="en-US" altLang="zh-CN" sz="2400" b="1" dirty="0">
                <a:latin typeface="Times New Roman" panose="02020603050405020304" pitchFamily="18" charset="0"/>
                <a:ea typeface="黑体" panose="02010609060101010101" pitchFamily="49" charset="-122"/>
              </a:rPr>
              <a:t>meaningful </a:t>
            </a:r>
            <a:r>
              <a:rPr lang="zh-CN" altLang="en-US" sz="2400" b="1" dirty="0">
                <a:latin typeface="Times New Roman" panose="02020603050405020304" pitchFamily="18" charset="0"/>
                <a:ea typeface="黑体" panose="02010609060101010101" pitchFamily="49" charset="-122"/>
              </a:rPr>
              <a:t>意为“有意义的”，其反义词为</a:t>
            </a:r>
            <a:r>
              <a:rPr lang="en-US" altLang="zh-CN" sz="2400" b="1" dirty="0">
                <a:latin typeface="Times New Roman" panose="02020603050405020304" pitchFamily="18" charset="0"/>
                <a:ea typeface="黑体" panose="02010609060101010101" pitchFamily="49" charset="-122"/>
              </a:rPr>
              <a:t>meaningless </a:t>
            </a:r>
            <a:r>
              <a:rPr lang="zh-CN" altLang="en-US" sz="2400" b="1" dirty="0">
                <a:latin typeface="Times New Roman" panose="02020603050405020304" pitchFamily="18" charset="0"/>
                <a:ea typeface="黑体" panose="02010609060101010101" pitchFamily="49" charset="-122"/>
              </a:rPr>
              <a:t>意为“毫无意义的”。</a:t>
            </a:r>
          </a:p>
        </p:txBody>
      </p:sp>
      <p:sp>
        <p:nvSpPr>
          <p:cNvPr id="16386" name="TextBox 39"/>
          <p:cNvSpPr txBox="1">
            <a:spLocks noChangeArrowheads="1"/>
          </p:cNvSpPr>
          <p:nvPr/>
        </p:nvSpPr>
        <p:spPr bwMode="auto">
          <a:xfrm>
            <a:off x="533400" y="830263"/>
            <a:ext cx="1295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16387" name="矩形 14"/>
          <p:cNvSpPr>
            <a:spLocks noChangeArrowheads="1"/>
          </p:cNvSpPr>
          <p:nvPr/>
        </p:nvSpPr>
        <p:spPr bwMode="auto">
          <a:xfrm>
            <a:off x="522288" y="2016125"/>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9" name="TextBox 17"/>
          <p:cNvSpPr txBox="1">
            <a:spLocks noChangeArrowheads="1"/>
          </p:cNvSpPr>
          <p:nvPr/>
        </p:nvSpPr>
        <p:spPr bwMode="auto">
          <a:xfrm>
            <a:off x="1303338" y="1962150"/>
            <a:ext cx="7296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400" dirty="0">
                <a:latin typeface="Times New Roman" panose="02020603050405020304" pitchFamily="18" charset="0"/>
                <a:ea typeface="黑体" panose="02010609060101010101" pitchFamily="49" charset="-122"/>
              </a:rPr>
              <a:t>根据括号内的中文提示补全句子</a:t>
            </a:r>
          </a:p>
          <a:p>
            <a:pPr>
              <a:lnSpc>
                <a:spcPct val="150000"/>
              </a:lnSpc>
            </a:pPr>
            <a:r>
              <a:rPr lang="en-US" altLang="zh-CN" sz="2400" dirty="0">
                <a:latin typeface="Times New Roman" panose="02020603050405020304" pitchFamily="18" charset="0"/>
                <a:ea typeface="黑体" panose="02010609060101010101" pitchFamily="49" charset="-122"/>
              </a:rPr>
              <a:t>Protecting forests ________( </a:t>
            </a:r>
            <a:r>
              <a:rPr lang="zh-CN" altLang="en-US" sz="2400" dirty="0">
                <a:latin typeface="Times New Roman" panose="02020603050405020304" pitchFamily="18" charset="0"/>
                <a:ea typeface="黑体" panose="02010609060101010101" pitchFamily="49" charset="-122"/>
              </a:rPr>
              <a:t>意思是</a:t>
            </a:r>
            <a:r>
              <a:rPr lang="en-US" altLang="zh-CN" sz="2400" dirty="0">
                <a:latin typeface="Times New Roman" panose="02020603050405020304" pitchFamily="18" charset="0"/>
                <a:ea typeface="黑体" panose="02010609060101010101" pitchFamily="49" charset="-122"/>
              </a:rPr>
              <a:t>) giving wild animals lots of living areas.</a:t>
            </a:r>
          </a:p>
        </p:txBody>
      </p:sp>
      <p:sp>
        <p:nvSpPr>
          <p:cNvPr id="11" name="Text Box 44"/>
          <p:cNvSpPr txBox="1">
            <a:spLocks noChangeArrowheads="1"/>
          </p:cNvSpPr>
          <p:nvPr/>
        </p:nvSpPr>
        <p:spPr bwMode="auto">
          <a:xfrm>
            <a:off x="3702050" y="2655888"/>
            <a:ext cx="10223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a:solidFill>
                  <a:srgbClr val="FF0000"/>
                </a:solidFill>
                <a:latin typeface="Times New Roman" panose="02020603050405020304" pitchFamily="18" charset="0"/>
              </a:rPr>
              <a:t>means</a:t>
            </a:r>
            <a:endParaRPr lang="zh-CN" altLang="en-US" sz="2400" b="1">
              <a:solidFill>
                <a:srgbClr val="FF0000"/>
              </a:solidFill>
              <a:latin typeface="Times New Roman" panose="02020603050405020304" pitchFamily="18" charset="0"/>
            </a:endParaRPr>
          </a:p>
        </p:txBody>
      </p:sp>
      <p:sp>
        <p:nvSpPr>
          <p:cNvPr id="16390" name="圆角矩形标注 12"/>
          <p:cNvSpPr>
            <a:spLocks noChangeArrowheads="1"/>
          </p:cNvSpPr>
          <p:nvPr/>
        </p:nvSpPr>
        <p:spPr bwMode="auto">
          <a:xfrm>
            <a:off x="1400175" y="3671888"/>
            <a:ext cx="6691313" cy="920750"/>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lnSpc>
                <a:spcPct val="120000"/>
              </a:lnSpc>
            </a:pPr>
            <a:endParaRPr lang="zh-CN" altLang="en-US" sz="2200" b="1">
              <a:solidFill>
                <a:srgbClr val="FFFFFF"/>
              </a:solidFill>
            </a:endParaRPr>
          </a:p>
        </p:txBody>
      </p:sp>
      <p:sp>
        <p:nvSpPr>
          <p:cNvPr id="14" name="TextBox 33"/>
          <p:cNvSpPr txBox="1">
            <a:spLocks noChangeArrowheads="1"/>
          </p:cNvSpPr>
          <p:nvPr/>
        </p:nvSpPr>
        <p:spPr bwMode="auto">
          <a:xfrm>
            <a:off x="1422400" y="3690938"/>
            <a:ext cx="65944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2200" b="1" dirty="0">
                <a:solidFill>
                  <a:srgbClr val="FF0000"/>
                </a:solidFill>
                <a:latin typeface="Times New Roman" panose="02020603050405020304" pitchFamily="18" charset="0"/>
                <a:ea typeface="黑体" panose="02010609060101010101" pitchFamily="49" charset="-122"/>
              </a:rPr>
              <a:t>【</a:t>
            </a:r>
            <a:r>
              <a:rPr lang="zh-CN" altLang="en-US" sz="2200" b="1" dirty="0">
                <a:solidFill>
                  <a:srgbClr val="FF0000"/>
                </a:solidFill>
                <a:latin typeface="Times New Roman" panose="02020603050405020304" pitchFamily="18" charset="0"/>
                <a:ea typeface="黑体" panose="02010609060101010101" pitchFamily="49" charset="-122"/>
              </a:rPr>
              <a:t>点拨</a:t>
            </a:r>
            <a:r>
              <a:rPr lang="en-US" altLang="zh-CN" sz="2200" b="1" dirty="0">
                <a:solidFill>
                  <a:srgbClr val="FF0000"/>
                </a:solidFill>
                <a:latin typeface="Times New Roman" panose="02020603050405020304" pitchFamily="18" charset="0"/>
                <a:ea typeface="黑体" panose="02010609060101010101" pitchFamily="49" charset="-122"/>
              </a:rPr>
              <a:t>】“Protecting forests”</a:t>
            </a:r>
            <a:r>
              <a:rPr lang="zh-CN" altLang="en-US" sz="2200" b="1" dirty="0">
                <a:solidFill>
                  <a:srgbClr val="FF0000"/>
                </a:solidFill>
                <a:latin typeface="Times New Roman" panose="02020603050405020304" pitchFamily="18" charset="0"/>
                <a:ea typeface="黑体" panose="02010609060101010101" pitchFamily="49" charset="-122"/>
              </a:rPr>
              <a:t>为主语，</a:t>
            </a:r>
            <a:r>
              <a:rPr lang="en-US" altLang="zh-CN" sz="2200" b="1" dirty="0">
                <a:solidFill>
                  <a:srgbClr val="FF0000"/>
                </a:solidFill>
                <a:latin typeface="Times New Roman" panose="02020603050405020304" pitchFamily="18" charset="0"/>
                <a:ea typeface="黑体" panose="02010609060101010101" pitchFamily="49" charset="-122"/>
              </a:rPr>
              <a:t>mean</a:t>
            </a:r>
            <a:r>
              <a:rPr lang="zh-CN" altLang="en-US" sz="2200" b="1" dirty="0">
                <a:solidFill>
                  <a:srgbClr val="FF0000"/>
                </a:solidFill>
                <a:latin typeface="Times New Roman" panose="02020603050405020304" pitchFamily="18" charset="0"/>
                <a:ea typeface="黑体" panose="02010609060101010101" pitchFamily="49" charset="-122"/>
              </a:rPr>
              <a:t>用其第三人称单数形式</a:t>
            </a:r>
            <a:r>
              <a:rPr lang="en-US" altLang="zh-CN" sz="2200" b="1" dirty="0">
                <a:solidFill>
                  <a:srgbClr val="FF0000"/>
                </a:solidFill>
                <a:latin typeface="Times New Roman" panose="02020603050405020304" pitchFamily="18" charset="0"/>
                <a:ea typeface="黑体" panose="02010609060101010101" pitchFamily="49" charset="-122"/>
              </a:rPr>
              <a:t>means</a:t>
            </a:r>
            <a:r>
              <a:rPr lang="zh-CN" altLang="en-US" sz="2200" b="1" dirty="0">
                <a:solidFill>
                  <a:srgbClr val="FF0000"/>
                </a:solidFill>
                <a:latin typeface="Times New Roman" panose="02020603050405020304" pitchFamily="18" charset="0"/>
                <a:ea typeface="黑体" panose="02010609060101010101" pitchFamily="49" charset="-122"/>
              </a:rPr>
              <a:t>。</a:t>
            </a:r>
            <a:endParaRPr lang="zh-CN" altLang="en-US" sz="2200" b="1" dirty="0">
              <a:latin typeface="Times New Roman" panose="02020603050405020304" pitchFamily="18" charset="0"/>
              <a:ea typeface="黑体" panose="02010609060101010101" pitchFamily="49" charset="-122"/>
            </a:endParaRPr>
          </a:p>
        </p:txBody>
      </p:sp>
      <p:pic>
        <p:nvPicPr>
          <p:cNvPr id="16392"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additive="base">
                                        <p:cTn id="1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amond(in)">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8350" y="873125"/>
            <a:ext cx="7385050" cy="5556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7410" name="TextBox 39"/>
          <p:cNvSpPr txBox="1">
            <a:spLocks noChangeArrowheads="1"/>
          </p:cNvSpPr>
          <p:nvPr/>
        </p:nvSpPr>
        <p:spPr bwMode="auto">
          <a:xfrm>
            <a:off x="2566988" y="857250"/>
            <a:ext cx="55038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for the first time</a:t>
            </a:r>
            <a:r>
              <a:rPr lang="zh-CN" altLang="en-US" sz="2400" b="1" dirty="0">
                <a:latin typeface="Times New Roman" panose="02020603050405020304" pitchFamily="18" charset="0"/>
                <a:ea typeface="黑体" panose="02010609060101010101" pitchFamily="49" charset="-122"/>
              </a:rPr>
              <a:t>   “第一次”</a:t>
            </a:r>
          </a:p>
        </p:txBody>
      </p:sp>
      <p:sp>
        <p:nvSpPr>
          <p:cNvPr id="17411" name="AutoShape 2"/>
          <p:cNvSpPr>
            <a:spLocks noChangeArrowheads="1"/>
          </p:cNvSpPr>
          <p:nvPr/>
        </p:nvSpPr>
        <p:spPr bwMode="auto">
          <a:xfrm flipH="1">
            <a:off x="768350" y="97155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7412" name="文本框 24"/>
          <p:cNvSpPr txBox="1">
            <a:spLocks noChangeArrowheads="1"/>
          </p:cNvSpPr>
          <p:nvPr/>
        </p:nvSpPr>
        <p:spPr bwMode="auto">
          <a:xfrm>
            <a:off x="869950" y="909638"/>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32000" y="963613"/>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11273" name="矩形 8"/>
          <p:cNvSpPr>
            <a:spLocks noChangeArrowheads="1"/>
          </p:cNvSpPr>
          <p:nvPr/>
        </p:nvSpPr>
        <p:spPr bwMode="auto">
          <a:xfrm>
            <a:off x="979488" y="1617663"/>
            <a:ext cx="7116762"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70000"/>
              </a:lnSpc>
            </a:pP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I felt surprised when I saw him for the first time.</a:t>
            </a:r>
            <a:r>
              <a:rPr lang="zh-CN" altLang="en-US" sz="2400" b="1" dirty="0">
                <a:latin typeface="Times New Roman" panose="02020603050405020304" pitchFamily="18" charset="0"/>
                <a:ea typeface="黑体" panose="02010609060101010101" pitchFamily="49" charset="-122"/>
              </a:rPr>
              <a:t>当我第一次见到他时，我感到很惊讶。</a:t>
            </a:r>
          </a:p>
        </p:txBody>
      </p:sp>
      <p:sp>
        <p:nvSpPr>
          <p:cNvPr id="17415" name="TextBox 39"/>
          <p:cNvSpPr txBox="1">
            <a:spLocks noChangeArrowheads="1"/>
          </p:cNvSpPr>
          <p:nvPr/>
        </p:nvSpPr>
        <p:spPr bwMode="auto">
          <a:xfrm>
            <a:off x="942975" y="3143250"/>
            <a:ext cx="129540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latin typeface="黑体" panose="02010609060101010101" pitchFamily="49" charset="-122"/>
                <a:ea typeface="黑体" panose="02010609060101010101" pitchFamily="49" charset="-122"/>
              </a:rPr>
              <a:t>归纳：</a:t>
            </a:r>
          </a:p>
        </p:txBody>
      </p:sp>
      <p:sp>
        <p:nvSpPr>
          <p:cNvPr id="12" name="矩形 8"/>
          <p:cNvSpPr>
            <a:spLocks noChangeArrowheads="1"/>
          </p:cNvSpPr>
          <p:nvPr/>
        </p:nvSpPr>
        <p:spPr bwMode="auto">
          <a:xfrm>
            <a:off x="1768475" y="3067050"/>
            <a:ext cx="6777038"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0000"/>
              </a:lnSpc>
            </a:pPr>
            <a:r>
              <a:rPr lang="zh-CN" altLang="en-US" sz="2400" b="1" dirty="0">
                <a:latin typeface="Times New Roman" panose="02020603050405020304" pitchFamily="18" charset="0"/>
                <a:ea typeface="黑体" panose="02010609060101010101" pitchFamily="49" charset="-122"/>
              </a:rPr>
              <a:t>与</a:t>
            </a:r>
            <a:r>
              <a:rPr lang="en-US" altLang="zh-CN" sz="2400" b="1" dirty="0">
                <a:latin typeface="Times New Roman" panose="02020603050405020304" pitchFamily="18" charset="0"/>
                <a:ea typeface="黑体" panose="02010609060101010101" pitchFamily="49" charset="-122"/>
              </a:rPr>
              <a:t>first</a:t>
            </a:r>
            <a:r>
              <a:rPr lang="zh-CN" altLang="en-US" sz="2400" b="1" dirty="0">
                <a:latin typeface="Times New Roman" panose="02020603050405020304" pitchFamily="18" charset="0"/>
                <a:ea typeface="黑体" panose="02010609060101010101" pitchFamily="49" charset="-122"/>
              </a:rPr>
              <a:t>相关的短语：</a:t>
            </a:r>
            <a:r>
              <a:rPr lang="en-US" altLang="zh-CN" sz="2400" b="1" dirty="0">
                <a:latin typeface="Times New Roman" panose="02020603050405020304" pitchFamily="18" charset="0"/>
                <a:ea typeface="黑体" panose="02010609060101010101" pitchFamily="49" charset="-122"/>
              </a:rPr>
              <a:t>at first </a:t>
            </a:r>
            <a:r>
              <a:rPr lang="zh-CN" altLang="en-US" sz="2400" b="1" dirty="0">
                <a:latin typeface="Times New Roman" panose="02020603050405020304" pitchFamily="18" charset="0"/>
                <a:ea typeface="黑体" panose="02010609060101010101" pitchFamily="49" charset="-122"/>
              </a:rPr>
              <a:t>起初；</a:t>
            </a:r>
            <a:r>
              <a:rPr lang="en-US" altLang="zh-CN" sz="2400" b="1" dirty="0">
                <a:latin typeface="Times New Roman" panose="02020603050405020304" pitchFamily="18" charset="0"/>
                <a:ea typeface="黑体" panose="02010609060101010101" pitchFamily="49" charset="-122"/>
              </a:rPr>
              <a:t>first of all</a:t>
            </a:r>
            <a:r>
              <a:rPr lang="zh-CN" altLang="en-US" sz="2400" b="1" dirty="0">
                <a:latin typeface="Times New Roman" panose="02020603050405020304" pitchFamily="18" charset="0"/>
                <a:ea typeface="黑体" panose="02010609060101010101" pitchFamily="49" charset="-122"/>
              </a:rPr>
              <a:t>首先；</a:t>
            </a:r>
            <a:r>
              <a:rPr lang="en-US" altLang="zh-CN" sz="2400" b="1" dirty="0">
                <a:latin typeface="Times New Roman" panose="02020603050405020304" pitchFamily="18" charset="0"/>
                <a:ea typeface="黑体" panose="02010609060101010101" pitchFamily="49" charset="-122"/>
              </a:rPr>
              <a:t>come first</a:t>
            </a:r>
            <a:r>
              <a:rPr lang="zh-CN" altLang="en-US" sz="2400" b="1" dirty="0">
                <a:latin typeface="Times New Roman" panose="02020603050405020304" pitchFamily="18" charset="0"/>
                <a:ea typeface="黑体" panose="02010609060101010101" pitchFamily="49" charset="-122"/>
              </a:rPr>
              <a:t>第一；</a:t>
            </a:r>
            <a:r>
              <a:rPr lang="en-US" altLang="zh-CN" sz="2400" b="1" dirty="0">
                <a:latin typeface="Times New Roman" panose="02020603050405020304" pitchFamily="18" charset="0"/>
                <a:ea typeface="黑体" panose="02010609060101010101" pitchFamily="49" charset="-122"/>
              </a:rPr>
              <a:t>from first to last </a:t>
            </a:r>
            <a:r>
              <a:rPr lang="zh-CN" altLang="en-US" sz="2400" b="1" dirty="0">
                <a:latin typeface="Times New Roman" panose="02020603050405020304" pitchFamily="18" charset="0"/>
                <a:ea typeface="黑体" panose="02010609060101010101" pitchFamily="49" charset="-122"/>
              </a:rPr>
              <a:t>自始至终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animEffect transition="in" filter="wipe(left)">
                                      <p:cBhvr>
                                        <p:cTn id="7" dur="500"/>
                                        <p:tgtEl>
                                          <p:spTgt spid="112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left)">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0900" y="838200"/>
            <a:ext cx="7531100" cy="5127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8434" name="TextBox 39"/>
          <p:cNvSpPr txBox="1">
            <a:spLocks noChangeArrowheads="1"/>
          </p:cNvSpPr>
          <p:nvPr/>
        </p:nvSpPr>
        <p:spPr bwMode="auto">
          <a:xfrm>
            <a:off x="2638425" y="819150"/>
            <a:ext cx="57324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not ...any more  </a:t>
            </a:r>
            <a:r>
              <a:rPr lang="zh-CN" altLang="en-US" sz="2400" b="1" dirty="0">
                <a:latin typeface="Times New Roman" panose="02020603050405020304" pitchFamily="18" charset="0"/>
                <a:ea typeface="黑体" panose="02010609060101010101" pitchFamily="49" charset="-122"/>
              </a:rPr>
              <a:t>不再</a:t>
            </a:r>
          </a:p>
        </p:txBody>
      </p:sp>
      <p:sp>
        <p:nvSpPr>
          <p:cNvPr id="18435" name="AutoShape 2"/>
          <p:cNvSpPr>
            <a:spLocks noChangeArrowheads="1"/>
          </p:cNvSpPr>
          <p:nvPr/>
        </p:nvSpPr>
        <p:spPr bwMode="auto">
          <a:xfrm flipH="1">
            <a:off x="839788" y="92233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8436" name="文本框 24"/>
          <p:cNvSpPr txBox="1">
            <a:spLocks noChangeArrowheads="1"/>
          </p:cNvSpPr>
          <p:nvPr/>
        </p:nvSpPr>
        <p:spPr bwMode="auto">
          <a:xfrm>
            <a:off x="1100138" y="86360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03438" y="92710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371600" y="1428750"/>
            <a:ext cx="6992938"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not ...any more</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no more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意为“不再”</a:t>
            </a:r>
          </a:p>
          <a:p>
            <a:pPr>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The baby didn't cry any more.</a:t>
            </a:r>
          </a:p>
          <a:p>
            <a:pPr marL="4508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这个婴儿不再哭了。</a:t>
            </a:r>
          </a:p>
        </p:txBody>
      </p:sp>
      <p:sp>
        <p:nvSpPr>
          <p:cNvPr id="18439" name="矩形 21"/>
          <p:cNvSpPr>
            <a:spLocks noChangeArrowheads="1"/>
          </p:cNvSpPr>
          <p:nvPr/>
        </p:nvSpPr>
        <p:spPr bwMode="auto">
          <a:xfrm>
            <a:off x="1066800" y="3284538"/>
            <a:ext cx="8032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拓展</a:t>
            </a:r>
          </a:p>
        </p:txBody>
      </p:sp>
      <p:sp>
        <p:nvSpPr>
          <p:cNvPr id="18440" name="矩形 11"/>
          <p:cNvSpPr>
            <a:spLocks noChangeArrowheads="1"/>
          </p:cNvSpPr>
          <p:nvPr/>
        </p:nvSpPr>
        <p:spPr bwMode="auto">
          <a:xfrm>
            <a:off x="1603375" y="3327400"/>
            <a:ext cx="142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难点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13" name="矩形 12"/>
          <p:cNvSpPr>
            <a:spLocks noChangeArrowheads="1"/>
          </p:cNvSpPr>
          <p:nvPr/>
        </p:nvSpPr>
        <p:spPr bwMode="auto">
          <a:xfrm>
            <a:off x="2819400" y="3200400"/>
            <a:ext cx="4114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not...any longer</a:t>
            </a:r>
          </a:p>
          <a:p>
            <a:pPr>
              <a:lnSpc>
                <a:spcPct val="150000"/>
              </a:lnSpc>
            </a:pPr>
            <a:r>
              <a:rPr lang="zh-CN" altLang="en-US" sz="2400" b="1" dirty="0">
                <a:latin typeface="Times New Roman" panose="02020603050405020304" pitchFamily="18" charset="0"/>
                <a:ea typeface="黑体" panose="02010609060101010101" pitchFamily="49" charset="-122"/>
              </a:rPr>
              <a:t>＝ </a:t>
            </a:r>
            <a:r>
              <a:rPr lang="en-US" altLang="zh-CN" sz="2400" b="1" dirty="0">
                <a:latin typeface="Times New Roman" panose="02020603050405020304" pitchFamily="18" charset="0"/>
                <a:ea typeface="黑体" panose="02010609060101010101" pitchFamily="49" charset="-122"/>
              </a:rPr>
              <a:t>no longer</a:t>
            </a:r>
            <a:r>
              <a:rPr lang="zh-CN" altLang="en-US" sz="2400" b="1" dirty="0">
                <a:latin typeface="Times New Roman" panose="02020603050405020304" pitchFamily="18" charset="0"/>
                <a:ea typeface="黑体" panose="02010609060101010101" pitchFamily="49" charset="-122"/>
              </a:rPr>
              <a:t>意为“不再”。</a:t>
            </a:r>
          </a:p>
        </p:txBody>
      </p:sp>
      <p:pic>
        <p:nvPicPr>
          <p:cNvPr id="18442"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theme/theme1.xml><?xml version="1.0" encoding="utf-8"?>
<a:theme xmlns:a="http://schemas.openxmlformats.org/drawingml/2006/main" name="WWW.2PPT.COM&#10;">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1145</Words>
  <Application>Microsoft Office PowerPoint</Application>
  <PresentationFormat>全屏显示(16:9)</PresentationFormat>
  <Paragraphs>129</Paragraphs>
  <Slides>20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Adobe 黑体 Std R</vt: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2018-04-27T09:43:00Z</dcterms:created>
  <dcterms:modified xsi:type="dcterms:W3CDTF">2023-01-16T19:05:42Z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7260F9F7E4D343328DC6A7A3F1F5F8C5</vt:lpwstr>
  </property>
  <property fmtid="{A09F084E-AD41-489F-8076-AA5BE3082BCA}" pid="100">
    <vt:ui4>5</vt:ui4>
  </property>
  <property fmtid="{64440492-4C8B-11D1-8B70-080036B11A03}" pid="11">
    <vt:lpwstr>www.2ppt.com-爱PPT提供资源下载</vt:lpwstr>
  </property>
</Properties>
</file>