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69" r:id="rId3"/>
    <p:sldId id="291" r:id="rId4"/>
    <p:sldId id="292" r:id="rId5"/>
    <p:sldId id="295" r:id="rId6"/>
    <p:sldId id="334" r:id="rId7"/>
    <p:sldId id="339" r:id="rId8"/>
    <p:sldId id="271" r:id="rId9"/>
    <p:sldId id="302" r:id="rId10"/>
    <p:sldId id="277" r:id="rId11"/>
    <p:sldId id="340" r:id="rId12"/>
    <p:sldId id="303" r:id="rId13"/>
    <p:sldId id="304" r:id="rId14"/>
    <p:sldId id="306" r:id="rId15"/>
    <p:sldId id="315" r:id="rId16"/>
    <p:sldId id="335" r:id="rId17"/>
    <p:sldId id="316" r:id="rId18"/>
    <p:sldId id="341" r:id="rId19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8" autoAdjust="0"/>
    <p:restoredTop sz="94660"/>
  </p:normalViewPr>
  <p:slideViewPr>
    <p:cSldViewPr snapToGrid="0">
      <p:cViewPr>
        <p:scale>
          <a:sx n="96" d="100"/>
          <a:sy n="96" d="100"/>
        </p:scale>
        <p:origin x="-312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F04AE-D65E-4CBD-B654-C45FFC1439C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FA18B5-2856-4CF4-9A81-F99EEE1287F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/>
        </p:nvGrpSpPr>
        <p:grpSpPr>
          <a:xfrm>
            <a:off x="1280002" y="1630886"/>
            <a:ext cx="7164949" cy="2067730"/>
            <a:chOff x="3276" y="1299"/>
            <a:chExt cx="11117" cy="3008"/>
          </a:xfrm>
        </p:grpSpPr>
        <p:sp>
          <p:nvSpPr>
            <p:cNvPr id="3" name="Rectangle 5"/>
            <p:cNvSpPr/>
            <p:nvPr/>
          </p:nvSpPr>
          <p:spPr>
            <a:xfrm>
              <a:off x="3276" y="2964"/>
              <a:ext cx="11117" cy="1343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indent="0" algn="ctr">
                <a:spcBef>
                  <a:spcPct val="0"/>
                </a:spcBef>
                <a:buNone/>
              </a:pPr>
              <a:r>
                <a:rPr lang="en-US" altLang="zh-CN" sz="54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微软雅黑" panose="020B0503020204020204" charset="-122"/>
                  <a:ea typeface="微软雅黑" panose="020B0503020204020204" charset="-122"/>
                  <a:cs typeface="Times New Roman" panose="02020603050405020304" pitchFamily="18" charset="0"/>
                </a:rPr>
                <a:t>Nick's Busy Month</a:t>
              </a: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3276" y="1299"/>
              <a:ext cx="11101" cy="9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3600" b="1" dirty="0" smtClean="0">
                  <a:latin typeface="微软雅黑" panose="020B0503020204020204" charset="-122"/>
                  <a:ea typeface="微软雅黑" panose="020B0503020204020204" charset="-122"/>
                </a:rPr>
                <a:t>Unit 7 Days and Months</a:t>
              </a:r>
              <a:endParaRPr lang="zh-CN" altLang="en-US" sz="3600" b="1" dirty="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83206" y="2078161"/>
            <a:ext cx="284559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矩形 8"/>
          <p:cNvSpPr/>
          <p:nvPr/>
        </p:nvSpPr>
        <p:spPr>
          <a:xfrm>
            <a:off x="0" y="5333588"/>
            <a:ext cx="9144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870214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420939"/>
            <a:ext cx="8066630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单项填空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book is the _____ one among the three books. I like it very much.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   		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worst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740617" y="2942956"/>
            <a:ext cx="48660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10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8392" y="2420939"/>
            <a:ext cx="8066630" cy="22419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根据汉语意思完成句子，每空一词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我最喜欢踢足球。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________ to play football 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</a:p>
          <a:p>
            <a:pPr>
              <a:lnSpc>
                <a:spcPct val="150000"/>
              </a:lnSpc>
            </a:pPr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44120" y="3547348"/>
            <a:ext cx="7467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219407" y="3547875"/>
            <a:ext cx="7467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</a:p>
        </p:txBody>
      </p:sp>
      <p:sp>
        <p:nvSpPr>
          <p:cNvPr id="12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98317" y="1320232"/>
            <a:ext cx="6535340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sale </a:t>
            </a:r>
            <a:r>
              <a:rPr lang="en-US" altLang="zh-CN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出售；卖；减价出售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16542" y="2358463"/>
            <a:ext cx="4747646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 stores have  big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许多商店进行大减价！</a:t>
            </a: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725487" y="3920330"/>
            <a:ext cx="6298052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作名词，意为“出售；销售”。其动词形式为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2547195" y="4550301"/>
            <a:ext cx="74673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sell</a:t>
            </a:r>
          </a:p>
        </p:txBody>
      </p:sp>
      <p:sp>
        <p:nvSpPr>
          <p:cNvPr id="7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  <p:bldP spid="9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40071" y="2480257"/>
            <a:ext cx="8347448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的常见搭配：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big sales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大减价；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sale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促销，减价；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sale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待售，供出售。例如：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these apples on sale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？这些苹果促销吗？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apartment is for sale.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这所公寓正在出售中。</a:t>
            </a:r>
          </a:p>
        </p:txBody>
      </p:sp>
      <p:sp>
        <p:nvSpPr>
          <p:cNvPr id="4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772666" y="1455117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90280" y="155828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688697" y="2551058"/>
            <a:ext cx="8272764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这款照相机现在降价出售，只卖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美元。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camera is now ________ ________ for 20 dollars only.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540829" y="3445091"/>
            <a:ext cx="2028341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                sale</a:t>
            </a:r>
          </a:p>
        </p:txBody>
      </p:sp>
      <p:sp>
        <p:nvSpPr>
          <p:cNvPr id="10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句型透视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82210" y="2030378"/>
            <a:ext cx="8434737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My best friend 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Tony's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birthday is on Tuesday, December 6.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我最好的朋友托尼的生日是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月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号，星期二。</a:t>
            </a: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59832" y="3976503"/>
            <a:ext cx="7879494" cy="57624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句中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表示在具体的某一天。</a:t>
            </a:r>
          </a:p>
        </p:txBody>
      </p:sp>
      <p:sp>
        <p:nvSpPr>
          <p:cNvPr id="10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451895" y="1583119"/>
            <a:ext cx="8347448" cy="78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辨析</a:t>
            </a:r>
            <a:r>
              <a:rPr lang="en-US" altLang="zh-CN" sz="3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in, at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63275" y="2712576"/>
          <a:ext cx="8236068" cy="1748134"/>
        </p:xfrm>
        <a:graphic>
          <a:graphicData uri="http://schemas.openxmlformats.org/drawingml/2006/table">
            <a:tbl>
              <a:tblPr/>
              <a:tblGrid>
                <a:gridCol w="63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67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一般用在上午、下午或晚上以及月或年等较长的时间前。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表示在某一点、某一时刻或年龄等。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3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on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表示在星期几、具体某一天及具体某一天的上午、下午或晚上。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83480" y="1135819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2983" y="1349346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71970" y="1785462"/>
            <a:ext cx="8330596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(1)A terrible earthquake happened in Nepal ________ April 25th, 2015.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    	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(2)—When is Lang Lang's concert?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—It's ________ three o'clock ________ the afternoon of December 18th.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at; in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at; on  C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on; in  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in; on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473275" y="1796980"/>
            <a:ext cx="60391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568816" y="4014438"/>
            <a:ext cx="7142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559832" y="1151185"/>
            <a:ext cx="142218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课文回顾</a:t>
            </a:r>
            <a:endParaRPr lang="zh-CN" altLang="en-US" sz="2400" b="1" dirty="0">
              <a:solidFill>
                <a:srgbClr val="00A6A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54807" y="128580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253357" y="2335268"/>
          <a:ext cx="6751584" cy="2814540"/>
        </p:xfrm>
        <a:graphic>
          <a:graphicData uri="http://schemas.openxmlformats.org/drawingml/2006/table">
            <a:tbl>
              <a:tblPr/>
              <a:tblGrid>
                <a:gridCol w="2250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505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05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88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Nick's Busy Month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85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December 6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December 9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December 25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80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December 26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December 31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altLang="zh-CN" sz="2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</a:t>
                      </a:r>
                      <a:endParaRPr lang="zh-CN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altLang="zh-CN" sz="2400" b="1" kern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723635" y="3280609"/>
            <a:ext cx="1747273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Tony's</a:t>
            </a: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birthday</a:t>
            </a:r>
          </a:p>
        </p:txBody>
      </p:sp>
      <p:sp>
        <p:nvSpPr>
          <p:cNvPr id="10" name="矩形 28"/>
          <p:cNvSpPr>
            <a:spLocks noChangeArrowheads="1"/>
          </p:cNvSpPr>
          <p:nvPr/>
        </p:nvSpPr>
        <p:spPr bwMode="auto">
          <a:xfrm>
            <a:off x="6190035" y="3271390"/>
            <a:ext cx="1665841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Christmas Day</a:t>
            </a:r>
            <a:endParaRPr lang="en-US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4039156" y="3280610"/>
            <a:ext cx="1717137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Nick's birthday</a:t>
            </a:r>
          </a:p>
        </p:txBody>
      </p:sp>
      <p:sp>
        <p:nvSpPr>
          <p:cNvPr id="15" name="矩形 28"/>
          <p:cNvSpPr>
            <a:spLocks noChangeArrowheads="1"/>
          </p:cNvSpPr>
          <p:nvPr/>
        </p:nvSpPr>
        <p:spPr bwMode="auto">
          <a:xfrm>
            <a:off x="4044065" y="4431492"/>
            <a:ext cx="1772729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New Year's Eve </a:t>
            </a:r>
            <a:endParaRPr lang="en-US" altLang="en-US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28"/>
          <p:cNvSpPr>
            <a:spLocks noChangeArrowheads="1"/>
          </p:cNvSpPr>
          <p:nvPr/>
        </p:nvSpPr>
        <p:spPr bwMode="auto">
          <a:xfrm>
            <a:off x="1919065" y="4443688"/>
            <a:ext cx="1332416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Boxing Day</a:t>
            </a:r>
          </a:p>
        </p:txBody>
      </p:sp>
      <p:sp>
        <p:nvSpPr>
          <p:cNvPr id="13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1" grpId="0"/>
      <p:bldP spid="10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87154" y="1045211"/>
            <a:ext cx="2708800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4306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21619" y="1930656"/>
          <a:ext cx="7471754" cy="4090001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9000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．标记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mɑːk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．日历；日程表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kælɪndə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．十二月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dɪ'sembə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．星期五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fraɪdɪ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．圣诞节；圣诞节期间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['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krɪsməs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] 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4074915" y="2470126"/>
            <a:ext cx="90281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mark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5659898" y="3058206"/>
            <a:ext cx="132921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calendar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27"/>
          <p:cNvSpPr>
            <a:spLocks noChangeArrowheads="1"/>
          </p:cNvSpPr>
          <p:nvPr/>
        </p:nvSpPr>
        <p:spPr bwMode="auto">
          <a:xfrm>
            <a:off x="4755925" y="3726401"/>
            <a:ext cx="151676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December</a:t>
            </a:r>
          </a:p>
        </p:txBody>
      </p:sp>
      <p:sp>
        <p:nvSpPr>
          <p:cNvPr id="19" name="矩形 28"/>
          <p:cNvSpPr>
            <a:spLocks noChangeArrowheads="1"/>
          </p:cNvSpPr>
          <p:nvPr/>
        </p:nvSpPr>
        <p:spPr bwMode="auto">
          <a:xfrm>
            <a:off x="4387172" y="4350108"/>
            <a:ext cx="145905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Friday 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  <p:sp>
        <p:nvSpPr>
          <p:cNvPr id="14" name="矩形 28"/>
          <p:cNvSpPr>
            <a:spLocks noChangeArrowheads="1"/>
          </p:cNvSpPr>
          <p:nvPr/>
        </p:nvSpPr>
        <p:spPr bwMode="auto">
          <a:xfrm>
            <a:off x="6481408" y="4877218"/>
            <a:ext cx="15536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Christmas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8" grpId="0"/>
      <p:bldP spid="1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31855" y="1521215"/>
          <a:ext cx="7471754" cy="4197186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71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单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词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闯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关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6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．星期日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sʌndɪ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7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．出售；卖；减价出售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seɪl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8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．最好的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地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)[best] 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9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eve[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iːv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]___________</a:t>
                      </a:r>
                    </a:p>
                    <a:p>
                      <a:pPr marL="514350" marR="0" lvl="0" indent="-51435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10</a:t>
                      </a:r>
                      <a:r>
                        <a:rPr kumimoji="0" lang="zh-CN" altLang="en-US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midnight['</a:t>
                      </a:r>
                      <a:r>
                        <a:rPr kumimoji="0" lang="en-US" altLang="zh-CN" sz="2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mɪdnaɪt</a:t>
                      </a:r>
                      <a:r>
                        <a:rPr kumimoji="0" lang="en-US" altLang="zh-CN" sz="2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]____________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矩形 38"/>
          <p:cNvSpPr>
            <a:spLocks noChangeArrowheads="1"/>
          </p:cNvSpPr>
          <p:nvPr/>
        </p:nvSpPr>
        <p:spPr bwMode="auto">
          <a:xfrm>
            <a:off x="4540415" y="2146655"/>
            <a:ext cx="117852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Sunday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6" name="矩形 38"/>
          <p:cNvSpPr>
            <a:spLocks noChangeArrowheads="1"/>
          </p:cNvSpPr>
          <p:nvPr/>
        </p:nvSpPr>
        <p:spPr bwMode="auto">
          <a:xfrm>
            <a:off x="6050183" y="2699232"/>
            <a:ext cx="67999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sale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8" name="矩形 38"/>
          <p:cNvSpPr>
            <a:spLocks noChangeArrowheads="1"/>
          </p:cNvSpPr>
          <p:nvPr/>
        </p:nvSpPr>
        <p:spPr bwMode="auto">
          <a:xfrm>
            <a:off x="4902321" y="3441933"/>
            <a:ext cx="7152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best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38"/>
          <p:cNvSpPr>
            <a:spLocks noChangeArrowheads="1"/>
          </p:cNvSpPr>
          <p:nvPr/>
        </p:nvSpPr>
        <p:spPr bwMode="auto">
          <a:xfrm>
            <a:off x="3587660" y="4001705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前夕；傍晚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38"/>
          <p:cNvSpPr>
            <a:spLocks noChangeArrowheads="1"/>
          </p:cNvSpPr>
          <p:nvPr/>
        </p:nvSpPr>
        <p:spPr bwMode="auto">
          <a:xfrm>
            <a:off x="5259951" y="4653067"/>
            <a:ext cx="180850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午夜； 子夜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888436"/>
          <a:ext cx="7471754" cy="2862469"/>
        </p:xfrm>
        <a:graphic>
          <a:graphicData uri="http://schemas.openxmlformats.org/drawingml/2006/table">
            <a:tbl>
              <a:tblPr/>
              <a:tblGrid>
                <a:gridCol w="1028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246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语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互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译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1.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去购物 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2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．倒计时；倒读数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________________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3.have big sales ________________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3297565" y="2474008"/>
            <a:ext cx="176843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go shopping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4868218" y="3099140"/>
            <a:ext cx="1717137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count down</a:t>
            </a:r>
          </a:p>
        </p:txBody>
      </p:sp>
      <p:sp>
        <p:nvSpPr>
          <p:cNvPr id="15" name="矩形 38"/>
          <p:cNvSpPr>
            <a:spLocks noChangeArrowheads="1"/>
          </p:cNvSpPr>
          <p:nvPr/>
        </p:nvSpPr>
        <p:spPr bwMode="auto">
          <a:xfrm>
            <a:off x="4181782" y="3706898"/>
            <a:ext cx="17315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进行大减价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1630399"/>
          <a:ext cx="7881187" cy="4060709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07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1.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我最好的朋友托尼的生日是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12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月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号，星期二。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My best friend </a:t>
                      </a:r>
                      <a:r>
                        <a:rPr kumimoji="0" lang="en-US" altLang="zh-CN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Tony's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birthday is ____ ________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，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________ 6.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．我的父母在那天喜欢去购物。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My parents ________ ________ ________ ________ on that day.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6295498" y="2640104"/>
            <a:ext cx="22415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on     Tuesday</a:t>
            </a: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1832089" y="3123941"/>
            <a:ext cx="1755571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December</a:t>
            </a: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3659154" y="4374025"/>
            <a:ext cx="507734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like             to             go        shopping</a:t>
            </a:r>
          </a:p>
        </p:txBody>
      </p:sp>
      <p:sp>
        <p:nvSpPr>
          <p:cNvPr id="9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942091" y="2355574"/>
          <a:ext cx="7881187" cy="2395330"/>
        </p:xfrm>
        <a:graphic>
          <a:graphicData uri="http://schemas.openxmlformats.org/drawingml/2006/table">
            <a:tbl>
              <a:tblPr/>
              <a:tblGrid>
                <a:gridCol w="931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01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9533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句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型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在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线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．就在午夜之前，我们所有人都倒数。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Just before midnight, all of us ________ ________.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矩形 27"/>
          <p:cNvSpPr>
            <a:spLocks noChangeArrowheads="1"/>
          </p:cNvSpPr>
          <p:nvPr/>
        </p:nvSpPr>
        <p:spPr bwMode="auto">
          <a:xfrm>
            <a:off x="5921666" y="3588390"/>
            <a:ext cx="26458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count       down</a:t>
            </a:r>
          </a:p>
        </p:txBody>
      </p:sp>
      <p:sp>
        <p:nvSpPr>
          <p:cNvPr id="7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oup 35"/>
          <p:cNvGraphicFramePr>
            <a:graphicFrameLocks noGrp="1"/>
          </p:cNvGraphicFramePr>
          <p:nvPr/>
        </p:nvGraphicFramePr>
        <p:xfrm>
          <a:off x="139147" y="1152725"/>
          <a:ext cx="8855766" cy="4824993"/>
        </p:xfrm>
        <a:graphic>
          <a:graphicData uri="http://schemas.openxmlformats.org/drawingml/2006/table">
            <a:tbl>
              <a:tblPr/>
              <a:tblGrid>
                <a:gridCol w="1046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95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249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课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文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初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探</a:t>
                      </a: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根据课文内容，判断正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(T)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误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(F)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。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)1.Nick will be very busy in December.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)2.Tony's birthday is on December 9.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)3.Nick doesn't like Christmas Day.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)4.Nick's parents like to go shopping on Boxing Day.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(</a:t>
                      </a:r>
                      <a:r>
                        <a:rPr kumimoji="0" lang="zh-CN" altLang="en-US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　　</a:t>
                      </a:r>
                      <a:r>
                        <a:rPr kumimoji="0" lang="en-US" altLang="zh-CN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)5.New Year's Eve is December 31.</a:t>
                      </a:r>
                      <a:endParaRPr kumimoji="0" lang="zh-CN" altLang="en-US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93538" y="2909010"/>
            <a:ext cx="1188244" cy="3693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dirty="0"/>
              <a:t>  </a:t>
            </a:r>
            <a:endParaRPr lang="zh-CN" altLang="en-US" u="sng" dirty="0">
              <a:solidFill>
                <a:srgbClr val="C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矩形 28"/>
          <p:cNvSpPr>
            <a:spLocks noChangeArrowheads="1"/>
          </p:cNvSpPr>
          <p:nvPr/>
        </p:nvSpPr>
        <p:spPr bwMode="auto">
          <a:xfrm>
            <a:off x="1549511" y="2447345"/>
            <a:ext cx="23648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矩形 28"/>
          <p:cNvSpPr>
            <a:spLocks noChangeArrowheads="1"/>
          </p:cNvSpPr>
          <p:nvPr/>
        </p:nvSpPr>
        <p:spPr bwMode="auto">
          <a:xfrm>
            <a:off x="1508632" y="3093676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7" name="矩形 28"/>
          <p:cNvSpPr>
            <a:spLocks noChangeArrowheads="1"/>
          </p:cNvSpPr>
          <p:nvPr/>
        </p:nvSpPr>
        <p:spPr bwMode="auto">
          <a:xfrm>
            <a:off x="1521251" y="3728037"/>
            <a:ext cx="37221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9" name="矩形 28"/>
          <p:cNvSpPr>
            <a:spLocks noChangeArrowheads="1"/>
          </p:cNvSpPr>
          <p:nvPr/>
        </p:nvSpPr>
        <p:spPr bwMode="auto">
          <a:xfrm>
            <a:off x="1512435" y="4314473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1" name="矩形 28"/>
          <p:cNvSpPr>
            <a:spLocks noChangeArrowheads="1"/>
          </p:cNvSpPr>
          <p:nvPr/>
        </p:nvSpPr>
        <p:spPr bwMode="auto">
          <a:xfrm>
            <a:off x="1483231" y="4934791"/>
            <a:ext cx="389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</a:t>
            </a:r>
            <a:endParaRPr lang="zh-CN" altLang="en-US" sz="2400" b="1" dirty="0" smtClean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" grpId="0"/>
      <p:bldP spid="7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102" y="894081"/>
            <a:ext cx="3323273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6007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华文新魏" panose="02010800040101010101" charset="-122"/>
                <a:cs typeface="Times New Roman" panose="02020603050405020304" pitchFamily="18" charset="0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华文新魏" panose="02010800040101010101" charset="-122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559832" y="1901826"/>
            <a:ext cx="1499128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4807" y="2036445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21432" y="2534599"/>
            <a:ext cx="8354819" cy="78483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best adj. &amp; adv. (good/well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的最高级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最好的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地</a:t>
            </a:r>
            <a:r>
              <a:rPr lang="en-US" altLang="zh-CN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560070" y="3893425"/>
            <a:ext cx="8335566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friend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Tony's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birthday is on Tuesday.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我最好的朋友托尼的生日是在星期二。</a:t>
            </a:r>
          </a:p>
          <a:p>
            <a:pPr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Jack reads </a:t>
            </a: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杰克读得最好。</a:t>
            </a:r>
          </a:p>
        </p:txBody>
      </p:sp>
      <p:sp>
        <p:nvSpPr>
          <p:cNvPr id="13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 autoUpdateAnimBg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60252" y="3478528"/>
            <a:ext cx="8410753" cy="1687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best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的常见固定搭配：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do/try one's best (to do </a:t>
            </a:r>
            <a:r>
              <a:rPr lang="en-US" altLang="zh-C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尽某人最大努力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做某事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like…best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最喜欢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</a:p>
          <a:p>
            <a:pPr>
              <a:lnSpc>
                <a:spcPct val="150000"/>
              </a:lnSpc>
            </a:pP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516941" y="1670676"/>
            <a:ext cx="8410753" cy="113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best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 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的最高级形式，意为“最好的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地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)”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。其反义词为</a:t>
            </a: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worst</a:t>
            </a:r>
            <a:r>
              <a:rPr lang="zh-C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Rectangle 5"/>
          <p:cNvSpPr/>
          <p:nvPr/>
        </p:nvSpPr>
        <p:spPr>
          <a:xfrm>
            <a:off x="713738" y="61555"/>
            <a:ext cx="4903843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Lesson 38</a:t>
            </a:r>
            <a:r>
              <a:rPr lang="zh-CN" altLang="en-US" sz="2400" b="1" dirty="0" smtClean="0">
                <a:latin typeface="微软雅黑" panose="020B0503020204020204" charset="-122"/>
                <a:ea typeface="微软雅黑" panose="020B0503020204020204" charset="-122"/>
              </a:rPr>
              <a:t>　</a:t>
            </a:r>
            <a:r>
              <a:rPr lang="en-US" altLang="zh-CN" sz="2400" b="1" dirty="0" smtClean="0">
                <a:latin typeface="微软雅黑" panose="020B0503020204020204" charset="-122"/>
                <a:ea typeface="微软雅黑" panose="020B0503020204020204" charset="-122"/>
              </a:rPr>
              <a:t>Nick's Busy Month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全屏显示(4:3)</PresentationFormat>
  <Paragraphs>165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6" baseType="lpstr"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cp:keywords>第一PPT模板网-WWW.1PPT.COM</cp:keywords>
  <dc:description>www.ppt818.com-提供资源下载</dc:description>
  <cp:lastModifiedBy>Windows 用户</cp:lastModifiedBy>
  <cp:revision>213</cp:revision>
  <dcterms:created xsi:type="dcterms:W3CDTF">2018-02-07T00:47:00Z</dcterms:created>
  <dcterms:modified xsi:type="dcterms:W3CDTF">2023-01-16T19:05:47Z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05A54ED555364D37B9F79FF3A85FBB27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